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1.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2.xml" ContentType="application/vnd.openxmlformats-officedocument.themeOverride+xml"/>
  <Override PartName="/ppt/notesSlides/notesSlide53.xml" ContentType="application/vnd.openxmlformats-officedocument.presentationml.notesSlide+xml"/>
  <Override PartName="/ppt/theme/themeOverride3.xml" ContentType="application/vnd.openxmlformats-officedocument.themeOverride+xml"/>
  <Override PartName="/ppt/notesSlides/notesSlide54.xml" ContentType="application/vnd.openxmlformats-officedocument.presentationml.notesSlide+xml"/>
  <Override PartName="/ppt/theme/themeOverride4.xml" ContentType="application/vnd.openxmlformats-officedocument.themeOverr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heme/themeOverride5.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83" r:id="rId1"/>
    <p:sldMasterId id="2147483796" r:id="rId2"/>
    <p:sldMasterId id="2147483810" r:id="rId3"/>
    <p:sldMasterId id="2147483824" r:id="rId4"/>
    <p:sldMasterId id="2147483838" r:id="rId5"/>
    <p:sldMasterId id="2147483852" r:id="rId6"/>
    <p:sldMasterId id="2147483866" r:id="rId7"/>
    <p:sldMasterId id="2147483891" r:id="rId8"/>
  </p:sldMasterIdLst>
  <p:notesMasterIdLst>
    <p:notesMasterId r:id="rId190"/>
  </p:notesMasterIdLst>
  <p:handoutMasterIdLst>
    <p:handoutMasterId r:id="rId191"/>
  </p:handoutMasterIdLst>
  <p:sldIdLst>
    <p:sldId id="270" r:id="rId9"/>
    <p:sldId id="422" r:id="rId10"/>
    <p:sldId id="271" r:id="rId11"/>
    <p:sldId id="273" r:id="rId12"/>
    <p:sldId id="423" r:id="rId13"/>
    <p:sldId id="424" r:id="rId14"/>
    <p:sldId id="425" r:id="rId15"/>
    <p:sldId id="274" r:id="rId16"/>
    <p:sldId id="282" r:id="rId17"/>
    <p:sldId id="284" r:id="rId18"/>
    <p:sldId id="285" r:id="rId19"/>
    <p:sldId id="287" r:id="rId20"/>
    <p:sldId id="288" r:id="rId21"/>
    <p:sldId id="289" r:id="rId22"/>
    <p:sldId id="290" r:id="rId23"/>
    <p:sldId id="291" r:id="rId24"/>
    <p:sldId id="428" r:id="rId25"/>
    <p:sldId id="429" r:id="rId26"/>
    <p:sldId id="292" r:id="rId27"/>
    <p:sldId id="293" r:id="rId28"/>
    <p:sldId id="294" r:id="rId29"/>
    <p:sldId id="295" r:id="rId30"/>
    <p:sldId id="426" r:id="rId31"/>
    <p:sldId id="296" r:id="rId32"/>
    <p:sldId id="297" r:id="rId33"/>
    <p:sldId id="298" r:id="rId34"/>
    <p:sldId id="299" r:id="rId35"/>
    <p:sldId id="419" r:id="rId36"/>
    <p:sldId id="421" r:id="rId37"/>
    <p:sldId id="420" r:id="rId38"/>
    <p:sldId id="430" r:id="rId39"/>
    <p:sldId id="431" r:id="rId40"/>
    <p:sldId id="300" r:id="rId41"/>
    <p:sldId id="301" r:id="rId42"/>
    <p:sldId id="439" r:id="rId43"/>
    <p:sldId id="427" r:id="rId44"/>
    <p:sldId id="302" r:id="rId45"/>
    <p:sldId id="304" r:id="rId46"/>
    <p:sldId id="305" r:id="rId47"/>
    <p:sldId id="306" r:id="rId48"/>
    <p:sldId id="432" r:id="rId49"/>
    <p:sldId id="440" r:id="rId50"/>
    <p:sldId id="441" r:id="rId51"/>
    <p:sldId id="442" r:id="rId52"/>
    <p:sldId id="443" r:id="rId53"/>
    <p:sldId id="444" r:id="rId54"/>
    <p:sldId id="445" r:id="rId55"/>
    <p:sldId id="446" r:id="rId56"/>
    <p:sldId id="447" r:id="rId57"/>
    <p:sldId id="448" r:id="rId58"/>
    <p:sldId id="433" r:id="rId59"/>
    <p:sldId id="434" r:id="rId60"/>
    <p:sldId id="435" r:id="rId61"/>
    <p:sldId id="436" r:id="rId62"/>
    <p:sldId id="437" r:id="rId63"/>
    <p:sldId id="449" r:id="rId64"/>
    <p:sldId id="450" r:id="rId65"/>
    <p:sldId id="451" r:id="rId66"/>
    <p:sldId id="309" r:id="rId67"/>
    <p:sldId id="310" r:id="rId68"/>
    <p:sldId id="311" r:id="rId69"/>
    <p:sldId id="452" r:id="rId70"/>
    <p:sldId id="313" r:id="rId71"/>
    <p:sldId id="453" r:id="rId72"/>
    <p:sldId id="314" r:id="rId73"/>
    <p:sldId id="315" r:id="rId74"/>
    <p:sldId id="316" r:id="rId75"/>
    <p:sldId id="317" r:id="rId76"/>
    <p:sldId id="318" r:id="rId77"/>
    <p:sldId id="319" r:id="rId78"/>
    <p:sldId id="454" r:id="rId79"/>
    <p:sldId id="320" r:id="rId80"/>
    <p:sldId id="321" r:id="rId81"/>
    <p:sldId id="322" r:id="rId82"/>
    <p:sldId id="323" r:id="rId83"/>
    <p:sldId id="455" r:id="rId84"/>
    <p:sldId id="325" r:id="rId85"/>
    <p:sldId id="326" r:id="rId86"/>
    <p:sldId id="456" r:id="rId87"/>
    <p:sldId id="457"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4" r:id="rId103"/>
    <p:sldId id="458" r:id="rId104"/>
    <p:sldId id="459" r:id="rId105"/>
    <p:sldId id="341" r:id="rId106"/>
    <p:sldId id="342" r:id="rId107"/>
    <p:sldId id="343" r:id="rId108"/>
    <p:sldId id="345" r:id="rId109"/>
    <p:sldId id="346" r:id="rId110"/>
    <p:sldId id="347" r:id="rId111"/>
    <p:sldId id="460" r:id="rId112"/>
    <p:sldId id="349" r:id="rId113"/>
    <p:sldId id="462" r:id="rId114"/>
    <p:sldId id="348" r:id="rId115"/>
    <p:sldId id="350" r:id="rId116"/>
    <p:sldId id="351" r:id="rId117"/>
    <p:sldId id="352" r:id="rId118"/>
    <p:sldId id="461" r:id="rId119"/>
    <p:sldId id="353" r:id="rId120"/>
    <p:sldId id="463" r:id="rId121"/>
    <p:sldId id="464" r:id="rId122"/>
    <p:sldId id="355" r:id="rId123"/>
    <p:sldId id="356" r:id="rId124"/>
    <p:sldId id="418" r:id="rId125"/>
    <p:sldId id="359" r:id="rId126"/>
    <p:sldId id="465" r:id="rId127"/>
    <p:sldId id="371" r:id="rId128"/>
    <p:sldId id="360" r:id="rId129"/>
    <p:sldId id="361" r:id="rId130"/>
    <p:sldId id="362" r:id="rId131"/>
    <p:sldId id="363" r:id="rId132"/>
    <p:sldId id="466" r:id="rId133"/>
    <p:sldId id="473" r:id="rId134"/>
    <p:sldId id="474" r:id="rId135"/>
    <p:sldId id="367" r:id="rId136"/>
    <p:sldId id="368" r:id="rId137"/>
    <p:sldId id="369" r:id="rId138"/>
    <p:sldId id="370" r:id="rId139"/>
    <p:sldId id="372" r:id="rId140"/>
    <p:sldId id="467" r:id="rId141"/>
    <p:sldId id="373" r:id="rId142"/>
    <p:sldId id="374" r:id="rId143"/>
    <p:sldId id="468" r:id="rId144"/>
    <p:sldId id="375" r:id="rId145"/>
    <p:sldId id="376" r:id="rId146"/>
    <p:sldId id="377" r:id="rId147"/>
    <p:sldId id="378" r:id="rId148"/>
    <p:sldId id="379" r:id="rId149"/>
    <p:sldId id="380" r:id="rId150"/>
    <p:sldId id="381" r:id="rId151"/>
    <p:sldId id="382" r:id="rId152"/>
    <p:sldId id="470" r:id="rId153"/>
    <p:sldId id="471" r:id="rId154"/>
    <p:sldId id="472" r:id="rId155"/>
    <p:sldId id="383" r:id="rId156"/>
    <p:sldId id="469" r:id="rId157"/>
    <p:sldId id="384" r:id="rId158"/>
    <p:sldId id="385" r:id="rId159"/>
    <p:sldId id="386" r:id="rId160"/>
    <p:sldId id="387" r:id="rId161"/>
    <p:sldId id="388" r:id="rId162"/>
    <p:sldId id="389" r:id="rId163"/>
    <p:sldId id="390" r:id="rId164"/>
    <p:sldId id="391" r:id="rId165"/>
    <p:sldId id="392" r:id="rId166"/>
    <p:sldId id="393" r:id="rId167"/>
    <p:sldId id="394" r:id="rId168"/>
    <p:sldId id="395" r:id="rId169"/>
    <p:sldId id="396" r:id="rId170"/>
    <p:sldId id="397" r:id="rId171"/>
    <p:sldId id="398" r:id="rId172"/>
    <p:sldId id="399" r:id="rId173"/>
    <p:sldId id="400" r:id="rId174"/>
    <p:sldId id="401" r:id="rId175"/>
    <p:sldId id="402" r:id="rId176"/>
    <p:sldId id="403" r:id="rId177"/>
    <p:sldId id="404" r:id="rId178"/>
    <p:sldId id="410" r:id="rId179"/>
    <p:sldId id="411" r:id="rId180"/>
    <p:sldId id="412" r:id="rId181"/>
    <p:sldId id="413" r:id="rId182"/>
    <p:sldId id="414" r:id="rId183"/>
    <p:sldId id="415" r:id="rId184"/>
    <p:sldId id="416" r:id="rId185"/>
    <p:sldId id="417" r:id="rId186"/>
    <p:sldId id="407" r:id="rId187"/>
    <p:sldId id="408" r:id="rId188"/>
    <p:sldId id="409" r:id="rId189"/>
  </p:sldIdLst>
  <p:sldSz cx="9144000" cy="6858000" type="screen4x3"/>
  <p:notesSz cx="7099300" cy="10234613"/>
  <p:defaultTextStyle>
    <a:defPPr>
      <a:defRPr lang="en-AU"/>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600" kern="1200">
        <a:solidFill>
          <a:schemeClr val="tx1"/>
        </a:solidFill>
        <a:latin typeface="Arial" panose="020B0604020202020204" pitchFamily="34" charset="0"/>
        <a:ea typeface="+mn-ea"/>
        <a:cs typeface="+mn-cs"/>
      </a:defRPr>
    </a:lvl6pPr>
    <a:lvl7pPr marL="2743200" algn="l" defTabSz="914400" rtl="0" eaLnBrk="1" latinLnBrk="0" hangingPunct="1">
      <a:defRPr sz="1600" kern="1200">
        <a:solidFill>
          <a:schemeClr val="tx1"/>
        </a:solidFill>
        <a:latin typeface="Arial" panose="020B0604020202020204" pitchFamily="34" charset="0"/>
        <a:ea typeface="+mn-ea"/>
        <a:cs typeface="+mn-cs"/>
      </a:defRPr>
    </a:lvl7pPr>
    <a:lvl8pPr marL="3200400" algn="l" defTabSz="914400" rtl="0" eaLnBrk="1" latinLnBrk="0" hangingPunct="1">
      <a:defRPr sz="1600" kern="1200">
        <a:solidFill>
          <a:schemeClr val="tx1"/>
        </a:solidFill>
        <a:latin typeface="Arial" panose="020B0604020202020204" pitchFamily="34" charset="0"/>
        <a:ea typeface="+mn-ea"/>
        <a:cs typeface="+mn-cs"/>
      </a:defRPr>
    </a:lvl8pPr>
    <a:lvl9pPr marL="3657600" algn="l" defTabSz="914400" rtl="0" eaLnBrk="1" latinLnBrk="0" hangingPunct="1">
      <a:defRPr sz="1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7C80"/>
    <a:srgbClr val="FF6600"/>
    <a:srgbClr val="FF0000"/>
    <a:srgbClr val="FF33CC"/>
    <a:srgbClr val="2D0FC3"/>
    <a:srgbClr val="CCFFFF"/>
    <a:srgbClr val="A47B38"/>
    <a:srgbClr val="66FF66"/>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61" autoAdjust="0"/>
    <p:restoredTop sz="94686" autoAdjust="0"/>
  </p:normalViewPr>
  <p:slideViewPr>
    <p:cSldViewPr snapToObjects="1">
      <p:cViewPr varScale="1">
        <p:scale>
          <a:sx n="67" d="100"/>
          <a:sy n="67" d="100"/>
        </p:scale>
        <p:origin x="1291"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9130"/>
    </p:cViewPr>
  </p:sorterViewPr>
  <p:notesViewPr>
    <p:cSldViewPr snapToObjects="1">
      <p:cViewPr varScale="1">
        <p:scale>
          <a:sx n="46" d="100"/>
          <a:sy n="46" d="100"/>
        </p:scale>
        <p:origin x="1915"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slide" Target="slides/slide151.xml"/><Relationship Id="rId175" Type="http://schemas.openxmlformats.org/officeDocument/2006/relationships/slide" Target="slides/slide167.xml"/><Relationship Id="rId170" Type="http://schemas.openxmlformats.org/officeDocument/2006/relationships/slide" Target="slides/slide162.xml"/><Relationship Id="rId191" Type="http://schemas.openxmlformats.org/officeDocument/2006/relationships/handoutMaster" Target="handoutMasters/handoutMaster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slide" Target="slides/slide152.xml"/><Relationship Id="rId165" Type="http://schemas.openxmlformats.org/officeDocument/2006/relationships/slide" Target="slides/slide157.xml"/><Relationship Id="rId181" Type="http://schemas.openxmlformats.org/officeDocument/2006/relationships/slide" Target="slides/slide173.xml"/><Relationship Id="rId186" Type="http://schemas.openxmlformats.org/officeDocument/2006/relationships/slide" Target="slides/slide178.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71" Type="http://schemas.openxmlformats.org/officeDocument/2006/relationships/slide" Target="slides/slide163.xml"/><Relationship Id="rId176" Type="http://schemas.openxmlformats.org/officeDocument/2006/relationships/slide" Target="slides/slide168.xml"/><Relationship Id="rId192" Type="http://schemas.openxmlformats.org/officeDocument/2006/relationships/presProps" Target="presProps.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slide" Target="slides/slide158.xml"/><Relationship Id="rId182" Type="http://schemas.openxmlformats.org/officeDocument/2006/relationships/slide" Target="slides/slide174.xml"/><Relationship Id="rId187" Type="http://schemas.openxmlformats.org/officeDocument/2006/relationships/slide" Target="slides/slide17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77" Type="http://schemas.openxmlformats.org/officeDocument/2006/relationships/slide" Target="slides/slide169.xml"/><Relationship Id="rId172" Type="http://schemas.openxmlformats.org/officeDocument/2006/relationships/slide" Target="slides/slide164.xml"/><Relationship Id="rId193" Type="http://schemas.openxmlformats.org/officeDocument/2006/relationships/viewProps" Target="viewProps.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latin typeface="Times New Roman" pitchFamily="18" charset="0"/>
              </a:defRPr>
            </a:lvl1pPr>
          </a:lstStyle>
          <a:p>
            <a:pPr>
              <a:defRPr/>
            </a:pPr>
            <a:r>
              <a:rPr lang="en-AU"/>
              <a:t>Morgan Kaufmann Publishers</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D1E60D12-6816-4AFF-B636-62C02C69B500}" type="datetime3">
              <a:rPr lang="en-AU" altLang="zh-CN" smtClean="0"/>
              <a:t>14 May, 2021</a:t>
            </a:fld>
            <a:endParaRPr lang="en-AU"/>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latin typeface="Times New Roman" pitchFamily="18" charset="0"/>
              </a:defRPr>
            </a:lvl1pPr>
          </a:lstStyle>
          <a:p>
            <a:pPr>
              <a:defRPr/>
            </a:pPr>
            <a:r>
              <a:rPr lang="en-AU"/>
              <a:t>Chapter 4 — The Processor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pPr>
              <a:defRPr/>
            </a:pPr>
            <a:fld id="{B8FF55F1-D8FB-487C-881A-2049205D3182}" type="slidenum">
              <a:rPr lang="en-AU" altLang="en-US"/>
              <a:pPr>
                <a:defRPr/>
              </a:pPr>
              <a:t>‹#›</a:t>
            </a:fld>
            <a:endParaRPr lang="en-AU" altLang="en-US"/>
          </a:p>
        </p:txBody>
      </p:sp>
    </p:spTree>
    <p:extLst>
      <p:ext uri="{BB962C8B-B14F-4D97-AF65-F5344CB8AC3E}">
        <p14:creationId xmlns:p14="http://schemas.microsoft.com/office/powerpoint/2010/main" val="2557053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latin typeface="Times New Roman" pitchFamily="18" charset="0"/>
              </a:defRPr>
            </a:lvl1pPr>
          </a:lstStyle>
          <a:p>
            <a:pPr>
              <a:defRPr/>
            </a:pPr>
            <a:r>
              <a:rPr lang="en-AU"/>
              <a:t>Morgan Kaufmann Publishers</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74FA8D48-2202-48C2-BF74-773111F164E6}" type="datetime3">
              <a:rPr lang="en-AU" altLang="zh-CN" smtClean="0"/>
              <a:t>14 May, 2021</a:t>
            </a:fld>
            <a:endParaRPr lang="en-AU"/>
          </a:p>
        </p:txBody>
      </p:sp>
      <p:sp>
        <p:nvSpPr>
          <p:cNvPr id="3076"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latin typeface="Times New Roman" pitchFamily="18" charset="0"/>
              </a:defRPr>
            </a:lvl1pPr>
          </a:lstStyle>
          <a:p>
            <a:pPr>
              <a:defRPr/>
            </a:pPr>
            <a:r>
              <a:rPr lang="en-AU"/>
              <a:t>Chapter 4 — The Processor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pPr>
              <a:defRPr/>
            </a:pPr>
            <a:fld id="{015C8264-3C35-4D12-A4C4-F6076DA493B5}" type="slidenum">
              <a:rPr lang="en-AU" altLang="en-US"/>
              <a:pPr>
                <a:defRPr/>
              </a:pPr>
              <a:t>‹#›</a:t>
            </a:fld>
            <a:endParaRPr lang="en-AU" altLang="en-US"/>
          </a:p>
        </p:txBody>
      </p:sp>
    </p:spTree>
    <p:extLst>
      <p:ext uri="{BB962C8B-B14F-4D97-AF65-F5344CB8AC3E}">
        <p14:creationId xmlns:p14="http://schemas.microsoft.com/office/powerpoint/2010/main" val="665195868"/>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61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C1AF358-4C76-4099-9192-A42E65A82AAB}"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61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61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B2E58E0-BF23-4796-B7AF-F5191D32ACD8}" type="slidenum">
              <a:rPr lang="en-AU" altLang="en-US" sz="1300" smtClean="0">
                <a:latin typeface="Times New Roman" panose="02020603050405020304" pitchFamily="18" charset="0"/>
              </a:rPr>
              <a:pPr/>
              <a:t>1</a:t>
            </a:fld>
            <a:endParaRPr lang="en-AU" altLang="en-US" sz="1300" smtClean="0">
              <a:latin typeface="Times New Roman" panose="02020603050405020304" pitchFamily="18" charset="0"/>
            </a:endParaRPr>
          </a:p>
        </p:txBody>
      </p:sp>
      <p:sp>
        <p:nvSpPr>
          <p:cNvPr id="6150" name="Rectangle 2"/>
          <p:cNvSpPr>
            <a:spLocks noGrp="1" noRot="1" noChangeAspect="1" noChangeArrowheads="1" noTextEdit="1"/>
          </p:cNvSpPr>
          <p:nvPr>
            <p:ph type="sldImg"/>
          </p:nvPr>
        </p:nvSpPr>
        <p:spPr>
          <a:ln/>
        </p:spPr>
      </p:sp>
      <p:sp>
        <p:nvSpPr>
          <p:cNvPr id="61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1829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25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DD41D62-8F5A-4BB9-B7DA-F2D56B850BD9}"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25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25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5C8971C-564A-484E-80D7-D3C4B642A8B5}" type="slidenum">
              <a:rPr lang="en-AU" altLang="en-US" sz="1300" smtClean="0">
                <a:latin typeface="Times New Roman" panose="02020603050405020304" pitchFamily="18" charset="0"/>
              </a:rPr>
              <a:pPr/>
              <a:t>12</a:t>
            </a:fld>
            <a:endParaRPr lang="en-AU" altLang="en-US" sz="1300" smtClean="0">
              <a:latin typeface="Times New Roman" panose="02020603050405020304" pitchFamily="18" charset="0"/>
            </a:endParaRPr>
          </a:p>
        </p:txBody>
      </p:sp>
      <p:sp>
        <p:nvSpPr>
          <p:cNvPr id="22534" name="Rectangle 2"/>
          <p:cNvSpPr>
            <a:spLocks noGrp="1" noRot="1" noChangeAspect="1" noChangeArrowheads="1" noTextEdit="1"/>
          </p:cNvSpPr>
          <p:nvPr>
            <p:ph type="sldImg"/>
          </p:nvPr>
        </p:nvSpPr>
        <p:spPr>
          <a:ln/>
        </p:spPr>
      </p:sp>
      <p:sp>
        <p:nvSpPr>
          <p:cNvPr id="225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707398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61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7480121-BC95-4AEF-A47A-941B3108F923}"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61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61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C5F9A8C-4636-4666-868E-2691B79B2133}" type="slidenum">
              <a:rPr lang="en-AU" altLang="en-US" sz="1300" smtClean="0">
                <a:latin typeface="Times New Roman" panose="02020603050405020304" pitchFamily="18" charset="0"/>
              </a:rPr>
              <a:pPr/>
              <a:t>120</a:t>
            </a:fld>
            <a:endParaRPr lang="en-AU" altLang="en-US" sz="1300" smtClean="0">
              <a:latin typeface="Times New Roman" panose="02020603050405020304" pitchFamily="18" charset="0"/>
            </a:endParaRPr>
          </a:p>
        </p:txBody>
      </p:sp>
      <p:sp>
        <p:nvSpPr>
          <p:cNvPr id="161798" name="Rectangle 2"/>
          <p:cNvSpPr>
            <a:spLocks noGrp="1" noRot="1" noChangeAspect="1" noChangeArrowheads="1" noTextEdit="1"/>
          </p:cNvSpPr>
          <p:nvPr>
            <p:ph type="sldImg"/>
          </p:nvPr>
        </p:nvSpPr>
        <p:spPr>
          <a:ln/>
        </p:spPr>
      </p:sp>
      <p:sp>
        <p:nvSpPr>
          <p:cNvPr id="1617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147256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63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D5EE03C-B86B-4C6D-99BC-B125CD793DA0}"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63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63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E8DF6D6-6F0C-4F49-8F75-2F1A088CE461}" type="slidenum">
              <a:rPr lang="en-AU" altLang="en-US" sz="1300" smtClean="0">
                <a:latin typeface="Times New Roman" panose="02020603050405020304" pitchFamily="18" charset="0"/>
              </a:rPr>
              <a:pPr/>
              <a:t>121</a:t>
            </a:fld>
            <a:endParaRPr lang="en-AU" altLang="en-US" sz="1300" smtClean="0">
              <a:latin typeface="Times New Roman" panose="02020603050405020304" pitchFamily="18" charset="0"/>
            </a:endParaRPr>
          </a:p>
        </p:txBody>
      </p:sp>
      <p:sp>
        <p:nvSpPr>
          <p:cNvPr id="163846" name="Rectangle 2"/>
          <p:cNvSpPr>
            <a:spLocks noGrp="1" noRot="1" noChangeAspect="1" noChangeArrowheads="1" noTextEdit="1"/>
          </p:cNvSpPr>
          <p:nvPr>
            <p:ph type="sldImg"/>
          </p:nvPr>
        </p:nvSpPr>
        <p:spPr>
          <a:ln/>
        </p:spPr>
      </p:sp>
      <p:sp>
        <p:nvSpPr>
          <p:cNvPr id="163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526725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65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C973887-FF95-4D3B-B76D-8D4E4C2ABA66}"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658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658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76E858D-326C-4854-B155-DEAF5DEB0A00}" type="slidenum">
              <a:rPr lang="en-AU" altLang="en-US" sz="1300" smtClean="0">
                <a:latin typeface="Times New Roman" panose="02020603050405020304" pitchFamily="18" charset="0"/>
              </a:rPr>
              <a:pPr/>
              <a:t>122</a:t>
            </a:fld>
            <a:endParaRPr lang="en-AU" altLang="en-US" sz="1300" smtClean="0">
              <a:latin typeface="Times New Roman" panose="02020603050405020304" pitchFamily="18" charset="0"/>
            </a:endParaRPr>
          </a:p>
        </p:txBody>
      </p:sp>
      <p:sp>
        <p:nvSpPr>
          <p:cNvPr id="165894" name="Rectangle 2"/>
          <p:cNvSpPr>
            <a:spLocks noGrp="1" noRot="1" noChangeAspect="1" noChangeArrowheads="1" noTextEdit="1"/>
          </p:cNvSpPr>
          <p:nvPr>
            <p:ph type="sldImg"/>
          </p:nvPr>
        </p:nvSpPr>
        <p:spPr>
          <a:ln/>
        </p:spPr>
      </p:sp>
      <p:sp>
        <p:nvSpPr>
          <p:cNvPr id="1658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868204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67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D92A2CA-799C-45BB-B99A-EF4BDFEA4601}"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679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679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7DAE70F-40EA-42F2-9551-8377A9D2A1CE}" type="slidenum">
              <a:rPr lang="en-AU" altLang="en-US" sz="1300" smtClean="0">
                <a:latin typeface="Times New Roman" panose="02020603050405020304" pitchFamily="18" charset="0"/>
              </a:rPr>
              <a:pPr/>
              <a:t>123</a:t>
            </a:fld>
            <a:endParaRPr lang="en-AU" altLang="en-US" sz="1300" smtClean="0">
              <a:latin typeface="Times New Roman" panose="02020603050405020304" pitchFamily="18" charset="0"/>
            </a:endParaRPr>
          </a:p>
        </p:txBody>
      </p:sp>
      <p:sp>
        <p:nvSpPr>
          <p:cNvPr id="167942" name="Rectangle 2"/>
          <p:cNvSpPr>
            <a:spLocks noGrp="1" noRot="1" noChangeAspect="1" noChangeArrowheads="1" noTextEdit="1"/>
          </p:cNvSpPr>
          <p:nvPr>
            <p:ph type="sldImg"/>
          </p:nvPr>
        </p:nvSpPr>
        <p:spPr>
          <a:ln/>
        </p:spPr>
      </p:sp>
      <p:sp>
        <p:nvSpPr>
          <p:cNvPr id="1679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644983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69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B6FB393-2D1A-4E50-86D8-8060B2AA58AC}"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69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69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D439959-B23A-4DCD-92CB-5E140755BB45}" type="slidenum">
              <a:rPr lang="en-AU" altLang="en-US" sz="1300" smtClean="0">
                <a:latin typeface="Times New Roman" panose="02020603050405020304" pitchFamily="18" charset="0"/>
              </a:rPr>
              <a:pPr/>
              <a:t>124</a:t>
            </a:fld>
            <a:endParaRPr lang="en-AU" altLang="en-US" sz="1300" smtClean="0">
              <a:latin typeface="Times New Roman" panose="02020603050405020304" pitchFamily="18" charset="0"/>
            </a:endParaRPr>
          </a:p>
        </p:txBody>
      </p:sp>
      <p:sp>
        <p:nvSpPr>
          <p:cNvPr id="169990" name="Rectangle 2"/>
          <p:cNvSpPr>
            <a:spLocks noGrp="1" noRot="1" noChangeAspect="1" noChangeArrowheads="1" noTextEdit="1"/>
          </p:cNvSpPr>
          <p:nvPr>
            <p:ph type="sldImg"/>
          </p:nvPr>
        </p:nvSpPr>
        <p:spPr>
          <a:ln/>
        </p:spPr>
      </p:sp>
      <p:sp>
        <p:nvSpPr>
          <p:cNvPr id="169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791758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smtClean="0">
                <a:solidFill>
                  <a:srgbClr val="000000"/>
                </a:solidFill>
                <a:latin typeface="Times New Roman" panose="02020603050405020304" pitchFamily="18" charset="0"/>
              </a:rPr>
              <a:t>Morgan Kaufmann Publishers</a:t>
            </a:r>
          </a:p>
        </p:txBody>
      </p:sp>
      <p:sp>
        <p:nvSpPr>
          <p:cNvPr id="182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050F0662-04BC-43D8-B101-E10A96CD8E59}" type="datetime3">
              <a:rPr kumimoji="1" lang="en-AU" altLang="zh-CN" sz="1300" b="1" smtClean="0">
                <a:solidFill>
                  <a:srgbClr val="000000"/>
                </a:solidFill>
                <a:latin typeface="Times New Roman" panose="02020603050405020304" pitchFamily="18" charset="0"/>
              </a:rPr>
              <a:pPr>
                <a:spcBef>
                  <a:spcPct val="20000"/>
                </a:spcBef>
                <a:buSzPct val="100000"/>
                <a:buFontTx/>
                <a:buChar char="•"/>
              </a:pPr>
              <a:t>18 May, 2021</a:t>
            </a:fld>
            <a:endParaRPr kumimoji="1" lang="en-AU" altLang="zh-CN" sz="1300" b="1" smtClean="0">
              <a:solidFill>
                <a:srgbClr val="000000"/>
              </a:solidFill>
              <a:latin typeface="Times New Roman" panose="02020603050405020304" pitchFamily="18" charset="0"/>
            </a:endParaRPr>
          </a:p>
        </p:txBody>
      </p:sp>
      <p:sp>
        <p:nvSpPr>
          <p:cNvPr id="182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smtClean="0">
                <a:solidFill>
                  <a:srgbClr val="000000"/>
                </a:solidFill>
                <a:latin typeface="Times New Roman" panose="02020603050405020304" pitchFamily="18" charset="0"/>
              </a:rPr>
              <a:t>Chapter 4 — The Processor</a:t>
            </a:r>
          </a:p>
        </p:txBody>
      </p:sp>
      <p:sp>
        <p:nvSpPr>
          <p:cNvPr id="182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DA5DCF57-82A3-4B1F-A94B-5F4DD07DF1C7}" type="slidenum">
              <a:rPr kumimoji="1" lang="en-AU" altLang="zh-CN" sz="1300" b="1" smtClean="0">
                <a:solidFill>
                  <a:srgbClr val="000000"/>
                </a:solidFill>
                <a:latin typeface="Times New Roman" panose="02020603050405020304" pitchFamily="18" charset="0"/>
              </a:rPr>
              <a:pPr>
                <a:spcBef>
                  <a:spcPct val="20000"/>
                </a:spcBef>
                <a:buSzPct val="100000"/>
                <a:buFontTx/>
                <a:buChar char="•"/>
              </a:pPr>
              <a:t>126</a:t>
            </a:fld>
            <a:endParaRPr kumimoji="1" lang="en-AU" altLang="zh-CN" sz="1300" b="1" smtClean="0">
              <a:solidFill>
                <a:srgbClr val="000000"/>
              </a:solidFill>
              <a:latin typeface="Times New Roman" panose="02020603050405020304" pitchFamily="18" charset="0"/>
            </a:endParaRPr>
          </a:p>
        </p:txBody>
      </p:sp>
      <p:sp>
        <p:nvSpPr>
          <p:cNvPr id="182278" name="Rectangle 2"/>
          <p:cNvSpPr>
            <a:spLocks noGrp="1" noRot="1" noChangeAspect="1" noChangeArrowheads="1" noTextEdit="1"/>
          </p:cNvSpPr>
          <p:nvPr>
            <p:ph type="sldImg"/>
          </p:nvPr>
        </p:nvSpPr>
        <p:spPr>
          <a:ln/>
        </p:spPr>
      </p:sp>
      <p:sp>
        <p:nvSpPr>
          <p:cNvPr id="182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6859075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smtClean="0">
                <a:solidFill>
                  <a:srgbClr val="000000"/>
                </a:solidFill>
                <a:latin typeface="Times New Roman" panose="02020603050405020304" pitchFamily="18" charset="0"/>
              </a:rPr>
              <a:t>Morgan Kaufmann Publishers</a:t>
            </a:r>
          </a:p>
        </p:txBody>
      </p:sp>
      <p:sp>
        <p:nvSpPr>
          <p:cNvPr id="184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5F72418A-2F36-42CF-9B0C-D5D08B3D4C6A}" type="datetime3">
              <a:rPr kumimoji="1" lang="en-AU" altLang="zh-CN" sz="1300" b="1" smtClean="0">
                <a:solidFill>
                  <a:srgbClr val="000000"/>
                </a:solidFill>
                <a:latin typeface="Times New Roman" panose="02020603050405020304" pitchFamily="18" charset="0"/>
              </a:rPr>
              <a:pPr>
                <a:spcBef>
                  <a:spcPct val="20000"/>
                </a:spcBef>
                <a:buSzPct val="100000"/>
                <a:buFontTx/>
                <a:buChar char="•"/>
              </a:pPr>
              <a:t>18 May, 2021</a:t>
            </a:fld>
            <a:endParaRPr kumimoji="1" lang="en-AU" altLang="zh-CN" sz="1300" b="1" smtClean="0">
              <a:solidFill>
                <a:srgbClr val="000000"/>
              </a:solidFill>
              <a:latin typeface="Times New Roman" panose="02020603050405020304" pitchFamily="18" charset="0"/>
            </a:endParaRPr>
          </a:p>
        </p:txBody>
      </p:sp>
      <p:sp>
        <p:nvSpPr>
          <p:cNvPr id="184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smtClean="0">
                <a:solidFill>
                  <a:srgbClr val="000000"/>
                </a:solidFill>
                <a:latin typeface="Times New Roman" panose="02020603050405020304" pitchFamily="18" charset="0"/>
              </a:rPr>
              <a:t>Chapter 4 — The Processor</a:t>
            </a:r>
          </a:p>
        </p:txBody>
      </p:sp>
      <p:sp>
        <p:nvSpPr>
          <p:cNvPr id="184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8B41A03D-15B4-42B6-843D-6C6F7EF1797C}" type="slidenum">
              <a:rPr kumimoji="1" lang="en-AU" altLang="zh-CN" sz="1300" b="1" smtClean="0">
                <a:solidFill>
                  <a:srgbClr val="000000"/>
                </a:solidFill>
                <a:latin typeface="Times New Roman" panose="02020603050405020304" pitchFamily="18" charset="0"/>
              </a:rPr>
              <a:pPr>
                <a:spcBef>
                  <a:spcPct val="20000"/>
                </a:spcBef>
                <a:buSzPct val="100000"/>
                <a:buFontTx/>
                <a:buChar char="•"/>
              </a:pPr>
              <a:t>127</a:t>
            </a:fld>
            <a:endParaRPr kumimoji="1" lang="en-AU" altLang="zh-CN" sz="1300" b="1" smtClean="0">
              <a:solidFill>
                <a:srgbClr val="000000"/>
              </a:solidFill>
              <a:latin typeface="Times New Roman" panose="02020603050405020304" pitchFamily="18" charset="0"/>
            </a:endParaRPr>
          </a:p>
        </p:txBody>
      </p:sp>
      <p:sp>
        <p:nvSpPr>
          <p:cNvPr id="184326" name="Rectangle 2"/>
          <p:cNvSpPr>
            <a:spLocks noGrp="1" noRot="1" noChangeAspect="1" noChangeArrowheads="1" noTextEdit="1"/>
          </p:cNvSpPr>
          <p:nvPr>
            <p:ph type="sldImg"/>
          </p:nvPr>
        </p:nvSpPr>
        <p:spPr>
          <a:ln/>
        </p:spPr>
      </p:sp>
      <p:sp>
        <p:nvSpPr>
          <p:cNvPr id="184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8759540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72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9039675-3DE6-4EF4-875D-E1ABFFFFED50}"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72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72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5E5FAB8-8859-43BE-92E4-AB02270E7373}" type="slidenum">
              <a:rPr lang="en-AU" altLang="en-US" sz="1300" smtClean="0">
                <a:latin typeface="Times New Roman" panose="02020603050405020304" pitchFamily="18" charset="0"/>
              </a:rPr>
              <a:pPr/>
              <a:t>128</a:t>
            </a:fld>
            <a:endParaRPr lang="en-AU" altLang="en-US" sz="1300" smtClean="0">
              <a:latin typeface="Times New Roman" panose="02020603050405020304" pitchFamily="18" charset="0"/>
            </a:endParaRPr>
          </a:p>
        </p:txBody>
      </p:sp>
      <p:sp>
        <p:nvSpPr>
          <p:cNvPr id="172038" name="Rectangle 2"/>
          <p:cNvSpPr>
            <a:spLocks noGrp="1" noRot="1" noChangeAspect="1" noChangeArrowheads="1" noTextEdit="1"/>
          </p:cNvSpPr>
          <p:nvPr>
            <p:ph type="sldImg"/>
          </p:nvPr>
        </p:nvSpPr>
        <p:spPr>
          <a:ln/>
        </p:spPr>
      </p:sp>
      <p:sp>
        <p:nvSpPr>
          <p:cNvPr id="172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838758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740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7DC9880-3BE4-46E4-8665-479E0F67F387}"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740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740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D7811FB-5FE6-4DE4-8A3C-E2C2134F392A}" type="slidenum">
              <a:rPr lang="en-AU" altLang="en-US" sz="1300" smtClean="0">
                <a:latin typeface="Times New Roman" panose="02020603050405020304" pitchFamily="18" charset="0"/>
              </a:rPr>
              <a:pPr/>
              <a:t>129</a:t>
            </a:fld>
            <a:endParaRPr lang="en-AU" altLang="en-US" sz="1300" smtClean="0">
              <a:latin typeface="Times New Roman" panose="02020603050405020304" pitchFamily="18" charset="0"/>
            </a:endParaRPr>
          </a:p>
        </p:txBody>
      </p:sp>
      <p:sp>
        <p:nvSpPr>
          <p:cNvPr id="174086" name="Rectangle 2"/>
          <p:cNvSpPr>
            <a:spLocks noGrp="1" noRot="1" noChangeAspect="1" noChangeArrowheads="1" noTextEdit="1"/>
          </p:cNvSpPr>
          <p:nvPr>
            <p:ph type="sldImg"/>
          </p:nvPr>
        </p:nvSpPr>
        <p:spPr>
          <a:ln/>
        </p:spPr>
      </p:sp>
      <p:sp>
        <p:nvSpPr>
          <p:cNvPr id="1740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223359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76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C3749D1-2C6B-4EF1-AC69-D57192ECDD0A}" type="datetime3">
              <a:rPr lang="en-AU" altLang="en-US" sz="1300" smtClean="0">
                <a:latin typeface="Times New Roman" panose="02020603050405020304" pitchFamily="18" charset="0"/>
              </a:rPr>
              <a:t>15 May, 2021</a:t>
            </a:fld>
            <a:endParaRPr lang="en-AU" altLang="en-US" sz="1300" smtClean="0">
              <a:latin typeface="Times New Roman" panose="02020603050405020304" pitchFamily="18" charset="0"/>
            </a:endParaRPr>
          </a:p>
        </p:txBody>
      </p:sp>
      <p:sp>
        <p:nvSpPr>
          <p:cNvPr id="1761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761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638412C-98BF-4563-B9C6-2ED2CCADA84A}" type="slidenum">
              <a:rPr lang="en-AU" altLang="en-US" sz="1300" smtClean="0">
                <a:latin typeface="Times New Roman" panose="02020603050405020304" pitchFamily="18" charset="0"/>
              </a:rPr>
              <a:pPr/>
              <a:t>130</a:t>
            </a:fld>
            <a:endParaRPr lang="en-AU" altLang="en-US" sz="1300" smtClean="0">
              <a:latin typeface="Times New Roman" panose="02020603050405020304" pitchFamily="18" charset="0"/>
            </a:endParaRPr>
          </a:p>
        </p:txBody>
      </p:sp>
      <p:sp>
        <p:nvSpPr>
          <p:cNvPr id="176134" name="Rectangle 2"/>
          <p:cNvSpPr>
            <a:spLocks noGrp="1" noRot="1" noChangeAspect="1" noChangeArrowheads="1" noTextEdit="1"/>
          </p:cNvSpPr>
          <p:nvPr>
            <p:ph type="sldImg"/>
          </p:nvPr>
        </p:nvSpPr>
        <p:spPr>
          <a:ln/>
        </p:spPr>
      </p:sp>
      <p:sp>
        <p:nvSpPr>
          <p:cNvPr id="1761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26187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45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BBE147C-E562-4805-A91D-4100B6196533}"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45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45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46F6E98-E500-4258-A7E3-8A02A09B2EF4}" type="slidenum">
              <a:rPr lang="en-AU" altLang="en-US" sz="1300" smtClean="0">
                <a:latin typeface="Times New Roman" panose="02020603050405020304" pitchFamily="18" charset="0"/>
              </a:rPr>
              <a:pPr/>
              <a:t>13</a:t>
            </a:fld>
            <a:endParaRPr lang="en-AU" altLang="en-US" sz="1300" smtClean="0">
              <a:latin typeface="Times New Roman" panose="02020603050405020304" pitchFamily="18" charset="0"/>
            </a:endParaRPr>
          </a:p>
        </p:txBody>
      </p:sp>
      <p:sp>
        <p:nvSpPr>
          <p:cNvPr id="24582" name="Rectangle 2"/>
          <p:cNvSpPr>
            <a:spLocks noGrp="1" noRot="1" noChangeAspect="1" noChangeArrowheads="1" noTextEdit="1"/>
          </p:cNvSpPr>
          <p:nvPr>
            <p:ph type="sldImg"/>
          </p:nvPr>
        </p:nvSpPr>
        <p:spPr>
          <a:ln/>
        </p:spPr>
      </p:sp>
      <p:sp>
        <p:nvSpPr>
          <p:cNvPr id="245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7404746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781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7BF630E-AAF6-49EE-8D60-F304F9AA27CF}" type="datetime3">
              <a:rPr lang="en-AU" altLang="en-US" sz="1300" smtClean="0">
                <a:latin typeface="Times New Roman" panose="02020603050405020304" pitchFamily="18" charset="0"/>
              </a:rPr>
              <a:t>18 May, 2021</a:t>
            </a:fld>
            <a:endParaRPr lang="en-AU" altLang="en-US" sz="1300" smtClean="0">
              <a:latin typeface="Times New Roman" panose="02020603050405020304" pitchFamily="18" charset="0"/>
            </a:endParaRPr>
          </a:p>
        </p:txBody>
      </p:sp>
      <p:sp>
        <p:nvSpPr>
          <p:cNvPr id="1781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781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96846C4-824C-433E-8DAF-A21576275201}" type="slidenum">
              <a:rPr lang="en-AU" altLang="en-US" sz="1300" smtClean="0">
                <a:latin typeface="Times New Roman" panose="02020603050405020304" pitchFamily="18" charset="0"/>
              </a:rPr>
              <a:pPr/>
              <a:t>131</a:t>
            </a:fld>
            <a:endParaRPr lang="en-AU" altLang="en-US" sz="1300" smtClean="0">
              <a:latin typeface="Times New Roman" panose="02020603050405020304" pitchFamily="18" charset="0"/>
            </a:endParaRPr>
          </a:p>
        </p:txBody>
      </p:sp>
      <p:sp>
        <p:nvSpPr>
          <p:cNvPr id="178182" name="Rectangle 2"/>
          <p:cNvSpPr>
            <a:spLocks noGrp="1" noRot="1" noChangeAspect="1" noChangeArrowheads="1" noTextEdit="1"/>
          </p:cNvSpPr>
          <p:nvPr>
            <p:ph type="sldImg"/>
          </p:nvPr>
        </p:nvSpPr>
        <p:spPr>
          <a:ln/>
        </p:spPr>
      </p:sp>
      <p:sp>
        <p:nvSpPr>
          <p:cNvPr id="1781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156741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802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ED65CCC-362F-4C88-83E4-95D9EACAD9FA}"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802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802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20A7E1A-5EF9-4A6A-B04E-2C16154E0B93}" type="slidenum">
              <a:rPr lang="en-AU" altLang="en-US" sz="1300" smtClean="0">
                <a:latin typeface="Times New Roman" panose="02020603050405020304" pitchFamily="18" charset="0"/>
              </a:rPr>
              <a:pPr/>
              <a:t>132</a:t>
            </a:fld>
            <a:endParaRPr lang="en-AU" altLang="en-US" sz="1300" smtClean="0">
              <a:latin typeface="Times New Roman" panose="02020603050405020304" pitchFamily="18" charset="0"/>
            </a:endParaRPr>
          </a:p>
        </p:txBody>
      </p:sp>
      <p:sp>
        <p:nvSpPr>
          <p:cNvPr id="180230" name="Rectangle 2"/>
          <p:cNvSpPr>
            <a:spLocks noGrp="1" noRot="1" noChangeAspect="1" noChangeArrowheads="1" noTextEdit="1"/>
          </p:cNvSpPr>
          <p:nvPr>
            <p:ph type="sldImg"/>
          </p:nvPr>
        </p:nvSpPr>
        <p:spPr>
          <a:ln/>
        </p:spPr>
      </p:sp>
      <p:sp>
        <p:nvSpPr>
          <p:cNvPr id="1802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815438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802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ED65CCC-362F-4C88-83E4-95D9EACAD9FA}" type="datetime3">
              <a:rPr lang="en-AU" altLang="en-US" sz="1300" smtClean="0">
                <a:latin typeface="Times New Roman" panose="02020603050405020304" pitchFamily="18" charset="0"/>
              </a:rPr>
              <a:t>16 May, 2021</a:t>
            </a:fld>
            <a:endParaRPr lang="en-AU" altLang="en-US" sz="1300" smtClean="0">
              <a:latin typeface="Times New Roman" panose="02020603050405020304" pitchFamily="18" charset="0"/>
            </a:endParaRPr>
          </a:p>
        </p:txBody>
      </p:sp>
      <p:sp>
        <p:nvSpPr>
          <p:cNvPr id="1802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802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20A7E1A-5EF9-4A6A-B04E-2C16154E0B93}" type="slidenum">
              <a:rPr lang="en-AU" altLang="en-US" sz="1300" smtClean="0">
                <a:latin typeface="Times New Roman" panose="02020603050405020304" pitchFamily="18" charset="0"/>
              </a:rPr>
              <a:pPr/>
              <a:t>133</a:t>
            </a:fld>
            <a:endParaRPr lang="en-AU" altLang="en-US" sz="1300" smtClean="0">
              <a:latin typeface="Times New Roman" panose="02020603050405020304" pitchFamily="18" charset="0"/>
            </a:endParaRPr>
          </a:p>
        </p:txBody>
      </p:sp>
      <p:sp>
        <p:nvSpPr>
          <p:cNvPr id="180230" name="Rectangle 2"/>
          <p:cNvSpPr>
            <a:spLocks noGrp="1" noRot="1" noChangeAspect="1" noChangeArrowheads="1" noTextEdit="1"/>
          </p:cNvSpPr>
          <p:nvPr>
            <p:ph type="sldImg"/>
          </p:nvPr>
        </p:nvSpPr>
        <p:spPr>
          <a:ln/>
        </p:spPr>
      </p:sp>
      <p:sp>
        <p:nvSpPr>
          <p:cNvPr id="1802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1812696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82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7C38589-C9CA-46E8-A684-5141BE7B140C}" type="datetime3">
              <a:rPr lang="en-AU" altLang="en-US" sz="1300" smtClean="0">
                <a:latin typeface="Times New Roman" panose="02020603050405020304" pitchFamily="18" charset="0"/>
              </a:rPr>
              <a:t>17 May, 2021</a:t>
            </a:fld>
            <a:endParaRPr lang="en-AU" altLang="en-US" sz="1300" smtClean="0">
              <a:latin typeface="Times New Roman" panose="02020603050405020304" pitchFamily="18" charset="0"/>
            </a:endParaRPr>
          </a:p>
        </p:txBody>
      </p:sp>
      <p:sp>
        <p:nvSpPr>
          <p:cNvPr id="182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82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AFD9388-DD3A-45F3-B1EF-4746215659FB}" type="slidenum">
              <a:rPr lang="en-AU" altLang="en-US" sz="1300" smtClean="0">
                <a:latin typeface="Times New Roman" panose="02020603050405020304" pitchFamily="18" charset="0"/>
              </a:rPr>
              <a:pPr/>
              <a:t>134</a:t>
            </a:fld>
            <a:endParaRPr lang="en-AU" altLang="en-US" sz="1300" smtClean="0">
              <a:latin typeface="Times New Roman" panose="02020603050405020304" pitchFamily="18" charset="0"/>
            </a:endParaRPr>
          </a:p>
        </p:txBody>
      </p:sp>
      <p:sp>
        <p:nvSpPr>
          <p:cNvPr id="182278" name="Rectangle 2"/>
          <p:cNvSpPr>
            <a:spLocks noGrp="1" noRot="1" noChangeAspect="1" noChangeArrowheads="1" noTextEdit="1"/>
          </p:cNvSpPr>
          <p:nvPr>
            <p:ph type="sldImg"/>
          </p:nvPr>
        </p:nvSpPr>
        <p:spPr>
          <a:ln/>
        </p:spPr>
      </p:sp>
      <p:sp>
        <p:nvSpPr>
          <p:cNvPr id="182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738966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84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E55BC5-FCAB-40BC-9861-F2C252D54B95}" type="datetime3">
              <a:rPr lang="en-AU" altLang="en-US" sz="1300" smtClean="0">
                <a:latin typeface="Times New Roman" panose="02020603050405020304" pitchFamily="18" charset="0"/>
              </a:rPr>
              <a:t>17 May, 2021</a:t>
            </a:fld>
            <a:endParaRPr lang="en-AU" altLang="en-US" sz="1300" smtClean="0">
              <a:latin typeface="Times New Roman" panose="02020603050405020304" pitchFamily="18" charset="0"/>
            </a:endParaRPr>
          </a:p>
        </p:txBody>
      </p:sp>
      <p:sp>
        <p:nvSpPr>
          <p:cNvPr id="184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84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B540040-8F19-4659-8BD9-312AA2AF1642}" type="slidenum">
              <a:rPr lang="en-AU" altLang="en-US" sz="1300" smtClean="0">
                <a:latin typeface="Times New Roman" panose="02020603050405020304" pitchFamily="18" charset="0"/>
              </a:rPr>
              <a:pPr/>
              <a:t>135</a:t>
            </a:fld>
            <a:endParaRPr lang="en-AU" altLang="en-US" sz="1300" smtClean="0">
              <a:latin typeface="Times New Roman" panose="02020603050405020304" pitchFamily="18" charset="0"/>
            </a:endParaRPr>
          </a:p>
        </p:txBody>
      </p:sp>
      <p:sp>
        <p:nvSpPr>
          <p:cNvPr id="184326" name="Rectangle 2"/>
          <p:cNvSpPr>
            <a:spLocks noGrp="1" noRot="1" noChangeAspect="1" noChangeArrowheads="1" noTextEdit="1"/>
          </p:cNvSpPr>
          <p:nvPr>
            <p:ph type="sldImg"/>
          </p:nvPr>
        </p:nvSpPr>
        <p:spPr>
          <a:ln/>
        </p:spPr>
      </p:sp>
      <p:sp>
        <p:nvSpPr>
          <p:cNvPr id="184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545062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863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ADEEC6D-C3EC-40D1-85BC-7AA1121CFE1C}" type="datetime3">
              <a:rPr lang="en-AU" altLang="en-US" sz="1300" smtClean="0">
                <a:latin typeface="Times New Roman" panose="02020603050405020304" pitchFamily="18" charset="0"/>
              </a:rPr>
              <a:t>17 May, 2021</a:t>
            </a:fld>
            <a:endParaRPr lang="en-AU" altLang="en-US" sz="1300" smtClean="0">
              <a:latin typeface="Times New Roman" panose="02020603050405020304" pitchFamily="18" charset="0"/>
            </a:endParaRPr>
          </a:p>
        </p:txBody>
      </p:sp>
      <p:sp>
        <p:nvSpPr>
          <p:cNvPr id="1863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863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CB3D0DC-25D8-4A86-B03E-F57EF04529DC}" type="slidenum">
              <a:rPr lang="en-AU" altLang="en-US" sz="1300" smtClean="0">
                <a:latin typeface="Times New Roman" panose="02020603050405020304" pitchFamily="18" charset="0"/>
              </a:rPr>
              <a:pPr/>
              <a:t>137</a:t>
            </a:fld>
            <a:endParaRPr lang="en-AU" altLang="en-US" sz="1300" smtClean="0">
              <a:latin typeface="Times New Roman" panose="02020603050405020304" pitchFamily="18" charset="0"/>
            </a:endParaRPr>
          </a:p>
        </p:txBody>
      </p:sp>
      <p:sp>
        <p:nvSpPr>
          <p:cNvPr id="186374" name="Rectangle 2"/>
          <p:cNvSpPr>
            <a:spLocks noGrp="1" noRot="1" noChangeAspect="1" noChangeArrowheads="1" noTextEdit="1"/>
          </p:cNvSpPr>
          <p:nvPr>
            <p:ph type="sldImg"/>
          </p:nvPr>
        </p:nvSpPr>
        <p:spPr>
          <a:ln/>
        </p:spPr>
      </p:sp>
      <p:sp>
        <p:nvSpPr>
          <p:cNvPr id="1863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831562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884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25F1BE5-FB31-455C-8488-D511DA177D4E}" type="datetime3">
              <a:rPr lang="en-AU" altLang="en-US" sz="1300" smtClean="0">
                <a:latin typeface="Times New Roman" panose="02020603050405020304" pitchFamily="18" charset="0"/>
              </a:rPr>
              <a:t>17 May, 2021</a:t>
            </a:fld>
            <a:endParaRPr lang="en-AU" altLang="en-US" sz="1300" smtClean="0">
              <a:latin typeface="Times New Roman" panose="02020603050405020304" pitchFamily="18" charset="0"/>
            </a:endParaRPr>
          </a:p>
        </p:txBody>
      </p:sp>
      <p:sp>
        <p:nvSpPr>
          <p:cNvPr id="1884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884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FF14EA5-4300-4F56-AD7D-D23E74F4DB1C}" type="slidenum">
              <a:rPr lang="en-AU" altLang="en-US" sz="1300" smtClean="0">
                <a:latin typeface="Times New Roman" panose="02020603050405020304" pitchFamily="18" charset="0"/>
              </a:rPr>
              <a:pPr/>
              <a:t>138</a:t>
            </a:fld>
            <a:endParaRPr lang="en-AU" altLang="en-US" sz="1300" smtClean="0">
              <a:latin typeface="Times New Roman" panose="02020603050405020304" pitchFamily="18" charset="0"/>
            </a:endParaRPr>
          </a:p>
        </p:txBody>
      </p:sp>
      <p:sp>
        <p:nvSpPr>
          <p:cNvPr id="188422" name="Rectangle 2"/>
          <p:cNvSpPr>
            <a:spLocks noGrp="1" noRot="1" noChangeAspect="1" noChangeArrowheads="1" noTextEdit="1"/>
          </p:cNvSpPr>
          <p:nvPr>
            <p:ph type="sldImg"/>
          </p:nvPr>
        </p:nvSpPr>
        <p:spPr>
          <a:ln/>
        </p:spPr>
      </p:sp>
      <p:sp>
        <p:nvSpPr>
          <p:cNvPr id="1884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765917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904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D34A26E-482B-46A0-B6BB-361FB905CFCD}"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904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904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CCC0BDD-057F-44D7-BD3E-F3E9E0F806E3}" type="slidenum">
              <a:rPr lang="en-AU" altLang="en-US" sz="1300" smtClean="0">
                <a:latin typeface="Times New Roman" panose="02020603050405020304" pitchFamily="18" charset="0"/>
              </a:rPr>
              <a:pPr/>
              <a:t>139</a:t>
            </a:fld>
            <a:endParaRPr lang="en-AU" altLang="en-US" sz="1300" smtClean="0">
              <a:latin typeface="Times New Roman" panose="02020603050405020304" pitchFamily="18" charset="0"/>
            </a:endParaRPr>
          </a:p>
        </p:txBody>
      </p:sp>
      <p:sp>
        <p:nvSpPr>
          <p:cNvPr id="190470" name="Rectangle 2"/>
          <p:cNvSpPr>
            <a:spLocks noGrp="1" noRot="1" noChangeAspect="1" noChangeArrowheads="1" noTextEdit="1"/>
          </p:cNvSpPr>
          <p:nvPr>
            <p:ph type="sldImg"/>
          </p:nvPr>
        </p:nvSpPr>
        <p:spPr>
          <a:ln/>
        </p:spPr>
      </p:sp>
      <p:sp>
        <p:nvSpPr>
          <p:cNvPr id="1904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599958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925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57E8E3F-1F8E-4C84-BE61-D28D9F4417B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925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925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B377CBE-EA89-4933-81CD-7741CC5D73AD}" type="slidenum">
              <a:rPr lang="en-AU" altLang="en-US" sz="1300" smtClean="0">
                <a:latin typeface="Times New Roman" panose="02020603050405020304" pitchFamily="18" charset="0"/>
              </a:rPr>
              <a:pPr/>
              <a:t>140</a:t>
            </a:fld>
            <a:endParaRPr lang="en-AU" altLang="en-US" sz="1300" smtClean="0">
              <a:latin typeface="Times New Roman" panose="02020603050405020304" pitchFamily="18" charset="0"/>
            </a:endParaRPr>
          </a:p>
        </p:txBody>
      </p:sp>
      <p:sp>
        <p:nvSpPr>
          <p:cNvPr id="192518" name="Rectangle 2"/>
          <p:cNvSpPr>
            <a:spLocks noGrp="1" noRot="1" noChangeAspect="1" noChangeArrowheads="1" noTextEdit="1"/>
          </p:cNvSpPr>
          <p:nvPr>
            <p:ph type="sldImg"/>
          </p:nvPr>
        </p:nvSpPr>
        <p:spPr>
          <a:ln/>
        </p:spPr>
      </p:sp>
      <p:sp>
        <p:nvSpPr>
          <p:cNvPr id="1925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761133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945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E0D0F44-AC32-465F-9FE8-0D5218665743}" type="datetime3">
              <a:rPr lang="en-AU" altLang="en-US" sz="1300" smtClean="0">
                <a:latin typeface="Times New Roman" panose="02020603050405020304" pitchFamily="18" charset="0"/>
              </a:rPr>
              <a:t>17 May, 2021</a:t>
            </a:fld>
            <a:endParaRPr lang="en-AU" altLang="en-US" sz="1300" smtClean="0">
              <a:latin typeface="Times New Roman" panose="02020603050405020304" pitchFamily="18" charset="0"/>
            </a:endParaRPr>
          </a:p>
        </p:txBody>
      </p:sp>
      <p:sp>
        <p:nvSpPr>
          <p:cNvPr id="1945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945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2F52C63-9391-4151-B7DE-93CD5BAB3FF6}" type="slidenum">
              <a:rPr lang="en-AU" altLang="en-US" sz="1300" smtClean="0">
                <a:latin typeface="Times New Roman" panose="02020603050405020304" pitchFamily="18" charset="0"/>
              </a:rPr>
              <a:pPr/>
              <a:t>141</a:t>
            </a:fld>
            <a:endParaRPr lang="en-AU" altLang="en-US" sz="1300" smtClean="0">
              <a:latin typeface="Times New Roman" panose="02020603050405020304" pitchFamily="18" charset="0"/>
            </a:endParaRPr>
          </a:p>
        </p:txBody>
      </p:sp>
      <p:sp>
        <p:nvSpPr>
          <p:cNvPr id="194566" name="Rectangle 2"/>
          <p:cNvSpPr>
            <a:spLocks noGrp="1" noRot="1" noChangeAspect="1" noChangeArrowheads="1" noTextEdit="1"/>
          </p:cNvSpPr>
          <p:nvPr>
            <p:ph type="sldImg"/>
          </p:nvPr>
        </p:nvSpPr>
        <p:spPr>
          <a:ln/>
        </p:spPr>
      </p:sp>
      <p:sp>
        <p:nvSpPr>
          <p:cNvPr id="1945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27482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66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80D3B5A-20EF-4892-BD6B-ABCBA94E39B9}"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66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66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69A7EBC-5CF4-4A37-B22E-1CE3F7E3930C}" type="slidenum">
              <a:rPr lang="en-AU" altLang="en-US" sz="1300" smtClean="0">
                <a:latin typeface="Times New Roman" panose="02020603050405020304" pitchFamily="18" charset="0"/>
              </a:rPr>
              <a:pPr/>
              <a:t>14</a:t>
            </a:fld>
            <a:endParaRPr lang="en-AU" altLang="en-US" sz="1300" smtClean="0">
              <a:latin typeface="Times New Roman" panose="02020603050405020304" pitchFamily="18" charset="0"/>
            </a:endParaRPr>
          </a:p>
        </p:txBody>
      </p:sp>
      <p:sp>
        <p:nvSpPr>
          <p:cNvPr id="26630" name="Rectangle 2"/>
          <p:cNvSpPr>
            <a:spLocks noGrp="1" noRot="1" noChangeAspect="1" noChangeArrowheads="1" noTextEdit="1"/>
          </p:cNvSpPr>
          <p:nvPr>
            <p:ph type="sldImg"/>
          </p:nvPr>
        </p:nvSpPr>
        <p:spPr>
          <a:ln/>
        </p:spPr>
      </p:sp>
      <p:sp>
        <p:nvSpPr>
          <p:cNvPr id="266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946608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966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4A59FA5-56A0-4516-9680-C5930025FAFD}"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966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966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0259225-14E4-4127-86F4-7D882684E62B}" type="slidenum">
              <a:rPr lang="en-AU" altLang="en-US" sz="1300" smtClean="0">
                <a:latin typeface="Times New Roman" panose="02020603050405020304" pitchFamily="18" charset="0"/>
              </a:rPr>
              <a:pPr/>
              <a:t>142</a:t>
            </a:fld>
            <a:endParaRPr lang="en-AU" altLang="en-US" sz="1300" smtClean="0">
              <a:latin typeface="Times New Roman" panose="02020603050405020304" pitchFamily="18" charset="0"/>
            </a:endParaRPr>
          </a:p>
        </p:txBody>
      </p:sp>
      <p:sp>
        <p:nvSpPr>
          <p:cNvPr id="196614" name="Rectangle 2"/>
          <p:cNvSpPr>
            <a:spLocks noGrp="1" noRot="1" noChangeAspect="1" noChangeArrowheads="1" noTextEdit="1"/>
          </p:cNvSpPr>
          <p:nvPr>
            <p:ph type="sldImg"/>
          </p:nvPr>
        </p:nvSpPr>
        <p:spPr>
          <a:ln/>
        </p:spPr>
      </p:sp>
      <p:sp>
        <p:nvSpPr>
          <p:cNvPr id="1966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1123668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986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18DF93E-470A-499D-ACE8-6E48D4BA308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986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986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31EF955-A480-4340-9DBF-7479F83D4486}" type="slidenum">
              <a:rPr lang="en-AU" altLang="en-US" sz="1300" smtClean="0">
                <a:latin typeface="Times New Roman" panose="02020603050405020304" pitchFamily="18" charset="0"/>
              </a:rPr>
              <a:pPr/>
              <a:t>143</a:t>
            </a:fld>
            <a:endParaRPr lang="en-AU" altLang="en-US" sz="1300" smtClean="0">
              <a:latin typeface="Times New Roman" panose="02020603050405020304" pitchFamily="18" charset="0"/>
            </a:endParaRPr>
          </a:p>
        </p:txBody>
      </p:sp>
      <p:sp>
        <p:nvSpPr>
          <p:cNvPr id="198662" name="Rectangle 2"/>
          <p:cNvSpPr>
            <a:spLocks noGrp="1" noRot="1" noChangeAspect="1" noChangeArrowheads="1" noTextEdit="1"/>
          </p:cNvSpPr>
          <p:nvPr>
            <p:ph type="sldImg"/>
          </p:nvPr>
        </p:nvSpPr>
        <p:spPr>
          <a:ln/>
        </p:spPr>
      </p:sp>
      <p:sp>
        <p:nvSpPr>
          <p:cNvPr id="1986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934268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007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28DE3CC-A1B8-483E-A558-F5D544581ACB}" type="datetime3">
              <a:rPr lang="en-AU" altLang="en-US" sz="1300" smtClean="0">
                <a:latin typeface="Times New Roman" panose="02020603050405020304" pitchFamily="18" charset="0"/>
              </a:rPr>
              <a:t>17 May, 2021</a:t>
            </a:fld>
            <a:endParaRPr lang="en-AU" altLang="en-US" sz="1300" smtClean="0">
              <a:latin typeface="Times New Roman" panose="02020603050405020304" pitchFamily="18" charset="0"/>
            </a:endParaRPr>
          </a:p>
        </p:txBody>
      </p:sp>
      <p:sp>
        <p:nvSpPr>
          <p:cNvPr id="2007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007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C883A0D-7EB2-4388-A478-3CF6C8BD7290}" type="slidenum">
              <a:rPr lang="en-AU" altLang="en-US" sz="1300" smtClean="0">
                <a:latin typeface="Times New Roman" panose="02020603050405020304" pitchFamily="18" charset="0"/>
              </a:rPr>
              <a:pPr/>
              <a:t>144</a:t>
            </a:fld>
            <a:endParaRPr lang="en-AU" altLang="en-US" sz="1300" smtClean="0">
              <a:latin typeface="Times New Roman" panose="02020603050405020304" pitchFamily="18" charset="0"/>
            </a:endParaRPr>
          </a:p>
        </p:txBody>
      </p:sp>
      <p:sp>
        <p:nvSpPr>
          <p:cNvPr id="200710" name="Rectangle 2"/>
          <p:cNvSpPr>
            <a:spLocks noGrp="1" noRot="1" noChangeAspect="1" noChangeArrowheads="1" noTextEdit="1"/>
          </p:cNvSpPr>
          <p:nvPr>
            <p:ph type="sldImg"/>
          </p:nvPr>
        </p:nvSpPr>
        <p:spPr>
          <a:ln/>
        </p:spPr>
      </p:sp>
      <p:sp>
        <p:nvSpPr>
          <p:cNvPr id="2007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450430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966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4A59FA5-56A0-4516-9680-C5930025FAFD}" type="datetime3">
              <a:rPr lang="en-AU" altLang="en-US" sz="1300" smtClean="0">
                <a:latin typeface="Times New Roman" panose="02020603050405020304" pitchFamily="18" charset="0"/>
              </a:rPr>
              <a:t>17 May, 2021</a:t>
            </a:fld>
            <a:endParaRPr lang="en-AU" altLang="en-US" sz="1300" smtClean="0">
              <a:latin typeface="Times New Roman" panose="02020603050405020304" pitchFamily="18" charset="0"/>
            </a:endParaRPr>
          </a:p>
        </p:txBody>
      </p:sp>
      <p:sp>
        <p:nvSpPr>
          <p:cNvPr id="1966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966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0259225-14E4-4127-86F4-7D882684E62B}" type="slidenum">
              <a:rPr lang="en-AU" altLang="en-US" sz="1300" smtClean="0">
                <a:latin typeface="Times New Roman" panose="02020603050405020304" pitchFamily="18" charset="0"/>
              </a:rPr>
              <a:pPr/>
              <a:t>146</a:t>
            </a:fld>
            <a:endParaRPr lang="en-AU" altLang="en-US" sz="1300" smtClean="0">
              <a:latin typeface="Times New Roman" panose="02020603050405020304" pitchFamily="18" charset="0"/>
            </a:endParaRPr>
          </a:p>
        </p:txBody>
      </p:sp>
      <p:sp>
        <p:nvSpPr>
          <p:cNvPr id="196614" name="Rectangle 2"/>
          <p:cNvSpPr>
            <a:spLocks noGrp="1" noRot="1" noChangeAspect="1" noChangeArrowheads="1" noTextEdit="1"/>
          </p:cNvSpPr>
          <p:nvPr>
            <p:ph type="sldImg"/>
          </p:nvPr>
        </p:nvSpPr>
        <p:spPr>
          <a:ln/>
        </p:spPr>
      </p:sp>
      <p:sp>
        <p:nvSpPr>
          <p:cNvPr id="1966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334913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027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3C97066-6FB9-463F-9F60-743B929257DD}"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027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027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75AFA08-7E31-49F7-927D-2C425D85C047}" type="slidenum">
              <a:rPr lang="en-AU" altLang="en-US" sz="1300" smtClean="0">
                <a:latin typeface="Times New Roman" panose="02020603050405020304" pitchFamily="18" charset="0"/>
              </a:rPr>
              <a:pPr/>
              <a:t>148</a:t>
            </a:fld>
            <a:endParaRPr lang="en-AU" altLang="en-US" sz="1300" smtClean="0">
              <a:latin typeface="Times New Roman" panose="02020603050405020304" pitchFamily="18" charset="0"/>
            </a:endParaRPr>
          </a:p>
        </p:txBody>
      </p:sp>
      <p:sp>
        <p:nvSpPr>
          <p:cNvPr id="202758" name="Rectangle 2"/>
          <p:cNvSpPr>
            <a:spLocks noGrp="1" noRot="1" noChangeAspect="1" noChangeArrowheads="1" noTextEdit="1"/>
          </p:cNvSpPr>
          <p:nvPr>
            <p:ph type="sldImg"/>
          </p:nvPr>
        </p:nvSpPr>
        <p:spPr>
          <a:ln/>
        </p:spPr>
      </p:sp>
      <p:sp>
        <p:nvSpPr>
          <p:cNvPr id="202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032987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007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28DE3CC-A1B8-483E-A558-F5D544581ACB}" type="datetime3">
              <a:rPr lang="en-AU" altLang="en-US" sz="1300" smtClean="0">
                <a:latin typeface="Times New Roman" panose="02020603050405020304" pitchFamily="18" charset="0"/>
              </a:rPr>
              <a:t>17 May, 2021</a:t>
            </a:fld>
            <a:endParaRPr lang="en-AU" altLang="en-US" sz="1300" smtClean="0">
              <a:latin typeface="Times New Roman" panose="02020603050405020304" pitchFamily="18" charset="0"/>
            </a:endParaRPr>
          </a:p>
        </p:txBody>
      </p:sp>
      <p:sp>
        <p:nvSpPr>
          <p:cNvPr id="2007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007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C883A0D-7EB2-4388-A478-3CF6C8BD7290}" type="slidenum">
              <a:rPr lang="en-AU" altLang="en-US" sz="1300" smtClean="0">
                <a:latin typeface="Times New Roman" panose="02020603050405020304" pitchFamily="18" charset="0"/>
              </a:rPr>
              <a:pPr/>
              <a:t>149</a:t>
            </a:fld>
            <a:endParaRPr lang="en-AU" altLang="en-US" sz="1300" smtClean="0">
              <a:latin typeface="Times New Roman" panose="02020603050405020304" pitchFamily="18" charset="0"/>
            </a:endParaRPr>
          </a:p>
        </p:txBody>
      </p:sp>
      <p:sp>
        <p:nvSpPr>
          <p:cNvPr id="200710" name="Rectangle 2"/>
          <p:cNvSpPr>
            <a:spLocks noGrp="1" noRot="1" noChangeAspect="1" noChangeArrowheads="1" noTextEdit="1"/>
          </p:cNvSpPr>
          <p:nvPr>
            <p:ph type="sldImg"/>
          </p:nvPr>
        </p:nvSpPr>
        <p:spPr>
          <a:ln/>
        </p:spPr>
      </p:sp>
      <p:sp>
        <p:nvSpPr>
          <p:cNvPr id="2007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4584500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048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129B25C-0EF6-4671-8265-1979A984993D}"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048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048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7B2033B-2ADC-4187-B6E5-CAEB3F43E111}" type="slidenum">
              <a:rPr lang="en-AU" altLang="en-US" sz="1300" smtClean="0">
                <a:latin typeface="Times New Roman" panose="02020603050405020304" pitchFamily="18" charset="0"/>
              </a:rPr>
              <a:pPr/>
              <a:t>150</a:t>
            </a:fld>
            <a:endParaRPr lang="en-AU" altLang="en-US" sz="1300" smtClean="0">
              <a:latin typeface="Times New Roman" panose="02020603050405020304" pitchFamily="18" charset="0"/>
            </a:endParaRPr>
          </a:p>
        </p:txBody>
      </p:sp>
      <p:sp>
        <p:nvSpPr>
          <p:cNvPr id="204806" name="Rectangle 2"/>
          <p:cNvSpPr>
            <a:spLocks noGrp="1" noRot="1" noChangeAspect="1" noChangeArrowheads="1" noTextEdit="1"/>
          </p:cNvSpPr>
          <p:nvPr>
            <p:ph type="sldImg"/>
          </p:nvPr>
        </p:nvSpPr>
        <p:spPr>
          <a:ln/>
        </p:spPr>
      </p:sp>
      <p:sp>
        <p:nvSpPr>
          <p:cNvPr id="2048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78544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068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34C2009-2C30-4FED-BB44-6CA28C83A38E}"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068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068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F25F7F0-F8A9-46F8-A9C3-5539524291B2}" type="slidenum">
              <a:rPr lang="en-AU" altLang="en-US" sz="1300" smtClean="0">
                <a:latin typeface="Times New Roman" panose="02020603050405020304" pitchFamily="18" charset="0"/>
              </a:rPr>
              <a:pPr/>
              <a:t>151</a:t>
            </a:fld>
            <a:endParaRPr lang="en-AU" altLang="en-US" sz="1300" smtClean="0">
              <a:latin typeface="Times New Roman" panose="02020603050405020304" pitchFamily="18" charset="0"/>
            </a:endParaRPr>
          </a:p>
        </p:txBody>
      </p:sp>
      <p:sp>
        <p:nvSpPr>
          <p:cNvPr id="206854" name="Rectangle 2"/>
          <p:cNvSpPr>
            <a:spLocks noGrp="1" noRot="1" noChangeAspect="1" noChangeArrowheads="1" noTextEdit="1"/>
          </p:cNvSpPr>
          <p:nvPr>
            <p:ph type="sldImg"/>
          </p:nvPr>
        </p:nvSpPr>
        <p:spPr>
          <a:ln/>
        </p:spPr>
      </p:sp>
      <p:sp>
        <p:nvSpPr>
          <p:cNvPr id="2068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7233501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088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285E587-224E-4219-B250-ABF3DCFA849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089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089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6C0B481-6596-4040-A925-8FD8707CBF96}" type="slidenum">
              <a:rPr lang="en-AU" altLang="en-US" sz="1300" smtClean="0">
                <a:latin typeface="Times New Roman" panose="02020603050405020304" pitchFamily="18" charset="0"/>
              </a:rPr>
              <a:pPr/>
              <a:t>152</a:t>
            </a:fld>
            <a:endParaRPr lang="en-AU" altLang="en-US" sz="1300" smtClean="0">
              <a:latin typeface="Times New Roman" panose="02020603050405020304" pitchFamily="18" charset="0"/>
            </a:endParaRPr>
          </a:p>
        </p:txBody>
      </p:sp>
      <p:sp>
        <p:nvSpPr>
          <p:cNvPr id="208902" name="Rectangle 2"/>
          <p:cNvSpPr>
            <a:spLocks noGrp="1" noRot="1" noChangeAspect="1" noChangeArrowheads="1" noTextEdit="1"/>
          </p:cNvSpPr>
          <p:nvPr>
            <p:ph type="sldImg"/>
          </p:nvPr>
        </p:nvSpPr>
        <p:spPr>
          <a:ln/>
        </p:spPr>
      </p:sp>
      <p:sp>
        <p:nvSpPr>
          <p:cNvPr id="2089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2296634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109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55C8E3A-3E5C-4ABB-9892-59FBA3411E24}"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109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109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185B702-1471-4E4F-BED7-CE5E578F9342}" type="slidenum">
              <a:rPr lang="en-AU" altLang="en-US" sz="1300" smtClean="0">
                <a:latin typeface="Times New Roman" panose="02020603050405020304" pitchFamily="18" charset="0"/>
              </a:rPr>
              <a:pPr/>
              <a:t>153</a:t>
            </a:fld>
            <a:endParaRPr lang="en-AU" altLang="en-US" sz="1300" smtClean="0">
              <a:latin typeface="Times New Roman" panose="02020603050405020304" pitchFamily="18" charset="0"/>
            </a:endParaRPr>
          </a:p>
        </p:txBody>
      </p:sp>
      <p:sp>
        <p:nvSpPr>
          <p:cNvPr id="210950" name="Rectangle 2"/>
          <p:cNvSpPr>
            <a:spLocks noGrp="1" noRot="1" noChangeAspect="1" noChangeArrowheads="1" noTextEdit="1"/>
          </p:cNvSpPr>
          <p:nvPr>
            <p:ph type="sldImg"/>
          </p:nvPr>
        </p:nvSpPr>
        <p:spPr>
          <a:ln/>
        </p:spPr>
      </p:sp>
      <p:sp>
        <p:nvSpPr>
          <p:cNvPr id="2109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31146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86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E47DC02-5A32-40B0-B8F1-BFF8210934DD}"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86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86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5D1A4DA-DCA5-4E2E-B2BA-9802198B2549}" type="slidenum">
              <a:rPr lang="en-AU" altLang="en-US" sz="1300" smtClean="0">
                <a:latin typeface="Times New Roman" panose="02020603050405020304" pitchFamily="18" charset="0"/>
              </a:rPr>
              <a:pPr/>
              <a:t>15</a:t>
            </a:fld>
            <a:endParaRPr lang="en-AU" altLang="en-US" sz="1300" smtClean="0">
              <a:latin typeface="Times New Roman" panose="02020603050405020304" pitchFamily="18" charset="0"/>
            </a:endParaRPr>
          </a:p>
        </p:txBody>
      </p:sp>
      <p:sp>
        <p:nvSpPr>
          <p:cNvPr id="28678" name="Rectangle 2"/>
          <p:cNvSpPr>
            <a:spLocks noGrp="1" noRot="1" noChangeAspect="1" noChangeArrowheads="1" noTextEdit="1"/>
          </p:cNvSpPr>
          <p:nvPr>
            <p:ph type="sldImg"/>
          </p:nvPr>
        </p:nvSpPr>
        <p:spPr>
          <a:ln/>
        </p:spPr>
      </p:sp>
      <p:sp>
        <p:nvSpPr>
          <p:cNvPr id="286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555898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129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E76460F-FB27-4B04-9734-947377881E37}"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129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129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2D9CAE4-EBF8-4A57-A568-8219FFF42AC6}" type="slidenum">
              <a:rPr lang="en-AU" altLang="en-US" sz="1300" smtClean="0">
                <a:latin typeface="Times New Roman" panose="02020603050405020304" pitchFamily="18" charset="0"/>
              </a:rPr>
              <a:pPr/>
              <a:t>154</a:t>
            </a:fld>
            <a:endParaRPr lang="en-AU" altLang="en-US" sz="1300" smtClean="0">
              <a:latin typeface="Times New Roman" panose="02020603050405020304" pitchFamily="18" charset="0"/>
            </a:endParaRPr>
          </a:p>
        </p:txBody>
      </p:sp>
      <p:sp>
        <p:nvSpPr>
          <p:cNvPr id="212998" name="Rectangle 2"/>
          <p:cNvSpPr>
            <a:spLocks noGrp="1" noRot="1" noChangeAspect="1" noChangeArrowheads="1" noTextEdit="1"/>
          </p:cNvSpPr>
          <p:nvPr>
            <p:ph type="sldImg"/>
          </p:nvPr>
        </p:nvSpPr>
        <p:spPr>
          <a:ln/>
        </p:spPr>
      </p:sp>
      <p:sp>
        <p:nvSpPr>
          <p:cNvPr id="2129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88790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150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2756AF6-27AD-4DB1-9425-F5265B150B33}"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150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150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F475E21-DFAA-4471-937D-5CCC0EA9846D}" type="slidenum">
              <a:rPr lang="en-AU" altLang="en-US" sz="1300" smtClean="0">
                <a:latin typeface="Times New Roman" panose="02020603050405020304" pitchFamily="18" charset="0"/>
              </a:rPr>
              <a:pPr/>
              <a:t>155</a:t>
            </a:fld>
            <a:endParaRPr lang="en-AU" altLang="en-US" sz="1300" smtClean="0">
              <a:latin typeface="Times New Roman" panose="02020603050405020304" pitchFamily="18" charset="0"/>
            </a:endParaRPr>
          </a:p>
        </p:txBody>
      </p:sp>
      <p:sp>
        <p:nvSpPr>
          <p:cNvPr id="215046" name="Rectangle 2"/>
          <p:cNvSpPr>
            <a:spLocks noGrp="1" noRot="1" noChangeAspect="1" noChangeArrowheads="1" noTextEdit="1"/>
          </p:cNvSpPr>
          <p:nvPr>
            <p:ph type="sldImg"/>
          </p:nvPr>
        </p:nvSpPr>
        <p:spPr>
          <a:ln/>
        </p:spPr>
      </p:sp>
      <p:sp>
        <p:nvSpPr>
          <p:cNvPr id="2150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913570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170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7980D28-C0DA-489F-971A-BBAC90107562}"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170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17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387D6BF-6CA6-4532-88E0-7E199438656C}" type="slidenum">
              <a:rPr lang="en-AU" altLang="en-US" sz="1300" smtClean="0">
                <a:latin typeface="Times New Roman" panose="02020603050405020304" pitchFamily="18" charset="0"/>
              </a:rPr>
              <a:pPr/>
              <a:t>156</a:t>
            </a:fld>
            <a:endParaRPr lang="en-AU" altLang="en-US" sz="1300" smtClean="0">
              <a:latin typeface="Times New Roman" panose="02020603050405020304" pitchFamily="18" charset="0"/>
            </a:endParaRPr>
          </a:p>
        </p:txBody>
      </p:sp>
      <p:sp>
        <p:nvSpPr>
          <p:cNvPr id="217094" name="Rectangle 2"/>
          <p:cNvSpPr>
            <a:spLocks noGrp="1" noRot="1" noChangeAspect="1" noChangeArrowheads="1" noTextEdit="1"/>
          </p:cNvSpPr>
          <p:nvPr>
            <p:ph type="sldImg"/>
          </p:nvPr>
        </p:nvSpPr>
        <p:spPr>
          <a:ln/>
        </p:spPr>
      </p:sp>
      <p:sp>
        <p:nvSpPr>
          <p:cNvPr id="217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188267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191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66A3CF6-AB87-4D04-BE7C-3159077E6615}"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191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191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C173BC8-9510-4ADD-B5D4-1B2A56A01FA5}" type="slidenum">
              <a:rPr lang="en-AU" altLang="en-US" sz="1300" smtClean="0">
                <a:latin typeface="Times New Roman" panose="02020603050405020304" pitchFamily="18" charset="0"/>
              </a:rPr>
              <a:pPr/>
              <a:t>157</a:t>
            </a:fld>
            <a:endParaRPr lang="en-AU" altLang="en-US" sz="1300" smtClean="0">
              <a:latin typeface="Times New Roman" panose="02020603050405020304" pitchFamily="18" charset="0"/>
            </a:endParaRPr>
          </a:p>
        </p:txBody>
      </p:sp>
      <p:sp>
        <p:nvSpPr>
          <p:cNvPr id="219142" name="Rectangle 2"/>
          <p:cNvSpPr>
            <a:spLocks noGrp="1" noRot="1" noChangeAspect="1" noChangeArrowheads="1" noTextEdit="1"/>
          </p:cNvSpPr>
          <p:nvPr>
            <p:ph type="sldImg"/>
          </p:nvPr>
        </p:nvSpPr>
        <p:spPr>
          <a:ln/>
        </p:spPr>
      </p:sp>
      <p:sp>
        <p:nvSpPr>
          <p:cNvPr id="2191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799831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211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F812D3B-C2AE-413D-843C-11DC5FC9C5F3}"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211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211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5BCC325-95C6-4360-B000-B9DEDEF1CD63}" type="slidenum">
              <a:rPr lang="en-AU" altLang="en-US" sz="1300" smtClean="0">
                <a:latin typeface="Times New Roman" panose="02020603050405020304" pitchFamily="18" charset="0"/>
              </a:rPr>
              <a:pPr/>
              <a:t>158</a:t>
            </a:fld>
            <a:endParaRPr lang="en-AU" altLang="en-US" sz="1300" smtClean="0">
              <a:latin typeface="Times New Roman" panose="02020603050405020304" pitchFamily="18" charset="0"/>
            </a:endParaRPr>
          </a:p>
        </p:txBody>
      </p:sp>
      <p:sp>
        <p:nvSpPr>
          <p:cNvPr id="221190" name="Rectangle 2"/>
          <p:cNvSpPr>
            <a:spLocks noGrp="1" noRot="1" noChangeAspect="1" noChangeArrowheads="1" noTextEdit="1"/>
          </p:cNvSpPr>
          <p:nvPr>
            <p:ph type="sldImg"/>
          </p:nvPr>
        </p:nvSpPr>
        <p:spPr>
          <a:ln/>
        </p:spPr>
      </p:sp>
      <p:sp>
        <p:nvSpPr>
          <p:cNvPr id="2211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4760706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232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12D6576-25D8-4EC2-A572-B73978E05DB2}"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232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232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3DDC55F-DC5C-44C2-BD43-E66C0EB864FC}" type="slidenum">
              <a:rPr lang="en-AU" altLang="en-US" sz="1300" smtClean="0">
                <a:latin typeface="Times New Roman" panose="02020603050405020304" pitchFamily="18" charset="0"/>
              </a:rPr>
              <a:pPr/>
              <a:t>159</a:t>
            </a:fld>
            <a:endParaRPr lang="en-AU" altLang="en-US" sz="1300" smtClean="0">
              <a:latin typeface="Times New Roman" panose="02020603050405020304" pitchFamily="18" charset="0"/>
            </a:endParaRPr>
          </a:p>
        </p:txBody>
      </p:sp>
      <p:sp>
        <p:nvSpPr>
          <p:cNvPr id="223238" name="Rectangle 2"/>
          <p:cNvSpPr>
            <a:spLocks noGrp="1" noRot="1" noChangeAspect="1" noChangeArrowheads="1" noTextEdit="1"/>
          </p:cNvSpPr>
          <p:nvPr>
            <p:ph type="sldImg"/>
          </p:nvPr>
        </p:nvSpPr>
        <p:spPr>
          <a:ln/>
        </p:spPr>
      </p:sp>
      <p:sp>
        <p:nvSpPr>
          <p:cNvPr id="2232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985713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252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B830787-5FE0-4E65-A04C-BAA4E03B602D}"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252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252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D96CB85-69BD-475C-96F2-AAAE2F2804D4}" type="slidenum">
              <a:rPr lang="en-AU" altLang="en-US" sz="1300" smtClean="0">
                <a:latin typeface="Times New Roman" panose="02020603050405020304" pitchFamily="18" charset="0"/>
              </a:rPr>
              <a:pPr/>
              <a:t>160</a:t>
            </a:fld>
            <a:endParaRPr lang="en-AU" altLang="en-US" sz="1300" smtClean="0">
              <a:latin typeface="Times New Roman" panose="02020603050405020304" pitchFamily="18" charset="0"/>
            </a:endParaRPr>
          </a:p>
        </p:txBody>
      </p:sp>
      <p:sp>
        <p:nvSpPr>
          <p:cNvPr id="225286" name="Rectangle 2"/>
          <p:cNvSpPr>
            <a:spLocks noGrp="1" noRot="1" noChangeAspect="1" noChangeArrowheads="1" noTextEdit="1"/>
          </p:cNvSpPr>
          <p:nvPr>
            <p:ph type="sldImg"/>
          </p:nvPr>
        </p:nvSpPr>
        <p:spPr>
          <a:ln/>
        </p:spPr>
      </p:sp>
      <p:sp>
        <p:nvSpPr>
          <p:cNvPr id="2252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234518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273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2902C3C-F98B-462C-B2FE-57E0785E2A34}"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273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273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C3A0F33-0B11-4156-8A16-C473473158CD}" type="slidenum">
              <a:rPr lang="en-AU" altLang="en-US" sz="1300" smtClean="0">
                <a:latin typeface="Times New Roman" panose="02020603050405020304" pitchFamily="18" charset="0"/>
              </a:rPr>
              <a:pPr/>
              <a:t>161</a:t>
            </a:fld>
            <a:endParaRPr lang="en-AU" altLang="en-US" sz="1300" smtClean="0">
              <a:latin typeface="Times New Roman" panose="02020603050405020304" pitchFamily="18" charset="0"/>
            </a:endParaRPr>
          </a:p>
        </p:txBody>
      </p:sp>
      <p:sp>
        <p:nvSpPr>
          <p:cNvPr id="227334" name="Rectangle 2"/>
          <p:cNvSpPr>
            <a:spLocks noGrp="1" noRot="1" noChangeAspect="1" noChangeArrowheads="1" noTextEdit="1"/>
          </p:cNvSpPr>
          <p:nvPr>
            <p:ph type="sldImg"/>
          </p:nvPr>
        </p:nvSpPr>
        <p:spPr>
          <a:ln/>
        </p:spPr>
      </p:sp>
      <p:sp>
        <p:nvSpPr>
          <p:cNvPr id="2273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2207630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293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64DB8C9-837A-493D-B35A-64122566D65E}"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293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293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32FD785-52A3-4C14-B9BD-32EF3456BA7F}" type="slidenum">
              <a:rPr lang="en-AU" altLang="en-US" sz="1300" smtClean="0">
                <a:latin typeface="Times New Roman" panose="02020603050405020304" pitchFamily="18" charset="0"/>
              </a:rPr>
              <a:pPr/>
              <a:t>162</a:t>
            </a:fld>
            <a:endParaRPr lang="en-AU" altLang="en-US" sz="1300" smtClean="0">
              <a:latin typeface="Times New Roman" panose="02020603050405020304" pitchFamily="18" charset="0"/>
            </a:endParaRPr>
          </a:p>
        </p:txBody>
      </p:sp>
      <p:sp>
        <p:nvSpPr>
          <p:cNvPr id="229382" name="Rectangle 2"/>
          <p:cNvSpPr>
            <a:spLocks noGrp="1" noRot="1" noChangeAspect="1" noChangeArrowheads="1" noTextEdit="1"/>
          </p:cNvSpPr>
          <p:nvPr>
            <p:ph type="sldImg"/>
          </p:nvPr>
        </p:nvSpPr>
        <p:spPr>
          <a:ln/>
        </p:spPr>
      </p:sp>
      <p:sp>
        <p:nvSpPr>
          <p:cNvPr id="2293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1655683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314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BD5D16C-A1F4-4BEB-AD65-0E16D855A415}"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314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314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2D03981-246C-4072-8232-BABCBE4D2E15}" type="slidenum">
              <a:rPr lang="en-AU" altLang="en-US" sz="1300" smtClean="0">
                <a:latin typeface="Times New Roman" panose="02020603050405020304" pitchFamily="18" charset="0"/>
              </a:rPr>
              <a:pPr/>
              <a:t>163</a:t>
            </a:fld>
            <a:endParaRPr lang="en-AU" altLang="en-US" sz="1300" smtClean="0">
              <a:latin typeface="Times New Roman" panose="02020603050405020304" pitchFamily="18" charset="0"/>
            </a:endParaRPr>
          </a:p>
        </p:txBody>
      </p:sp>
      <p:sp>
        <p:nvSpPr>
          <p:cNvPr id="231430" name="Rectangle 2"/>
          <p:cNvSpPr>
            <a:spLocks noGrp="1" noRot="1" noChangeAspect="1" noChangeArrowheads="1" noTextEdit="1"/>
          </p:cNvSpPr>
          <p:nvPr>
            <p:ph type="sldImg"/>
          </p:nvPr>
        </p:nvSpPr>
        <p:spPr>
          <a:ln/>
        </p:spPr>
      </p:sp>
      <p:sp>
        <p:nvSpPr>
          <p:cNvPr id="2314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76490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307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B624256-E576-4EE7-9958-0B4BCF355838}"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307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307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03B19F7-70DB-4BE5-B2B3-54CA19305596}" type="slidenum">
              <a:rPr lang="en-AU" altLang="en-US" sz="1300" smtClean="0">
                <a:latin typeface="Times New Roman" panose="02020603050405020304" pitchFamily="18" charset="0"/>
              </a:rPr>
              <a:pPr/>
              <a:t>16</a:t>
            </a:fld>
            <a:endParaRPr lang="en-AU" altLang="en-US" sz="1300" smtClean="0">
              <a:latin typeface="Times New Roman" panose="02020603050405020304" pitchFamily="18" charset="0"/>
            </a:endParaRPr>
          </a:p>
        </p:txBody>
      </p:sp>
      <p:sp>
        <p:nvSpPr>
          <p:cNvPr id="30726" name="Rectangle 2"/>
          <p:cNvSpPr>
            <a:spLocks noGrp="1" noRot="1" noChangeAspect="1" noChangeArrowheads="1" noTextEdit="1"/>
          </p:cNvSpPr>
          <p:nvPr>
            <p:ph type="sldImg"/>
          </p:nvPr>
        </p:nvSpPr>
        <p:spPr>
          <a:ln/>
        </p:spPr>
      </p:sp>
      <p:sp>
        <p:nvSpPr>
          <p:cNvPr id="307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5194882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334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256EE84-ED24-458C-9BAC-80CFABD19B84}"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334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334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3CED874-5B48-499D-B0ED-12D912C45567}" type="slidenum">
              <a:rPr lang="en-AU" altLang="en-US" sz="1300" smtClean="0">
                <a:latin typeface="Times New Roman" panose="02020603050405020304" pitchFamily="18" charset="0"/>
              </a:rPr>
              <a:pPr/>
              <a:t>164</a:t>
            </a:fld>
            <a:endParaRPr lang="en-AU" altLang="en-US" sz="1300" smtClean="0">
              <a:latin typeface="Times New Roman" panose="02020603050405020304" pitchFamily="18" charset="0"/>
            </a:endParaRPr>
          </a:p>
        </p:txBody>
      </p:sp>
      <p:sp>
        <p:nvSpPr>
          <p:cNvPr id="233478" name="Rectangle 2"/>
          <p:cNvSpPr>
            <a:spLocks noGrp="1" noRot="1" noChangeAspect="1" noChangeArrowheads="1" noTextEdit="1"/>
          </p:cNvSpPr>
          <p:nvPr>
            <p:ph type="sldImg"/>
          </p:nvPr>
        </p:nvSpPr>
        <p:spPr>
          <a:ln/>
        </p:spPr>
      </p:sp>
      <p:sp>
        <p:nvSpPr>
          <p:cNvPr id="2334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88891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355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4E3BA25-6420-4AB9-B88B-2395532C635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355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355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15278A8-6AAE-4C4F-92EA-A58F86CA83BF}" type="slidenum">
              <a:rPr lang="en-AU" altLang="en-US" sz="1300" smtClean="0">
                <a:latin typeface="Times New Roman" panose="02020603050405020304" pitchFamily="18" charset="0"/>
              </a:rPr>
              <a:pPr/>
              <a:t>165</a:t>
            </a:fld>
            <a:endParaRPr lang="en-AU" altLang="en-US" sz="1300" smtClean="0">
              <a:latin typeface="Times New Roman" panose="02020603050405020304" pitchFamily="18" charset="0"/>
            </a:endParaRPr>
          </a:p>
        </p:txBody>
      </p:sp>
      <p:sp>
        <p:nvSpPr>
          <p:cNvPr id="235526" name="Rectangle 2"/>
          <p:cNvSpPr>
            <a:spLocks noGrp="1" noRot="1" noChangeAspect="1" noChangeArrowheads="1" noTextEdit="1"/>
          </p:cNvSpPr>
          <p:nvPr>
            <p:ph type="sldImg"/>
          </p:nvPr>
        </p:nvSpPr>
        <p:spPr>
          <a:ln/>
        </p:spPr>
      </p:sp>
      <p:sp>
        <p:nvSpPr>
          <p:cNvPr id="235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1896199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375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EADE1B5-3957-463F-87F0-8CB7D35C580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375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375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38C84E9-C56C-491C-AD41-9EBA16C20E70}" type="slidenum">
              <a:rPr lang="en-AU" altLang="en-US" sz="1300" smtClean="0">
                <a:latin typeface="Times New Roman" panose="02020603050405020304" pitchFamily="18" charset="0"/>
              </a:rPr>
              <a:pPr/>
              <a:t>166</a:t>
            </a:fld>
            <a:endParaRPr lang="en-AU" altLang="en-US" sz="1300" smtClean="0">
              <a:latin typeface="Times New Roman" panose="02020603050405020304" pitchFamily="18" charset="0"/>
            </a:endParaRPr>
          </a:p>
        </p:txBody>
      </p:sp>
      <p:sp>
        <p:nvSpPr>
          <p:cNvPr id="237574" name="Rectangle 2"/>
          <p:cNvSpPr>
            <a:spLocks noGrp="1" noRot="1" noChangeAspect="1" noChangeArrowheads="1" noTextEdit="1"/>
          </p:cNvSpPr>
          <p:nvPr>
            <p:ph type="sldImg"/>
          </p:nvPr>
        </p:nvSpPr>
        <p:spPr>
          <a:ln/>
        </p:spPr>
      </p:sp>
      <p:sp>
        <p:nvSpPr>
          <p:cNvPr id="2375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606243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396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CD9D43A-688D-41CC-ADE8-CB699A848362}"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396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396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E3A1542-40DC-4B92-BB03-1047F24DC26D}" type="slidenum">
              <a:rPr lang="en-AU" altLang="en-US" sz="1300" smtClean="0">
                <a:latin typeface="Times New Roman" panose="02020603050405020304" pitchFamily="18" charset="0"/>
              </a:rPr>
              <a:pPr/>
              <a:t>167</a:t>
            </a:fld>
            <a:endParaRPr lang="en-AU" altLang="en-US" sz="1300" smtClean="0">
              <a:latin typeface="Times New Roman" panose="02020603050405020304" pitchFamily="18" charset="0"/>
            </a:endParaRPr>
          </a:p>
        </p:txBody>
      </p:sp>
      <p:sp>
        <p:nvSpPr>
          <p:cNvPr id="239622" name="Rectangle 2"/>
          <p:cNvSpPr>
            <a:spLocks noGrp="1" noRot="1" noChangeAspect="1" noChangeArrowheads="1" noTextEdit="1"/>
          </p:cNvSpPr>
          <p:nvPr>
            <p:ph type="sldImg"/>
          </p:nvPr>
        </p:nvSpPr>
        <p:spPr>
          <a:ln/>
        </p:spPr>
      </p:sp>
      <p:sp>
        <p:nvSpPr>
          <p:cNvPr id="2396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7517143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416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82D6301-2E94-4404-8C99-B33ED7220D37}"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416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416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5BA385A-28AD-440B-A197-0D4F5689DF81}" type="slidenum">
              <a:rPr lang="en-AU" altLang="en-US" sz="1300" smtClean="0">
                <a:latin typeface="Times New Roman" panose="02020603050405020304" pitchFamily="18" charset="0"/>
              </a:rPr>
              <a:pPr/>
              <a:t>168</a:t>
            </a:fld>
            <a:endParaRPr lang="en-AU" altLang="en-US" sz="1300" smtClean="0">
              <a:latin typeface="Times New Roman" panose="02020603050405020304" pitchFamily="18" charset="0"/>
            </a:endParaRPr>
          </a:p>
        </p:txBody>
      </p:sp>
      <p:sp>
        <p:nvSpPr>
          <p:cNvPr id="241670" name="Rectangle 2"/>
          <p:cNvSpPr>
            <a:spLocks noGrp="1" noRot="1" noChangeAspect="1" noChangeArrowheads="1" noTextEdit="1"/>
          </p:cNvSpPr>
          <p:nvPr>
            <p:ph type="sldImg"/>
          </p:nvPr>
        </p:nvSpPr>
        <p:spPr>
          <a:ln/>
        </p:spPr>
      </p:sp>
      <p:sp>
        <p:nvSpPr>
          <p:cNvPr id="2416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001156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437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4D14D26-6BF3-4E1D-9520-469A1D2ED55B}"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437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437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5807429-5E3D-41C2-83E5-DF51F4BF68F8}" type="slidenum">
              <a:rPr lang="en-AU" altLang="en-US" sz="1300" smtClean="0">
                <a:latin typeface="Times New Roman" panose="02020603050405020304" pitchFamily="18" charset="0"/>
              </a:rPr>
              <a:pPr/>
              <a:t>169</a:t>
            </a:fld>
            <a:endParaRPr lang="en-AU" altLang="en-US" sz="1300" smtClean="0">
              <a:latin typeface="Times New Roman" panose="02020603050405020304" pitchFamily="18" charset="0"/>
            </a:endParaRPr>
          </a:p>
        </p:txBody>
      </p:sp>
      <p:sp>
        <p:nvSpPr>
          <p:cNvPr id="243718" name="Rectangle 2"/>
          <p:cNvSpPr>
            <a:spLocks noGrp="1" noRot="1" noChangeAspect="1" noChangeArrowheads="1" noTextEdit="1"/>
          </p:cNvSpPr>
          <p:nvPr>
            <p:ph type="sldImg"/>
          </p:nvPr>
        </p:nvSpPr>
        <p:spPr>
          <a:ln/>
        </p:spPr>
      </p:sp>
      <p:sp>
        <p:nvSpPr>
          <p:cNvPr id="2437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1225606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457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BDE0A64-5363-4221-A127-86D1A6581188}"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457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457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35313AF-B77D-4AC1-9C6B-10737B9D12F3}" type="slidenum">
              <a:rPr lang="en-AU" altLang="en-US" sz="1300" smtClean="0">
                <a:latin typeface="Times New Roman" panose="02020603050405020304" pitchFamily="18" charset="0"/>
              </a:rPr>
              <a:pPr/>
              <a:t>170</a:t>
            </a:fld>
            <a:endParaRPr lang="en-AU" altLang="en-US" sz="1300" smtClean="0">
              <a:latin typeface="Times New Roman" panose="02020603050405020304" pitchFamily="18" charset="0"/>
            </a:endParaRPr>
          </a:p>
        </p:txBody>
      </p:sp>
      <p:sp>
        <p:nvSpPr>
          <p:cNvPr id="245766" name="Rectangle 2"/>
          <p:cNvSpPr>
            <a:spLocks noGrp="1" noRot="1" noChangeAspect="1" noChangeArrowheads="1" noTextEdit="1"/>
          </p:cNvSpPr>
          <p:nvPr>
            <p:ph type="sldImg"/>
          </p:nvPr>
        </p:nvSpPr>
        <p:spPr>
          <a:ln/>
        </p:spPr>
      </p:sp>
      <p:sp>
        <p:nvSpPr>
          <p:cNvPr id="2457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5726221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560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1F24A84-84DD-4907-B69D-F53BF5007C86}"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560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560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99777CD-1D4E-432A-A5A6-057840E31A7F}" type="slidenum">
              <a:rPr lang="en-AU" altLang="en-US" sz="1300" smtClean="0">
                <a:latin typeface="Times New Roman" panose="02020603050405020304" pitchFamily="18" charset="0"/>
              </a:rPr>
              <a:pPr/>
              <a:t>179</a:t>
            </a:fld>
            <a:endParaRPr lang="en-AU" altLang="en-US" sz="1300" smtClean="0">
              <a:latin typeface="Times New Roman" panose="02020603050405020304" pitchFamily="18" charset="0"/>
            </a:endParaRPr>
          </a:p>
        </p:txBody>
      </p:sp>
      <p:sp>
        <p:nvSpPr>
          <p:cNvPr id="256006" name="Rectangle 2"/>
          <p:cNvSpPr>
            <a:spLocks noGrp="1" noRot="1" noChangeAspect="1" noChangeArrowheads="1" noTextEdit="1"/>
          </p:cNvSpPr>
          <p:nvPr>
            <p:ph type="sldImg"/>
          </p:nvPr>
        </p:nvSpPr>
        <p:spPr>
          <a:ln/>
        </p:spPr>
      </p:sp>
      <p:sp>
        <p:nvSpPr>
          <p:cNvPr id="2560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9099067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580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FD24D9F-21C6-4D84-962E-0B2CD7D73FE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580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580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3C9C874-EFC4-46B1-A8F3-2DDDD79154A2}" type="slidenum">
              <a:rPr lang="en-AU" altLang="en-US" sz="1300" smtClean="0">
                <a:latin typeface="Times New Roman" panose="02020603050405020304" pitchFamily="18" charset="0"/>
              </a:rPr>
              <a:pPr/>
              <a:t>180</a:t>
            </a:fld>
            <a:endParaRPr lang="en-AU" altLang="en-US" sz="1300" smtClean="0">
              <a:latin typeface="Times New Roman" panose="02020603050405020304" pitchFamily="18" charset="0"/>
            </a:endParaRPr>
          </a:p>
        </p:txBody>
      </p:sp>
      <p:sp>
        <p:nvSpPr>
          <p:cNvPr id="258054" name="Rectangle 2"/>
          <p:cNvSpPr>
            <a:spLocks noGrp="1" noRot="1" noChangeAspect="1" noChangeArrowheads="1" noTextEdit="1"/>
          </p:cNvSpPr>
          <p:nvPr>
            <p:ph type="sldImg"/>
          </p:nvPr>
        </p:nvSpPr>
        <p:spPr>
          <a:ln/>
        </p:spPr>
      </p:sp>
      <p:sp>
        <p:nvSpPr>
          <p:cNvPr id="2580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9216226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2600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2E73724-6C8A-4459-8D8D-E7885D1FD35A}"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2601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2601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5FB808C-7958-4357-AF25-166EB59D66E7}" type="slidenum">
              <a:rPr lang="en-AU" altLang="en-US" sz="1300" smtClean="0">
                <a:latin typeface="Times New Roman" panose="02020603050405020304" pitchFamily="18" charset="0"/>
              </a:rPr>
              <a:pPr/>
              <a:t>181</a:t>
            </a:fld>
            <a:endParaRPr lang="en-AU" altLang="en-US" sz="1300" smtClean="0">
              <a:latin typeface="Times New Roman" panose="02020603050405020304" pitchFamily="18" charset="0"/>
            </a:endParaRPr>
          </a:p>
        </p:txBody>
      </p:sp>
      <p:sp>
        <p:nvSpPr>
          <p:cNvPr id="260102" name="Rectangle 2"/>
          <p:cNvSpPr>
            <a:spLocks noGrp="1" noRot="1" noChangeAspect="1" noChangeArrowheads="1" noTextEdit="1"/>
          </p:cNvSpPr>
          <p:nvPr>
            <p:ph type="sldImg"/>
          </p:nvPr>
        </p:nvSpPr>
        <p:spPr>
          <a:ln/>
        </p:spPr>
      </p:sp>
      <p:sp>
        <p:nvSpPr>
          <p:cNvPr id="2601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23250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53481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327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AC7D4AA-2B43-4D80-A5A4-81C3C0BAB300}"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327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327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5BB3627-3E24-4226-AFDE-A8C6C030FD3D}" type="slidenum">
              <a:rPr lang="en-AU" altLang="en-US" sz="1300" smtClean="0">
                <a:latin typeface="Times New Roman" panose="02020603050405020304" pitchFamily="18" charset="0"/>
              </a:rPr>
              <a:pPr/>
              <a:t>19</a:t>
            </a:fld>
            <a:endParaRPr lang="en-AU" altLang="en-US" sz="1300" smtClean="0">
              <a:latin typeface="Times New Roman" panose="02020603050405020304" pitchFamily="18" charset="0"/>
            </a:endParaRPr>
          </a:p>
        </p:txBody>
      </p:sp>
      <p:sp>
        <p:nvSpPr>
          <p:cNvPr id="32774" name="Rectangle 2"/>
          <p:cNvSpPr>
            <a:spLocks noGrp="1" noRot="1" noChangeAspect="1" noChangeArrowheads="1" noTextEdit="1"/>
          </p:cNvSpPr>
          <p:nvPr>
            <p:ph type="sldImg"/>
          </p:nvPr>
        </p:nvSpPr>
        <p:spPr>
          <a:ln/>
        </p:spPr>
      </p:sp>
      <p:sp>
        <p:nvSpPr>
          <p:cNvPr id="327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37618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348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86837C4-4171-4819-8E6B-605E0D26DA11}"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348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348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848A7D6-F256-4F46-9D5E-CF54D4BA51BB}" type="slidenum">
              <a:rPr lang="en-AU" altLang="en-US" sz="1300" smtClean="0">
                <a:latin typeface="Times New Roman" panose="02020603050405020304" pitchFamily="18" charset="0"/>
              </a:rPr>
              <a:pPr/>
              <a:t>20</a:t>
            </a:fld>
            <a:endParaRPr lang="en-AU" altLang="en-US" sz="1300" smtClean="0">
              <a:latin typeface="Times New Roman" panose="02020603050405020304" pitchFamily="18" charset="0"/>
            </a:endParaRPr>
          </a:p>
        </p:txBody>
      </p:sp>
      <p:sp>
        <p:nvSpPr>
          <p:cNvPr id="34822" name="Rectangle 2"/>
          <p:cNvSpPr>
            <a:spLocks noGrp="1" noRot="1" noChangeAspect="1" noChangeArrowheads="1" noTextEdit="1"/>
          </p:cNvSpPr>
          <p:nvPr>
            <p:ph type="sldImg"/>
          </p:nvPr>
        </p:nvSpPr>
        <p:spPr>
          <a:ln/>
        </p:spPr>
      </p:sp>
      <p:sp>
        <p:nvSpPr>
          <p:cNvPr id="348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58133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368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9B9BD49-4DCB-400D-8C7E-A9F88D7D5F42}"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368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368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4D7D170-DAB4-47FD-A716-FFBED1274C72}" type="slidenum">
              <a:rPr lang="en-AU" altLang="en-US" sz="1300" smtClean="0">
                <a:latin typeface="Times New Roman" panose="02020603050405020304" pitchFamily="18" charset="0"/>
              </a:rPr>
              <a:pPr/>
              <a:t>21</a:t>
            </a:fld>
            <a:endParaRPr lang="en-AU" altLang="en-US" sz="1300" smtClean="0">
              <a:latin typeface="Times New Roman" panose="02020603050405020304" pitchFamily="18" charset="0"/>
            </a:endParaRPr>
          </a:p>
        </p:txBody>
      </p:sp>
      <p:sp>
        <p:nvSpPr>
          <p:cNvPr id="36870" name="Rectangle 2"/>
          <p:cNvSpPr>
            <a:spLocks noGrp="1" noRot="1" noChangeAspect="1" noChangeArrowheads="1" noTextEdit="1"/>
          </p:cNvSpPr>
          <p:nvPr>
            <p:ph type="sldImg"/>
          </p:nvPr>
        </p:nvSpPr>
        <p:spPr>
          <a:ln/>
        </p:spPr>
      </p:sp>
      <p:sp>
        <p:nvSpPr>
          <p:cNvPr id="368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92868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38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1D251E6-56E6-4984-92C4-D55B732A646B}"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389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389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6E07E31-C752-4642-B147-8CEB6C16AA21}" type="slidenum">
              <a:rPr lang="en-AU" altLang="en-US" sz="1300" smtClean="0">
                <a:latin typeface="Times New Roman" panose="02020603050405020304" pitchFamily="18" charset="0"/>
              </a:rPr>
              <a:pPr/>
              <a:t>22</a:t>
            </a:fld>
            <a:endParaRPr lang="en-AU" altLang="en-US" sz="1300" smtClean="0">
              <a:latin typeface="Times New Roman" panose="02020603050405020304" pitchFamily="18" charset="0"/>
            </a:endParaRPr>
          </a:p>
        </p:txBody>
      </p:sp>
      <p:sp>
        <p:nvSpPr>
          <p:cNvPr id="38918" name="Rectangle 2"/>
          <p:cNvSpPr>
            <a:spLocks noGrp="1" noRot="1" noChangeAspect="1" noChangeArrowheads="1" noTextEdit="1"/>
          </p:cNvSpPr>
          <p:nvPr>
            <p:ph type="sldImg"/>
          </p:nvPr>
        </p:nvSpPr>
        <p:spPr>
          <a:ln/>
        </p:spPr>
      </p:sp>
      <p:sp>
        <p:nvSpPr>
          <p:cNvPr id="389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10772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81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21F0857-21C1-4230-8E92-923FF2AC4FDD}"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81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9BB1B46-D5FB-420A-9272-B246648DD6ED}" type="slidenum">
              <a:rPr lang="en-AU" altLang="en-US" sz="1300" smtClean="0">
                <a:latin typeface="Times New Roman" panose="02020603050405020304" pitchFamily="18" charset="0"/>
              </a:rPr>
              <a:pPr/>
              <a:t>3</a:t>
            </a:fld>
            <a:endParaRPr lang="en-AU" altLang="en-US" sz="1300" smtClean="0">
              <a:latin typeface="Times New Roman" panose="02020603050405020304" pitchFamily="18" charset="0"/>
            </a:endParaRPr>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2223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body" idx="1"/>
          </p:nvPr>
        </p:nvSpPr>
        <p:spPr>
          <a:ln/>
        </p:spPr>
        <p:txBody>
          <a:bodyPr/>
          <a:lstStyle/>
          <a:p>
            <a:endParaRPr lang="zh-CN" altLang="zh-CN" dirty="0"/>
          </a:p>
        </p:txBody>
      </p:sp>
      <p:sp>
        <p:nvSpPr>
          <p:cNvPr id="203779" name="Rectangle 3"/>
          <p:cNvSpPr>
            <a:spLocks noGrp="1" noRot="1" noChangeAspect="1" noChangeArrowheads="1" noTextEdit="1"/>
          </p:cNvSpPr>
          <p:nvPr>
            <p:ph type="sldImg"/>
          </p:nvPr>
        </p:nvSpPr>
        <p:spPr>
          <a:xfrm>
            <a:off x="1000125" y="774700"/>
            <a:ext cx="5099050" cy="3824288"/>
          </a:xfrm>
          <a:ln cap="flat"/>
        </p:spPr>
      </p:sp>
    </p:spTree>
    <p:extLst>
      <p:ext uri="{BB962C8B-B14F-4D97-AF65-F5344CB8AC3E}">
        <p14:creationId xmlns:p14="http://schemas.microsoft.com/office/powerpoint/2010/main" val="2655432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409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5D8B2E3-CD15-4B3E-A2ED-9F70CA879511}"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409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409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7CB860D-B73E-4E49-9B96-92B5A97513C4}" type="slidenum">
              <a:rPr lang="en-AU" altLang="en-US" sz="1300" smtClean="0">
                <a:latin typeface="Times New Roman" panose="02020603050405020304" pitchFamily="18" charset="0"/>
              </a:rPr>
              <a:pPr/>
              <a:t>24</a:t>
            </a:fld>
            <a:endParaRPr lang="en-AU" altLang="en-US" sz="1300" smtClean="0">
              <a:latin typeface="Times New Roman" panose="02020603050405020304" pitchFamily="18" charset="0"/>
            </a:endParaRPr>
          </a:p>
        </p:txBody>
      </p:sp>
      <p:sp>
        <p:nvSpPr>
          <p:cNvPr id="40966" name="Rectangle 2"/>
          <p:cNvSpPr>
            <a:spLocks noGrp="1" noRot="1" noChangeAspect="1" noChangeArrowheads="1" noTextEdit="1"/>
          </p:cNvSpPr>
          <p:nvPr>
            <p:ph type="sldImg"/>
          </p:nvPr>
        </p:nvSpPr>
        <p:spPr>
          <a:ln/>
        </p:spPr>
      </p:sp>
      <p:sp>
        <p:nvSpPr>
          <p:cNvPr id="409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49031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430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C934260-2C97-420B-8927-301719AC5F90}"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430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430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05D4DDC-245B-454B-A3B2-2D1808E2062A}" type="slidenum">
              <a:rPr lang="en-AU" altLang="en-US" sz="1300" smtClean="0">
                <a:latin typeface="Times New Roman" panose="02020603050405020304" pitchFamily="18" charset="0"/>
              </a:rPr>
              <a:pPr/>
              <a:t>25</a:t>
            </a:fld>
            <a:endParaRPr lang="en-AU" altLang="en-US" sz="1300" smtClean="0">
              <a:latin typeface="Times New Roman" panose="02020603050405020304" pitchFamily="18" charset="0"/>
            </a:endParaRPr>
          </a:p>
        </p:txBody>
      </p:sp>
      <p:sp>
        <p:nvSpPr>
          <p:cNvPr id="43014" name="Rectangle 2"/>
          <p:cNvSpPr>
            <a:spLocks noGrp="1" noRot="1" noChangeAspect="1" noChangeArrowheads="1" noTextEdit="1"/>
          </p:cNvSpPr>
          <p:nvPr>
            <p:ph type="sldImg"/>
          </p:nvPr>
        </p:nvSpPr>
        <p:spPr>
          <a:ln/>
        </p:spPr>
      </p:sp>
      <p:sp>
        <p:nvSpPr>
          <p:cNvPr id="430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28201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450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DAA1DA-048D-4D48-9D03-B861F1F1BB31}"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450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450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F0D3D49-044B-413D-8232-8CD1BFB37E4B}" type="slidenum">
              <a:rPr lang="en-AU" altLang="en-US" sz="1300" smtClean="0">
                <a:latin typeface="Times New Roman" panose="02020603050405020304" pitchFamily="18" charset="0"/>
              </a:rPr>
              <a:pPr/>
              <a:t>26</a:t>
            </a:fld>
            <a:endParaRPr lang="en-AU" altLang="en-US" sz="1300" smtClean="0">
              <a:latin typeface="Times New Roman" panose="02020603050405020304" pitchFamily="18" charset="0"/>
            </a:endParaRPr>
          </a:p>
        </p:txBody>
      </p:sp>
      <p:sp>
        <p:nvSpPr>
          <p:cNvPr id="45062" name="Rectangle 2"/>
          <p:cNvSpPr>
            <a:spLocks noGrp="1" noRot="1" noChangeAspect="1" noChangeArrowheads="1" noTextEdit="1"/>
          </p:cNvSpPr>
          <p:nvPr>
            <p:ph type="sldImg"/>
          </p:nvPr>
        </p:nvSpPr>
        <p:spPr>
          <a:ln/>
        </p:spPr>
      </p:sp>
      <p:sp>
        <p:nvSpPr>
          <p:cNvPr id="450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32032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471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D67CEFE-7ABB-44D8-A71A-FAB1D7908017}"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471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471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9D95441-4C13-479B-ADAA-A8E5515FC319}" type="slidenum">
              <a:rPr lang="en-AU" altLang="en-US" sz="1300" smtClean="0">
                <a:latin typeface="Times New Roman" panose="02020603050405020304" pitchFamily="18" charset="0"/>
              </a:rPr>
              <a:pPr/>
              <a:t>27</a:t>
            </a:fld>
            <a:endParaRPr lang="en-AU" altLang="en-US" sz="1300" smtClean="0">
              <a:latin typeface="Times New Roman" panose="02020603050405020304" pitchFamily="18" charset="0"/>
            </a:endParaRPr>
          </a:p>
        </p:txBody>
      </p:sp>
      <p:sp>
        <p:nvSpPr>
          <p:cNvPr id="47110" name="Rectangle 2"/>
          <p:cNvSpPr>
            <a:spLocks noGrp="1" noRot="1" noChangeAspect="1" noChangeArrowheads="1" noTextEdit="1"/>
          </p:cNvSpPr>
          <p:nvPr>
            <p:ph type="sldImg"/>
          </p:nvPr>
        </p:nvSpPr>
        <p:spPr>
          <a:ln/>
        </p:spPr>
      </p:sp>
      <p:sp>
        <p:nvSpPr>
          <p:cNvPr id="471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75405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49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7FD9454-9291-4AFE-8461-9ADB2B119425}"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491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491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755AF24-2CEB-48C3-904B-39891797E7EB}" type="slidenum">
              <a:rPr lang="en-AU" altLang="en-US" sz="1300" smtClean="0">
                <a:latin typeface="Times New Roman" panose="02020603050405020304" pitchFamily="18" charset="0"/>
              </a:rPr>
              <a:pPr/>
              <a:t>33</a:t>
            </a:fld>
            <a:endParaRPr lang="en-AU" altLang="en-US" sz="1300" smtClean="0">
              <a:latin typeface="Times New Roman" panose="02020603050405020304" pitchFamily="18" charset="0"/>
            </a:endParaRPr>
          </a:p>
        </p:txBody>
      </p:sp>
      <p:sp>
        <p:nvSpPr>
          <p:cNvPr id="49158" name="Rectangle 2"/>
          <p:cNvSpPr>
            <a:spLocks noGrp="1" noRot="1" noChangeAspect="1" noChangeArrowheads="1" noTextEdit="1"/>
          </p:cNvSpPr>
          <p:nvPr>
            <p:ph type="sldImg"/>
          </p:nvPr>
        </p:nvSpPr>
        <p:spPr>
          <a:ln/>
        </p:spPr>
      </p:sp>
      <p:sp>
        <p:nvSpPr>
          <p:cNvPr id="491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744762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51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BB8AD75-83E7-4016-95A7-565444B496FB}"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512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512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6E2E96B-131A-4A0A-8BA3-C42170E05800}" type="slidenum">
              <a:rPr lang="en-AU" altLang="en-US" sz="1300" smtClean="0">
                <a:latin typeface="Times New Roman" panose="02020603050405020304" pitchFamily="18" charset="0"/>
              </a:rPr>
              <a:pPr/>
              <a:t>34</a:t>
            </a:fld>
            <a:endParaRPr lang="en-AU" altLang="en-US" sz="1300" smtClean="0">
              <a:latin typeface="Times New Roman" panose="02020603050405020304" pitchFamily="18" charset="0"/>
            </a:endParaRPr>
          </a:p>
        </p:txBody>
      </p:sp>
      <p:sp>
        <p:nvSpPr>
          <p:cNvPr id="51206" name="Rectangle 2"/>
          <p:cNvSpPr>
            <a:spLocks noGrp="1" noRot="1" noChangeAspect="1" noChangeArrowheads="1" noTextEdit="1"/>
          </p:cNvSpPr>
          <p:nvPr>
            <p:ph type="sldImg"/>
          </p:nvPr>
        </p:nvSpPr>
        <p:spPr>
          <a:ln/>
        </p:spPr>
      </p:sp>
      <p:sp>
        <p:nvSpPr>
          <p:cNvPr id="512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00641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81169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53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772E67B-FB4E-489D-B50C-18BC4AA92014}"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532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532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559E751-4F14-491A-BB29-B58C8AE258D4}" type="slidenum">
              <a:rPr lang="en-AU" altLang="en-US" sz="1300" smtClean="0">
                <a:latin typeface="Times New Roman" panose="02020603050405020304" pitchFamily="18" charset="0"/>
              </a:rPr>
              <a:pPr/>
              <a:t>37</a:t>
            </a:fld>
            <a:endParaRPr lang="en-AU" altLang="en-US" sz="1300" smtClean="0">
              <a:latin typeface="Times New Roman" panose="02020603050405020304" pitchFamily="18" charset="0"/>
            </a:endParaRPr>
          </a:p>
        </p:txBody>
      </p:sp>
      <p:sp>
        <p:nvSpPr>
          <p:cNvPr id="53254" name="Rectangle 2"/>
          <p:cNvSpPr>
            <a:spLocks noGrp="1" noRot="1" noChangeAspect="1" noChangeArrowheads="1" noTextEdit="1"/>
          </p:cNvSpPr>
          <p:nvPr>
            <p:ph type="sldImg"/>
          </p:nvPr>
        </p:nvSpPr>
        <p:spPr>
          <a:ln/>
        </p:spPr>
      </p:sp>
      <p:sp>
        <p:nvSpPr>
          <p:cNvPr id="532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26181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552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748C12A-27ED-4A4D-A41D-7838D6FA5748}"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553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553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76352E0-48AD-405C-ABFF-85DBB08F187F}" type="slidenum">
              <a:rPr lang="en-AU" altLang="en-US" sz="1300" smtClean="0">
                <a:latin typeface="Times New Roman" panose="02020603050405020304" pitchFamily="18" charset="0"/>
              </a:rPr>
              <a:pPr/>
              <a:t>38</a:t>
            </a:fld>
            <a:endParaRPr lang="en-AU" altLang="en-US" sz="1300" smtClean="0">
              <a:latin typeface="Times New Roman" panose="02020603050405020304" pitchFamily="18" charset="0"/>
            </a:endParaRPr>
          </a:p>
        </p:txBody>
      </p:sp>
      <p:sp>
        <p:nvSpPr>
          <p:cNvPr id="55302" name="Rectangle 2"/>
          <p:cNvSpPr>
            <a:spLocks noGrp="1" noRot="1" noChangeAspect="1" noChangeArrowheads="1" noTextEdit="1"/>
          </p:cNvSpPr>
          <p:nvPr>
            <p:ph type="sldImg"/>
          </p:nvPr>
        </p:nvSpPr>
        <p:spPr>
          <a:ln/>
        </p:spPr>
      </p:sp>
      <p:sp>
        <p:nvSpPr>
          <p:cNvPr id="553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26261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02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E4C6737-8D4B-42F0-91BD-9F79BF575348}"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02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02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4242F6F-A831-4E6A-A6AD-C56DC3D04E75}" type="slidenum">
              <a:rPr lang="en-AU" altLang="en-US" sz="1300" smtClean="0">
                <a:latin typeface="Times New Roman" panose="02020603050405020304" pitchFamily="18" charset="0"/>
              </a:rPr>
              <a:pPr/>
              <a:t>4</a:t>
            </a:fld>
            <a:endParaRPr lang="en-AU" altLang="en-US" sz="1300" smtClean="0">
              <a:latin typeface="Times New Roman" panose="02020603050405020304" pitchFamily="18" charset="0"/>
            </a:endParaRPr>
          </a:p>
        </p:txBody>
      </p:sp>
      <p:sp>
        <p:nvSpPr>
          <p:cNvPr id="10246" name="Rectangle 2"/>
          <p:cNvSpPr>
            <a:spLocks noGrp="1" noRot="1" noChangeAspect="1" noChangeArrowheads="1" noTextEdit="1"/>
          </p:cNvSpPr>
          <p:nvPr>
            <p:ph type="sldImg"/>
          </p:nvPr>
        </p:nvSpPr>
        <p:spPr>
          <a:ln/>
        </p:spPr>
      </p:sp>
      <p:sp>
        <p:nvSpPr>
          <p:cNvPr id="102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84332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573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51E53E8-06F0-45EC-A3EE-D115615B0952}"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573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573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B4DB258-3341-453C-B0A4-9D5347424C9E}" type="slidenum">
              <a:rPr lang="en-AU" altLang="en-US" sz="1300" smtClean="0">
                <a:latin typeface="Times New Roman" panose="02020603050405020304" pitchFamily="18" charset="0"/>
              </a:rPr>
              <a:pPr/>
              <a:t>39</a:t>
            </a:fld>
            <a:endParaRPr lang="en-AU" altLang="en-US" sz="1300" smtClean="0">
              <a:latin typeface="Times New Roman" panose="02020603050405020304" pitchFamily="18" charset="0"/>
            </a:endParaRPr>
          </a:p>
        </p:txBody>
      </p:sp>
      <p:sp>
        <p:nvSpPr>
          <p:cNvPr id="57350" name="Rectangle 2"/>
          <p:cNvSpPr>
            <a:spLocks noGrp="1" noRot="1" noChangeAspect="1" noChangeArrowheads="1" noTextEdit="1"/>
          </p:cNvSpPr>
          <p:nvPr>
            <p:ph type="sldImg"/>
          </p:nvPr>
        </p:nvSpPr>
        <p:spPr>
          <a:ln/>
        </p:spPr>
      </p:sp>
      <p:sp>
        <p:nvSpPr>
          <p:cNvPr id="573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56599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593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E54048F-2EE3-4730-B6EE-2E1996B3F376}"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593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593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4475A27-1A7B-4F5F-B726-F865A31D664E}" type="slidenum">
              <a:rPr lang="en-AU" altLang="en-US" sz="1300" smtClean="0">
                <a:latin typeface="Times New Roman" panose="02020603050405020304" pitchFamily="18" charset="0"/>
              </a:rPr>
              <a:pPr/>
              <a:t>40</a:t>
            </a:fld>
            <a:endParaRPr lang="en-AU" altLang="en-US" sz="1300" smtClean="0">
              <a:latin typeface="Times New Roman" panose="02020603050405020304" pitchFamily="18" charset="0"/>
            </a:endParaRPr>
          </a:p>
        </p:txBody>
      </p:sp>
      <p:sp>
        <p:nvSpPr>
          <p:cNvPr id="59398" name="Rectangle 2"/>
          <p:cNvSpPr>
            <a:spLocks noGrp="1" noRot="1" noChangeAspect="1" noChangeArrowheads="1" noTextEdit="1"/>
          </p:cNvSpPr>
          <p:nvPr>
            <p:ph type="sldImg"/>
          </p:nvPr>
        </p:nvSpPr>
        <p:spPr>
          <a:ln/>
        </p:spPr>
      </p:sp>
      <p:sp>
        <p:nvSpPr>
          <p:cNvPr id="593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8277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45835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563625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073138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043888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63457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en-US" altLang="zh-CN" baseline="0" dirty="0"/>
          </a:p>
        </p:txBody>
      </p:sp>
    </p:spTree>
    <p:extLst>
      <p:ext uri="{BB962C8B-B14F-4D97-AF65-F5344CB8AC3E}">
        <p14:creationId xmlns:p14="http://schemas.microsoft.com/office/powerpoint/2010/main" val="1507708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7009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smtClean="0">
                <a:solidFill>
                  <a:srgbClr val="000000"/>
                </a:solidFill>
                <a:latin typeface="Times New Roman" panose="02020603050405020304" pitchFamily="18" charset="0"/>
              </a:rPr>
              <a:t>Morgan Kaufmann Publishers</a:t>
            </a:r>
          </a:p>
        </p:txBody>
      </p:sp>
      <p:sp>
        <p:nvSpPr>
          <p:cNvPr id="49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433A75AD-6BA9-413D-837B-3331C7B1C225}" type="datetime3">
              <a:rPr kumimoji="1" lang="en-AU" altLang="zh-CN" sz="1300" b="1" smtClean="0">
                <a:solidFill>
                  <a:srgbClr val="000000"/>
                </a:solidFill>
                <a:latin typeface="Times New Roman" panose="02020603050405020304" pitchFamily="18" charset="0"/>
              </a:rPr>
              <a:pPr>
                <a:spcBef>
                  <a:spcPct val="20000"/>
                </a:spcBef>
                <a:buSzPct val="100000"/>
                <a:buFontTx/>
                <a:buChar char="•"/>
              </a:pPr>
              <a:t>14 May, 2021</a:t>
            </a:fld>
            <a:endParaRPr kumimoji="1" lang="en-AU" altLang="zh-CN" sz="1300" b="1" smtClean="0">
              <a:solidFill>
                <a:srgbClr val="000000"/>
              </a:solidFill>
              <a:latin typeface="Times New Roman" panose="02020603050405020304" pitchFamily="18" charset="0"/>
            </a:endParaRPr>
          </a:p>
        </p:txBody>
      </p:sp>
      <p:sp>
        <p:nvSpPr>
          <p:cNvPr id="491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r>
              <a:rPr kumimoji="1" lang="en-AU" altLang="zh-CN" sz="1300" b="1" smtClean="0">
                <a:solidFill>
                  <a:srgbClr val="000000"/>
                </a:solidFill>
                <a:latin typeface="Times New Roman" panose="02020603050405020304" pitchFamily="18" charset="0"/>
              </a:rPr>
              <a:t>Chapter 4 — The Processor</a:t>
            </a:r>
          </a:p>
        </p:txBody>
      </p:sp>
      <p:sp>
        <p:nvSpPr>
          <p:cNvPr id="491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a:spcBef>
                <a:spcPct val="20000"/>
              </a:spcBef>
              <a:buSzPct val="100000"/>
              <a:buFontTx/>
              <a:buChar char="•"/>
            </a:pPr>
            <a:fld id="{1C05A2DC-01BE-4533-A333-651D4E3F72C9}" type="slidenum">
              <a:rPr kumimoji="1" lang="en-AU" altLang="zh-CN" sz="1300" b="1" smtClean="0">
                <a:solidFill>
                  <a:srgbClr val="000000"/>
                </a:solidFill>
                <a:latin typeface="Times New Roman" panose="02020603050405020304" pitchFamily="18" charset="0"/>
              </a:rPr>
              <a:pPr>
                <a:spcBef>
                  <a:spcPct val="20000"/>
                </a:spcBef>
                <a:buSzPct val="100000"/>
                <a:buFontTx/>
                <a:buChar char="•"/>
              </a:pPr>
              <a:t>49</a:t>
            </a:fld>
            <a:endParaRPr kumimoji="1" lang="en-AU" altLang="zh-CN" sz="1300" b="1" smtClean="0">
              <a:solidFill>
                <a:srgbClr val="000000"/>
              </a:solidFill>
              <a:latin typeface="Times New Roman" panose="02020603050405020304" pitchFamily="18" charset="0"/>
            </a:endParaRPr>
          </a:p>
        </p:txBody>
      </p:sp>
      <p:sp>
        <p:nvSpPr>
          <p:cNvPr id="49158" name="Rectangle 2"/>
          <p:cNvSpPr>
            <a:spLocks noGrp="1" noRot="1" noChangeAspect="1" noChangeArrowheads="1" noTextEdit="1"/>
          </p:cNvSpPr>
          <p:nvPr>
            <p:ph type="sldImg"/>
          </p:nvPr>
        </p:nvSpPr>
        <p:spPr>
          <a:ln/>
        </p:spPr>
      </p:sp>
      <p:sp>
        <p:nvSpPr>
          <p:cNvPr id="491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78338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58421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5513" y="750888"/>
            <a:ext cx="4946650" cy="3709987"/>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88324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24359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47944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044540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0828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15107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614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32EB409-FC4F-44FB-8713-5E28869F1E1B}" type="datetime3">
              <a:rPr lang="en-AU" altLang="en-US" sz="1300" smtClean="0">
                <a:latin typeface="Times New Roman" panose="02020603050405020304" pitchFamily="18" charset="0"/>
              </a:rPr>
              <a:pPr/>
              <a:t>14 May, 2021</a:t>
            </a:fld>
            <a:endParaRPr lang="en-AU" altLang="en-US" sz="1300" smtClean="0">
              <a:latin typeface="Times New Roman" panose="02020603050405020304" pitchFamily="18" charset="0"/>
            </a:endParaRPr>
          </a:p>
        </p:txBody>
      </p:sp>
      <p:sp>
        <p:nvSpPr>
          <p:cNvPr id="614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614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75D4B8B-9F24-4F53-B3C3-0C1AB94F0B1A}" type="slidenum">
              <a:rPr lang="en-AU" altLang="en-US" sz="1300" smtClean="0">
                <a:latin typeface="Times New Roman" panose="02020603050405020304" pitchFamily="18" charset="0"/>
              </a:rPr>
              <a:pPr/>
              <a:t>58</a:t>
            </a:fld>
            <a:endParaRPr lang="en-AU" altLang="en-US" sz="1300" smtClean="0">
              <a:latin typeface="Times New Roman" panose="02020603050405020304" pitchFamily="18" charset="0"/>
            </a:endParaRPr>
          </a:p>
        </p:txBody>
      </p:sp>
      <p:sp>
        <p:nvSpPr>
          <p:cNvPr id="61446" name="Rectangle 2"/>
          <p:cNvSpPr>
            <a:spLocks noGrp="1" noRot="1" noChangeAspect="1" noChangeArrowheads="1" noTextEdit="1"/>
          </p:cNvSpPr>
          <p:nvPr>
            <p:ph type="sldImg"/>
          </p:nvPr>
        </p:nvSpPr>
        <p:spPr>
          <a:ln/>
        </p:spPr>
      </p:sp>
      <p:sp>
        <p:nvSpPr>
          <p:cNvPr id="614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2412207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634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C8E6892-E5A9-407D-A7C2-4C0384EB7A60}"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634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634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980A728-842B-4EBF-9B3B-27518BF2B682}" type="slidenum">
              <a:rPr lang="en-AU" altLang="en-US" sz="1300" smtClean="0">
                <a:latin typeface="Times New Roman" panose="02020603050405020304" pitchFamily="18" charset="0"/>
              </a:rPr>
              <a:pPr/>
              <a:t>59</a:t>
            </a:fld>
            <a:endParaRPr lang="en-AU" altLang="en-US" sz="1300" smtClean="0">
              <a:latin typeface="Times New Roman" panose="02020603050405020304" pitchFamily="18" charset="0"/>
            </a:endParaRPr>
          </a:p>
        </p:txBody>
      </p:sp>
      <p:sp>
        <p:nvSpPr>
          <p:cNvPr id="63494" name="Rectangle 2"/>
          <p:cNvSpPr>
            <a:spLocks noGrp="1" noRot="1" noChangeAspect="1" noChangeArrowheads="1" noTextEdit="1"/>
          </p:cNvSpPr>
          <p:nvPr>
            <p:ph type="sldImg"/>
          </p:nvPr>
        </p:nvSpPr>
        <p:spPr>
          <a:ln/>
        </p:spPr>
      </p:sp>
      <p:sp>
        <p:nvSpPr>
          <p:cNvPr id="634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95443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655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F8C3DB4-6024-4B46-BBC3-9AA1CE73EEA9}"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655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655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6FB6167-4FAD-47BE-AC27-2D7F788C7F30}" type="slidenum">
              <a:rPr lang="en-AU" altLang="en-US" sz="1300" smtClean="0">
                <a:latin typeface="Times New Roman" panose="02020603050405020304" pitchFamily="18" charset="0"/>
              </a:rPr>
              <a:pPr/>
              <a:t>60</a:t>
            </a:fld>
            <a:endParaRPr lang="en-AU" altLang="en-US" sz="1300" smtClean="0">
              <a:latin typeface="Times New Roman" panose="02020603050405020304" pitchFamily="18" charset="0"/>
            </a:endParaRPr>
          </a:p>
        </p:txBody>
      </p:sp>
      <p:sp>
        <p:nvSpPr>
          <p:cNvPr id="65542" name="Rectangle 2"/>
          <p:cNvSpPr>
            <a:spLocks noGrp="1" noRot="1" noChangeAspect="1" noChangeArrowheads="1" noTextEdit="1"/>
          </p:cNvSpPr>
          <p:nvPr>
            <p:ph type="sldImg"/>
          </p:nvPr>
        </p:nvSpPr>
        <p:spPr>
          <a:ln/>
        </p:spPr>
      </p:sp>
      <p:sp>
        <p:nvSpPr>
          <p:cNvPr id="655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55899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675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0BC1200-2D40-4989-8C95-00A5E01FDC70}"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675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675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EAB08BE-08C1-4E1D-84AB-F313ECCB9676}" type="slidenum">
              <a:rPr lang="en-AU" altLang="en-US" sz="1300" smtClean="0">
                <a:latin typeface="Times New Roman" panose="02020603050405020304" pitchFamily="18" charset="0"/>
              </a:rPr>
              <a:pPr/>
              <a:t>61</a:t>
            </a:fld>
            <a:endParaRPr lang="en-AU" altLang="en-US" sz="1300" smtClean="0">
              <a:latin typeface="Times New Roman" panose="02020603050405020304" pitchFamily="18" charset="0"/>
            </a:endParaRPr>
          </a:p>
        </p:txBody>
      </p:sp>
      <p:sp>
        <p:nvSpPr>
          <p:cNvPr id="67590" name="Rectangle 2"/>
          <p:cNvSpPr>
            <a:spLocks noGrp="1" noRot="1" noChangeAspect="1" noChangeArrowheads="1" noTextEdit="1"/>
          </p:cNvSpPr>
          <p:nvPr>
            <p:ph type="sldImg"/>
          </p:nvPr>
        </p:nvSpPr>
        <p:spPr>
          <a:ln/>
        </p:spPr>
      </p:sp>
      <p:sp>
        <p:nvSpPr>
          <p:cNvPr id="675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38680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
        <p:nvSpPr>
          <p:cNvPr id="231427" name="Rectangle 3"/>
          <p:cNvSpPr>
            <a:spLocks noGrp="1" noRot="1" noChangeAspect="1" noChangeArrowheads="1" noTextEdit="1"/>
          </p:cNvSpPr>
          <p:nvPr>
            <p:ph type="sldImg"/>
          </p:nvPr>
        </p:nvSpPr>
        <p:spPr>
          <a:xfrm>
            <a:off x="925513" y="750888"/>
            <a:ext cx="4946650" cy="3709987"/>
          </a:xfrm>
          <a:ln cap="flat"/>
        </p:spPr>
      </p:sp>
    </p:spTree>
    <p:extLst>
      <p:ext uri="{BB962C8B-B14F-4D97-AF65-F5344CB8AC3E}">
        <p14:creationId xmlns:p14="http://schemas.microsoft.com/office/powerpoint/2010/main" val="14033343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solidFill>
                  <a:srgbClr val="000000"/>
                </a:solidFill>
                <a:latin typeface="Times New Roman" panose="02020603050405020304" pitchFamily="18" charset="0"/>
              </a:rPr>
              <a:t>Morgan Kaufmann Publishers</a:t>
            </a:r>
          </a:p>
        </p:txBody>
      </p:sp>
      <p:sp>
        <p:nvSpPr>
          <p:cNvPr id="696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A0A1D2C-F891-4027-981B-AC0F0E89C44C}" type="datetime3">
              <a:rPr lang="en-AU" altLang="en-US" sz="1300" smtClean="0">
                <a:solidFill>
                  <a:srgbClr val="000000"/>
                </a:solidFill>
                <a:latin typeface="Times New Roman" panose="02020603050405020304" pitchFamily="18" charset="0"/>
              </a:rPr>
              <a:pPr/>
              <a:t>14 May, 2021</a:t>
            </a:fld>
            <a:endParaRPr lang="en-AU" altLang="en-US" sz="1300" smtClean="0">
              <a:solidFill>
                <a:srgbClr val="000000"/>
              </a:solidFill>
              <a:latin typeface="Times New Roman" panose="02020603050405020304" pitchFamily="18" charset="0"/>
            </a:endParaRPr>
          </a:p>
        </p:txBody>
      </p:sp>
      <p:sp>
        <p:nvSpPr>
          <p:cNvPr id="696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solidFill>
                  <a:srgbClr val="000000"/>
                </a:solidFill>
                <a:latin typeface="Times New Roman" panose="02020603050405020304" pitchFamily="18" charset="0"/>
              </a:rPr>
              <a:t>Chapter 4 — The Processor</a:t>
            </a:r>
          </a:p>
        </p:txBody>
      </p:sp>
      <p:sp>
        <p:nvSpPr>
          <p:cNvPr id="696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54BEAA3-A742-4CE9-B467-C1CAEA4952F8}" type="slidenum">
              <a:rPr lang="en-AU" altLang="en-US" sz="1300" smtClean="0">
                <a:solidFill>
                  <a:srgbClr val="000000"/>
                </a:solidFill>
                <a:latin typeface="Times New Roman" panose="02020603050405020304" pitchFamily="18" charset="0"/>
              </a:rPr>
              <a:pPr/>
              <a:t>62</a:t>
            </a:fld>
            <a:endParaRPr lang="en-AU" altLang="en-US" sz="1300" smtClean="0">
              <a:solidFill>
                <a:srgbClr val="000000"/>
              </a:solidFill>
              <a:latin typeface="Times New Roman" panose="02020603050405020304" pitchFamily="18" charset="0"/>
            </a:endParaRPr>
          </a:p>
        </p:txBody>
      </p:sp>
      <p:sp>
        <p:nvSpPr>
          <p:cNvPr id="69638" name="Rectangle 2"/>
          <p:cNvSpPr>
            <a:spLocks noGrp="1" noRot="1" noChangeAspect="1" noChangeArrowheads="1" noTextEdit="1"/>
          </p:cNvSpPr>
          <p:nvPr>
            <p:ph type="sldImg"/>
          </p:nvPr>
        </p:nvSpPr>
        <p:spPr>
          <a:ln/>
        </p:spPr>
      </p:sp>
      <p:sp>
        <p:nvSpPr>
          <p:cNvPr id="696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74586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71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8A5CF93-F610-4F02-9CDD-2FB31AD34193}"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71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71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43AB32B-B59F-41E1-9B55-FE44203F0CDD}" type="slidenum">
              <a:rPr lang="en-AU" altLang="en-US" sz="1300" smtClean="0">
                <a:latin typeface="Times New Roman" panose="02020603050405020304" pitchFamily="18" charset="0"/>
              </a:rPr>
              <a:pPr/>
              <a:t>63</a:t>
            </a:fld>
            <a:endParaRPr lang="en-AU" altLang="en-US" sz="1300" smtClean="0">
              <a:latin typeface="Times New Roman" panose="02020603050405020304" pitchFamily="18" charset="0"/>
            </a:endParaRPr>
          </a:p>
        </p:txBody>
      </p:sp>
      <p:sp>
        <p:nvSpPr>
          <p:cNvPr id="71686" name="Rectangle 2"/>
          <p:cNvSpPr>
            <a:spLocks noGrp="1" noRot="1" noChangeAspect="1" noChangeArrowheads="1" noTextEdit="1"/>
          </p:cNvSpPr>
          <p:nvPr>
            <p:ph type="sldImg"/>
          </p:nvPr>
        </p:nvSpPr>
        <p:spPr>
          <a:ln/>
        </p:spPr>
      </p:sp>
      <p:sp>
        <p:nvSpPr>
          <p:cNvPr id="71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653297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73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A083E38-435D-4B99-8F8A-5DBE7EAABDE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73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73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F20AE50-A240-459A-87F9-EE2C7BC6BDC1}" type="slidenum">
              <a:rPr lang="en-AU" altLang="en-US" sz="1300" smtClean="0">
                <a:latin typeface="Times New Roman" panose="02020603050405020304" pitchFamily="18" charset="0"/>
              </a:rPr>
              <a:pPr/>
              <a:t>65</a:t>
            </a:fld>
            <a:endParaRPr lang="en-AU" altLang="en-US" sz="1300" smtClean="0">
              <a:latin typeface="Times New Roman" panose="02020603050405020304" pitchFamily="18" charset="0"/>
            </a:endParaRPr>
          </a:p>
        </p:txBody>
      </p:sp>
      <p:sp>
        <p:nvSpPr>
          <p:cNvPr id="73734" name="Rectangle 2"/>
          <p:cNvSpPr>
            <a:spLocks noGrp="1" noRot="1" noChangeAspect="1" noChangeArrowheads="1" noTextEdit="1"/>
          </p:cNvSpPr>
          <p:nvPr>
            <p:ph type="sldImg"/>
          </p:nvPr>
        </p:nvSpPr>
        <p:spPr>
          <a:ln/>
        </p:spPr>
      </p:sp>
      <p:sp>
        <p:nvSpPr>
          <p:cNvPr id="73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127101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75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27677BE-C1C9-4916-A11A-91E2E68A2458}"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75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75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72B544A-D875-4037-9728-4EF84C691A1D}" type="slidenum">
              <a:rPr lang="en-AU" altLang="en-US" sz="1300" smtClean="0">
                <a:latin typeface="Times New Roman" panose="02020603050405020304" pitchFamily="18" charset="0"/>
              </a:rPr>
              <a:pPr/>
              <a:t>66</a:t>
            </a:fld>
            <a:endParaRPr lang="en-AU" altLang="en-US" sz="1300" smtClean="0">
              <a:latin typeface="Times New Roman" panose="02020603050405020304" pitchFamily="18" charset="0"/>
            </a:endParaRPr>
          </a:p>
        </p:txBody>
      </p:sp>
      <p:sp>
        <p:nvSpPr>
          <p:cNvPr id="75782" name="Rectangle 2"/>
          <p:cNvSpPr>
            <a:spLocks noGrp="1" noRot="1" noChangeAspect="1" noChangeArrowheads="1" noTextEdit="1"/>
          </p:cNvSpPr>
          <p:nvPr>
            <p:ph type="sldImg"/>
          </p:nvPr>
        </p:nvSpPr>
        <p:spPr>
          <a:ln/>
        </p:spPr>
      </p:sp>
      <p:sp>
        <p:nvSpPr>
          <p:cNvPr id="75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94206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77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CEB35A4-B922-4256-ADFF-177D0F07AC55}"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778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77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A8417BF-44EB-4F4D-B2C1-AFC8D8391A7E}" type="slidenum">
              <a:rPr lang="en-AU" altLang="en-US" sz="1300" smtClean="0">
                <a:latin typeface="Times New Roman" panose="02020603050405020304" pitchFamily="18" charset="0"/>
              </a:rPr>
              <a:pPr/>
              <a:t>67</a:t>
            </a:fld>
            <a:endParaRPr lang="en-AU" altLang="en-US" sz="1300" smtClean="0">
              <a:latin typeface="Times New Roman" panose="02020603050405020304" pitchFamily="18" charset="0"/>
            </a:endParaRPr>
          </a:p>
        </p:txBody>
      </p:sp>
      <p:sp>
        <p:nvSpPr>
          <p:cNvPr id="77830" name="Rectangle 2"/>
          <p:cNvSpPr>
            <a:spLocks noGrp="1" noRot="1" noChangeAspect="1" noChangeArrowheads="1" noTextEdit="1"/>
          </p:cNvSpPr>
          <p:nvPr>
            <p:ph type="sldImg"/>
          </p:nvPr>
        </p:nvSpPr>
        <p:spPr>
          <a:ln/>
        </p:spPr>
      </p:sp>
      <p:sp>
        <p:nvSpPr>
          <p:cNvPr id="77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41637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798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5F1BE03-9E90-421D-94A6-B629B488CDE6}"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798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798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3A51570-1DDC-4DD6-8BD1-9721A4BD45A7}" type="slidenum">
              <a:rPr lang="en-AU" altLang="en-US" sz="1300" smtClean="0">
                <a:latin typeface="Times New Roman" panose="02020603050405020304" pitchFamily="18" charset="0"/>
              </a:rPr>
              <a:pPr/>
              <a:t>68</a:t>
            </a:fld>
            <a:endParaRPr lang="en-AU" altLang="en-US" sz="1300" smtClean="0">
              <a:latin typeface="Times New Roman" panose="02020603050405020304" pitchFamily="18" charset="0"/>
            </a:endParaRPr>
          </a:p>
        </p:txBody>
      </p:sp>
      <p:sp>
        <p:nvSpPr>
          <p:cNvPr id="79878" name="Rectangle 2"/>
          <p:cNvSpPr>
            <a:spLocks noGrp="1" noRot="1" noChangeAspect="1" noChangeArrowheads="1" noTextEdit="1"/>
          </p:cNvSpPr>
          <p:nvPr>
            <p:ph type="sldImg"/>
          </p:nvPr>
        </p:nvSpPr>
        <p:spPr>
          <a:ln/>
        </p:spPr>
      </p:sp>
      <p:sp>
        <p:nvSpPr>
          <p:cNvPr id="798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267685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819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66A98B2-C10D-4166-976E-26D4DAB4024B}"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819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819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B3B164C-76F4-4310-8AE0-6D5D3313A750}" type="slidenum">
              <a:rPr lang="en-AU" altLang="en-US" sz="1300" smtClean="0">
                <a:latin typeface="Times New Roman" panose="02020603050405020304" pitchFamily="18" charset="0"/>
              </a:rPr>
              <a:pPr/>
              <a:t>69</a:t>
            </a:fld>
            <a:endParaRPr lang="en-AU" altLang="en-US" sz="1300" smtClean="0">
              <a:latin typeface="Times New Roman" panose="02020603050405020304" pitchFamily="18" charset="0"/>
            </a:endParaRPr>
          </a:p>
        </p:txBody>
      </p:sp>
      <p:sp>
        <p:nvSpPr>
          <p:cNvPr id="81926" name="Rectangle 2"/>
          <p:cNvSpPr>
            <a:spLocks noGrp="1" noRot="1" noChangeAspect="1" noChangeArrowheads="1" noTextEdit="1"/>
          </p:cNvSpPr>
          <p:nvPr>
            <p:ph type="sldImg"/>
          </p:nvPr>
        </p:nvSpPr>
        <p:spPr>
          <a:ln/>
        </p:spPr>
      </p:sp>
      <p:sp>
        <p:nvSpPr>
          <p:cNvPr id="819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688525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839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004AEBC-0085-4498-B93C-3ED43580B122}"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839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839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97EEC23-3BD4-482F-A7A2-C5469CFDB7CB}" type="slidenum">
              <a:rPr lang="en-AU" altLang="en-US" sz="1300" smtClean="0">
                <a:latin typeface="Times New Roman" panose="02020603050405020304" pitchFamily="18" charset="0"/>
              </a:rPr>
              <a:pPr/>
              <a:t>70</a:t>
            </a:fld>
            <a:endParaRPr lang="en-AU" altLang="en-US" sz="1300" smtClean="0">
              <a:latin typeface="Times New Roman" panose="02020603050405020304" pitchFamily="18" charset="0"/>
            </a:endParaRPr>
          </a:p>
        </p:txBody>
      </p:sp>
      <p:sp>
        <p:nvSpPr>
          <p:cNvPr id="83974" name="Rectangle 2"/>
          <p:cNvSpPr>
            <a:spLocks noGrp="1" noRot="1" noChangeAspect="1" noChangeArrowheads="1" noTextEdit="1"/>
          </p:cNvSpPr>
          <p:nvPr>
            <p:ph type="sldImg"/>
          </p:nvPr>
        </p:nvSpPr>
        <p:spPr>
          <a:ln/>
        </p:spPr>
      </p:sp>
      <p:sp>
        <p:nvSpPr>
          <p:cNvPr id="839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49230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839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004AEBC-0085-4498-B93C-3ED43580B122}"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839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839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97EEC23-3BD4-482F-A7A2-C5469CFDB7CB}" type="slidenum">
              <a:rPr lang="en-AU" altLang="en-US" sz="1300" smtClean="0">
                <a:latin typeface="Times New Roman" panose="02020603050405020304" pitchFamily="18" charset="0"/>
              </a:rPr>
              <a:pPr/>
              <a:t>71</a:t>
            </a:fld>
            <a:endParaRPr lang="en-AU" altLang="en-US" sz="1300" smtClean="0">
              <a:latin typeface="Times New Roman" panose="02020603050405020304" pitchFamily="18" charset="0"/>
            </a:endParaRPr>
          </a:p>
        </p:txBody>
      </p:sp>
      <p:sp>
        <p:nvSpPr>
          <p:cNvPr id="83974" name="Rectangle 2"/>
          <p:cNvSpPr>
            <a:spLocks noGrp="1" noRot="1" noChangeAspect="1" noChangeArrowheads="1" noTextEdit="1"/>
          </p:cNvSpPr>
          <p:nvPr>
            <p:ph type="sldImg"/>
          </p:nvPr>
        </p:nvSpPr>
        <p:spPr>
          <a:ln/>
        </p:spPr>
      </p:sp>
      <p:sp>
        <p:nvSpPr>
          <p:cNvPr id="839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66311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860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03E0213-289B-4839-88EA-6FA449A79C3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860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860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690308F-96FE-48E6-A1BB-447AFC2951DE}" type="slidenum">
              <a:rPr lang="en-AU" altLang="en-US" sz="1300" smtClean="0">
                <a:latin typeface="Times New Roman" panose="02020603050405020304" pitchFamily="18" charset="0"/>
              </a:rPr>
              <a:pPr/>
              <a:t>72</a:t>
            </a:fld>
            <a:endParaRPr lang="en-AU" altLang="en-US" sz="1300" smtClean="0">
              <a:latin typeface="Times New Roman" panose="02020603050405020304" pitchFamily="18" charset="0"/>
            </a:endParaRPr>
          </a:p>
        </p:txBody>
      </p:sp>
      <p:sp>
        <p:nvSpPr>
          <p:cNvPr id="86022" name="Rectangle 2"/>
          <p:cNvSpPr>
            <a:spLocks noGrp="1" noRot="1" noChangeAspect="1" noChangeArrowheads="1" noTextEdit="1"/>
          </p:cNvSpPr>
          <p:nvPr>
            <p:ph type="sldImg"/>
          </p:nvPr>
        </p:nvSpPr>
        <p:spPr>
          <a:ln/>
        </p:spPr>
      </p:sp>
      <p:sp>
        <p:nvSpPr>
          <p:cNvPr id="86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00219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22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817C375-CD0D-4155-BF6D-E1065B87661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22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22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0F7F13B-77FC-4FDA-AD06-E2D374BACB98}" type="slidenum">
              <a:rPr lang="en-AU" altLang="en-US" sz="1300" smtClean="0">
                <a:latin typeface="Times New Roman" panose="02020603050405020304" pitchFamily="18" charset="0"/>
              </a:rPr>
              <a:pPr/>
              <a:t>8</a:t>
            </a:fld>
            <a:endParaRPr lang="en-AU" altLang="en-US" sz="1300" smtClean="0">
              <a:latin typeface="Times New Roman" panose="02020603050405020304" pitchFamily="18" charset="0"/>
            </a:endParaRPr>
          </a:p>
        </p:txBody>
      </p:sp>
      <p:sp>
        <p:nvSpPr>
          <p:cNvPr id="12294" name="Rectangle 2"/>
          <p:cNvSpPr>
            <a:spLocks noGrp="1" noRot="1" noChangeAspect="1" noChangeArrowheads="1" noTextEdit="1"/>
          </p:cNvSpPr>
          <p:nvPr>
            <p:ph type="sldImg"/>
          </p:nvPr>
        </p:nvSpPr>
        <p:spPr>
          <a:ln/>
        </p:spPr>
      </p:sp>
      <p:sp>
        <p:nvSpPr>
          <p:cNvPr id="122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672093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880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070E0BB-1F2D-4632-B5FD-45DA65E41647}"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880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880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31ED2AD-42D4-4A9A-AFC8-DF10979786FF}" type="slidenum">
              <a:rPr lang="en-AU" altLang="en-US" sz="1300" smtClean="0">
                <a:latin typeface="Times New Roman" panose="02020603050405020304" pitchFamily="18" charset="0"/>
              </a:rPr>
              <a:pPr/>
              <a:t>73</a:t>
            </a:fld>
            <a:endParaRPr lang="en-AU" altLang="en-US" sz="1300" smtClean="0">
              <a:latin typeface="Times New Roman" panose="02020603050405020304" pitchFamily="18" charset="0"/>
            </a:endParaRPr>
          </a:p>
        </p:txBody>
      </p:sp>
      <p:sp>
        <p:nvSpPr>
          <p:cNvPr id="88070" name="Rectangle 2"/>
          <p:cNvSpPr>
            <a:spLocks noGrp="1" noRot="1" noChangeAspect="1" noChangeArrowheads="1" noTextEdit="1"/>
          </p:cNvSpPr>
          <p:nvPr>
            <p:ph type="sldImg"/>
          </p:nvPr>
        </p:nvSpPr>
        <p:spPr>
          <a:ln/>
        </p:spPr>
      </p:sp>
      <p:sp>
        <p:nvSpPr>
          <p:cNvPr id="88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10158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901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9A8480E-4C6E-4A2C-A1BF-800B0C62265C}"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901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901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83BA38C-5140-4A69-B7F6-990CD8E3BE65}" type="slidenum">
              <a:rPr lang="en-AU" altLang="en-US" sz="1300" smtClean="0">
                <a:latin typeface="Times New Roman" panose="02020603050405020304" pitchFamily="18" charset="0"/>
              </a:rPr>
              <a:pPr/>
              <a:t>74</a:t>
            </a:fld>
            <a:endParaRPr lang="en-AU" altLang="en-US" sz="1300" smtClean="0">
              <a:latin typeface="Times New Roman" panose="02020603050405020304" pitchFamily="18" charset="0"/>
            </a:endParaRPr>
          </a:p>
        </p:txBody>
      </p:sp>
      <p:sp>
        <p:nvSpPr>
          <p:cNvPr id="90118" name="Rectangle 2"/>
          <p:cNvSpPr>
            <a:spLocks noGrp="1" noRot="1" noChangeAspect="1" noChangeArrowheads="1" noTextEdit="1"/>
          </p:cNvSpPr>
          <p:nvPr>
            <p:ph type="sldImg"/>
          </p:nvPr>
        </p:nvSpPr>
        <p:spPr>
          <a:ln/>
        </p:spPr>
      </p:sp>
      <p:sp>
        <p:nvSpPr>
          <p:cNvPr id="901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13406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921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24775BE-177C-499E-AEF3-58717E7E2C7A}"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921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921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1D08AA9-9EA5-476F-90CF-78C428486635}" type="slidenum">
              <a:rPr lang="en-AU" altLang="en-US" sz="1300" smtClean="0">
                <a:latin typeface="Times New Roman" panose="02020603050405020304" pitchFamily="18" charset="0"/>
              </a:rPr>
              <a:pPr/>
              <a:t>75</a:t>
            </a:fld>
            <a:endParaRPr lang="en-AU" altLang="en-US" sz="1300" smtClean="0">
              <a:latin typeface="Times New Roman" panose="02020603050405020304" pitchFamily="18" charset="0"/>
            </a:endParaRPr>
          </a:p>
        </p:txBody>
      </p:sp>
      <p:sp>
        <p:nvSpPr>
          <p:cNvPr id="92166" name="Rectangle 2"/>
          <p:cNvSpPr>
            <a:spLocks noGrp="1" noRot="1" noChangeAspect="1" noChangeArrowheads="1" noTextEdit="1"/>
          </p:cNvSpPr>
          <p:nvPr>
            <p:ph type="sldImg"/>
          </p:nvPr>
        </p:nvSpPr>
        <p:spPr>
          <a:ln/>
        </p:spPr>
      </p:sp>
      <p:sp>
        <p:nvSpPr>
          <p:cNvPr id="921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17333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942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BDBA0EF-59CD-42B0-8A43-9C5EFAC20624}"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942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942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C9EFCD2-C1BA-4ADF-9F33-214A3871D85D}" type="slidenum">
              <a:rPr lang="en-AU" altLang="en-US" sz="1300" smtClean="0">
                <a:latin typeface="Times New Roman" panose="02020603050405020304" pitchFamily="18" charset="0"/>
              </a:rPr>
              <a:pPr/>
              <a:t>77</a:t>
            </a:fld>
            <a:endParaRPr lang="en-AU" altLang="en-US" sz="1300" smtClean="0">
              <a:latin typeface="Times New Roman" panose="02020603050405020304" pitchFamily="18" charset="0"/>
            </a:endParaRPr>
          </a:p>
        </p:txBody>
      </p:sp>
      <p:sp>
        <p:nvSpPr>
          <p:cNvPr id="94214" name="Rectangle 2"/>
          <p:cNvSpPr>
            <a:spLocks noGrp="1" noRot="1" noChangeAspect="1" noChangeArrowheads="1" noTextEdit="1"/>
          </p:cNvSpPr>
          <p:nvPr>
            <p:ph type="sldImg"/>
          </p:nvPr>
        </p:nvSpPr>
        <p:spPr>
          <a:ln/>
        </p:spPr>
      </p:sp>
      <p:sp>
        <p:nvSpPr>
          <p:cNvPr id="942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043250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962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18E910C-142F-4323-BDB5-C2D2E4DF4FC3}"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962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962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B4C9AFC-5D14-4E22-9297-8C3A252C9CBE}" type="slidenum">
              <a:rPr lang="en-AU" altLang="en-US" sz="1300" smtClean="0">
                <a:latin typeface="Times New Roman" panose="02020603050405020304" pitchFamily="18" charset="0"/>
              </a:rPr>
              <a:pPr/>
              <a:t>78</a:t>
            </a:fld>
            <a:endParaRPr lang="en-AU" altLang="en-US" sz="1300" smtClean="0">
              <a:latin typeface="Times New Roman" panose="02020603050405020304" pitchFamily="18" charset="0"/>
            </a:endParaRPr>
          </a:p>
        </p:txBody>
      </p:sp>
      <p:sp>
        <p:nvSpPr>
          <p:cNvPr id="96262" name="Rectangle 2"/>
          <p:cNvSpPr>
            <a:spLocks noGrp="1" noRot="1" noChangeAspect="1" noChangeArrowheads="1" noTextEdit="1"/>
          </p:cNvSpPr>
          <p:nvPr>
            <p:ph type="sldImg"/>
          </p:nvPr>
        </p:nvSpPr>
        <p:spPr>
          <a:ln/>
        </p:spPr>
      </p:sp>
      <p:sp>
        <p:nvSpPr>
          <p:cNvPr id="962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156974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962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18E910C-142F-4323-BDB5-C2D2E4DF4FC3}"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962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962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B4C9AFC-5D14-4E22-9297-8C3A252C9CBE}" type="slidenum">
              <a:rPr lang="en-AU" altLang="en-US" sz="1300" smtClean="0">
                <a:latin typeface="Times New Roman" panose="02020603050405020304" pitchFamily="18" charset="0"/>
              </a:rPr>
              <a:pPr/>
              <a:t>79</a:t>
            </a:fld>
            <a:endParaRPr lang="en-AU" altLang="en-US" sz="1300" smtClean="0">
              <a:latin typeface="Times New Roman" panose="02020603050405020304" pitchFamily="18" charset="0"/>
            </a:endParaRPr>
          </a:p>
        </p:txBody>
      </p:sp>
      <p:sp>
        <p:nvSpPr>
          <p:cNvPr id="96262" name="Rectangle 2"/>
          <p:cNvSpPr>
            <a:spLocks noGrp="1" noRot="1" noChangeAspect="1" noChangeArrowheads="1" noTextEdit="1"/>
          </p:cNvSpPr>
          <p:nvPr>
            <p:ph type="sldImg"/>
          </p:nvPr>
        </p:nvSpPr>
        <p:spPr>
          <a:ln/>
        </p:spPr>
      </p:sp>
      <p:sp>
        <p:nvSpPr>
          <p:cNvPr id="962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130096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983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E2B292D-685A-4FEF-BEBE-5B295E89BA2B}"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983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983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2E73342-8F3B-4349-A292-EC63F48ADB4E}" type="slidenum">
              <a:rPr lang="en-AU" altLang="en-US" sz="1300" smtClean="0">
                <a:latin typeface="Times New Roman" panose="02020603050405020304" pitchFamily="18" charset="0"/>
              </a:rPr>
              <a:pPr/>
              <a:t>81</a:t>
            </a:fld>
            <a:endParaRPr lang="en-AU" altLang="en-US" sz="1300" smtClean="0">
              <a:latin typeface="Times New Roman" panose="02020603050405020304" pitchFamily="18" charset="0"/>
            </a:endParaRPr>
          </a:p>
        </p:txBody>
      </p:sp>
      <p:sp>
        <p:nvSpPr>
          <p:cNvPr id="98310" name="Rectangle 2"/>
          <p:cNvSpPr>
            <a:spLocks noGrp="1" noRot="1" noChangeAspect="1" noChangeArrowheads="1" noTextEdit="1"/>
          </p:cNvSpPr>
          <p:nvPr>
            <p:ph type="sldImg"/>
          </p:nvPr>
        </p:nvSpPr>
        <p:spPr>
          <a:ln/>
        </p:spPr>
      </p:sp>
      <p:sp>
        <p:nvSpPr>
          <p:cNvPr id="983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83991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00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450D6D6-3CAA-43C0-BC0C-8CAE762EABE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00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00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6E9DDC6-D7B5-4F80-962B-FD64581C8CCC}" type="slidenum">
              <a:rPr lang="en-AU" altLang="en-US" sz="1300" smtClean="0">
                <a:latin typeface="Times New Roman" panose="02020603050405020304" pitchFamily="18" charset="0"/>
              </a:rPr>
              <a:pPr/>
              <a:t>82</a:t>
            </a:fld>
            <a:endParaRPr lang="en-AU" altLang="en-US" sz="1300" smtClean="0">
              <a:latin typeface="Times New Roman" panose="02020603050405020304" pitchFamily="18" charset="0"/>
            </a:endParaRPr>
          </a:p>
        </p:txBody>
      </p:sp>
      <p:sp>
        <p:nvSpPr>
          <p:cNvPr id="100358" name="Rectangle 2"/>
          <p:cNvSpPr>
            <a:spLocks noGrp="1" noRot="1" noChangeAspect="1" noChangeArrowheads="1" noTextEdit="1"/>
          </p:cNvSpPr>
          <p:nvPr>
            <p:ph type="sldImg"/>
          </p:nvPr>
        </p:nvSpPr>
        <p:spPr>
          <a:ln/>
        </p:spPr>
      </p:sp>
      <p:sp>
        <p:nvSpPr>
          <p:cNvPr id="100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58377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024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F1ECB70-377D-44EC-909E-90341D38AC3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024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024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5A20D45-C046-4C32-97D1-F9E1CA940EEB}" type="slidenum">
              <a:rPr lang="en-AU" altLang="en-US" sz="1300" smtClean="0">
                <a:latin typeface="Times New Roman" panose="02020603050405020304" pitchFamily="18" charset="0"/>
              </a:rPr>
              <a:pPr/>
              <a:t>83</a:t>
            </a:fld>
            <a:endParaRPr lang="en-AU" altLang="en-US" sz="1300" smtClean="0">
              <a:latin typeface="Times New Roman" panose="02020603050405020304" pitchFamily="18" charset="0"/>
            </a:endParaRPr>
          </a:p>
        </p:txBody>
      </p:sp>
      <p:sp>
        <p:nvSpPr>
          <p:cNvPr id="102406" name="Rectangle 2"/>
          <p:cNvSpPr>
            <a:spLocks noGrp="1" noRot="1" noChangeAspect="1" noChangeArrowheads="1" noTextEdit="1"/>
          </p:cNvSpPr>
          <p:nvPr>
            <p:ph type="sldImg"/>
          </p:nvPr>
        </p:nvSpPr>
        <p:spPr>
          <a:ln/>
        </p:spPr>
      </p:sp>
      <p:sp>
        <p:nvSpPr>
          <p:cNvPr id="1024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16045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044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08C3DCC-A794-424C-9B74-5FE9212684D0}"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044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044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06F4872-0F91-493D-9039-F6E974616C31}" type="slidenum">
              <a:rPr lang="en-AU" altLang="en-US" sz="1300" smtClean="0">
                <a:latin typeface="Times New Roman" panose="02020603050405020304" pitchFamily="18" charset="0"/>
              </a:rPr>
              <a:pPr/>
              <a:t>84</a:t>
            </a:fld>
            <a:endParaRPr lang="en-AU" altLang="en-US" sz="1300" smtClean="0">
              <a:latin typeface="Times New Roman" panose="02020603050405020304" pitchFamily="18" charset="0"/>
            </a:endParaRPr>
          </a:p>
        </p:txBody>
      </p:sp>
      <p:sp>
        <p:nvSpPr>
          <p:cNvPr id="104454" name="Rectangle 2"/>
          <p:cNvSpPr>
            <a:spLocks noGrp="1" noRot="1" noChangeAspect="1" noChangeArrowheads="1" noTextEdit="1"/>
          </p:cNvSpPr>
          <p:nvPr>
            <p:ph type="sldImg"/>
          </p:nvPr>
        </p:nvSpPr>
        <p:spPr>
          <a:ln/>
        </p:spPr>
      </p:sp>
      <p:sp>
        <p:nvSpPr>
          <p:cNvPr id="1044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01492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43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900CCB1-54F9-42EF-8861-9C97D282EC52}"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43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43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0E74999-EB87-4302-B827-432F8DC278F7}" type="slidenum">
              <a:rPr lang="en-AU" altLang="en-US" sz="1300" smtClean="0">
                <a:latin typeface="Times New Roman" panose="02020603050405020304" pitchFamily="18" charset="0"/>
              </a:rPr>
              <a:pPr/>
              <a:t>9</a:t>
            </a:fld>
            <a:endParaRPr lang="en-AU" altLang="en-US" sz="1300" smtClean="0">
              <a:latin typeface="Times New Roman" panose="02020603050405020304" pitchFamily="18" charset="0"/>
            </a:endParaRPr>
          </a:p>
        </p:txBody>
      </p:sp>
      <p:sp>
        <p:nvSpPr>
          <p:cNvPr id="14342" name="Rectangle 2"/>
          <p:cNvSpPr>
            <a:spLocks noGrp="1" noRot="1" noChangeAspect="1" noChangeArrowheads="1" noTextEdit="1"/>
          </p:cNvSpPr>
          <p:nvPr>
            <p:ph type="sldImg"/>
          </p:nvPr>
        </p:nvSpPr>
        <p:spPr>
          <a:ln/>
        </p:spPr>
      </p:sp>
      <p:sp>
        <p:nvSpPr>
          <p:cNvPr id="143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140235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064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3047725-DDDF-4ABF-8687-F3DCE1593A4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065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065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48F9C2A-2052-4B19-BD22-F03F1A008DCF}" type="slidenum">
              <a:rPr lang="en-AU" altLang="en-US" sz="1300" smtClean="0">
                <a:latin typeface="Times New Roman" panose="02020603050405020304" pitchFamily="18" charset="0"/>
              </a:rPr>
              <a:pPr/>
              <a:t>85</a:t>
            </a:fld>
            <a:endParaRPr lang="en-AU" altLang="en-US" sz="1300" smtClean="0">
              <a:latin typeface="Times New Roman" panose="02020603050405020304" pitchFamily="18" charset="0"/>
            </a:endParaRPr>
          </a:p>
        </p:txBody>
      </p:sp>
      <p:sp>
        <p:nvSpPr>
          <p:cNvPr id="106502" name="Rectangle 2"/>
          <p:cNvSpPr>
            <a:spLocks noGrp="1" noRot="1" noChangeAspect="1" noChangeArrowheads="1" noTextEdit="1"/>
          </p:cNvSpPr>
          <p:nvPr>
            <p:ph type="sldImg"/>
          </p:nvPr>
        </p:nvSpPr>
        <p:spPr>
          <a:ln/>
        </p:spPr>
      </p:sp>
      <p:sp>
        <p:nvSpPr>
          <p:cNvPr id="1065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939193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085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08C4206-7363-40DC-B082-C2F6D22331E5}"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085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085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3829DA1-E38B-4F2A-ABC9-540D7E3227B3}" type="slidenum">
              <a:rPr lang="en-AU" altLang="en-US" sz="1300" smtClean="0">
                <a:latin typeface="Times New Roman" panose="02020603050405020304" pitchFamily="18" charset="0"/>
              </a:rPr>
              <a:pPr/>
              <a:t>86</a:t>
            </a:fld>
            <a:endParaRPr lang="en-AU" altLang="en-US" sz="1300" smtClean="0">
              <a:latin typeface="Times New Roman" panose="02020603050405020304" pitchFamily="18" charset="0"/>
            </a:endParaRPr>
          </a:p>
        </p:txBody>
      </p:sp>
      <p:sp>
        <p:nvSpPr>
          <p:cNvPr id="108550" name="Rectangle 2"/>
          <p:cNvSpPr>
            <a:spLocks noGrp="1" noRot="1" noChangeAspect="1" noChangeArrowheads="1" noTextEdit="1"/>
          </p:cNvSpPr>
          <p:nvPr>
            <p:ph type="sldImg"/>
          </p:nvPr>
        </p:nvSpPr>
        <p:spPr>
          <a:ln/>
        </p:spPr>
      </p:sp>
      <p:sp>
        <p:nvSpPr>
          <p:cNvPr id="1085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508633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105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19BAA0D-376A-4E97-ADDB-4D650519A113}"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105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105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D42949F-8B4E-40A0-A575-B009CE964A88}" type="slidenum">
              <a:rPr lang="en-AU" altLang="en-US" sz="1300" smtClean="0">
                <a:latin typeface="Times New Roman" panose="02020603050405020304" pitchFamily="18" charset="0"/>
              </a:rPr>
              <a:pPr/>
              <a:t>87</a:t>
            </a:fld>
            <a:endParaRPr lang="en-AU" altLang="en-US" sz="1300" smtClean="0">
              <a:latin typeface="Times New Roman" panose="02020603050405020304" pitchFamily="18" charset="0"/>
            </a:endParaRPr>
          </a:p>
        </p:txBody>
      </p:sp>
      <p:sp>
        <p:nvSpPr>
          <p:cNvPr id="110598" name="Rectangle 2"/>
          <p:cNvSpPr>
            <a:spLocks noGrp="1" noRot="1" noChangeAspect="1" noChangeArrowheads="1" noTextEdit="1"/>
          </p:cNvSpPr>
          <p:nvPr>
            <p:ph type="sldImg"/>
          </p:nvPr>
        </p:nvSpPr>
        <p:spPr>
          <a:ln/>
        </p:spPr>
      </p:sp>
      <p:sp>
        <p:nvSpPr>
          <p:cNvPr id="1105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31153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126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E4E888A-B7EA-426B-894B-4D2BC991B0F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126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126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398BB75-39AD-4E4F-85C6-115E19C0E00F}" type="slidenum">
              <a:rPr lang="en-AU" altLang="en-US" sz="1300" smtClean="0">
                <a:latin typeface="Times New Roman" panose="02020603050405020304" pitchFamily="18" charset="0"/>
              </a:rPr>
              <a:pPr/>
              <a:t>88</a:t>
            </a:fld>
            <a:endParaRPr lang="en-AU" altLang="en-US" sz="1300" smtClean="0">
              <a:latin typeface="Times New Roman" panose="02020603050405020304" pitchFamily="18" charset="0"/>
            </a:endParaRPr>
          </a:p>
        </p:txBody>
      </p:sp>
      <p:sp>
        <p:nvSpPr>
          <p:cNvPr id="112646" name="Rectangle 2"/>
          <p:cNvSpPr>
            <a:spLocks noGrp="1" noRot="1" noChangeAspect="1" noChangeArrowheads="1" noTextEdit="1"/>
          </p:cNvSpPr>
          <p:nvPr>
            <p:ph type="sldImg"/>
          </p:nvPr>
        </p:nvSpPr>
        <p:spPr>
          <a:ln/>
        </p:spPr>
      </p:sp>
      <p:sp>
        <p:nvSpPr>
          <p:cNvPr id="1126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945675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146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B79C854-7AFA-490C-85BC-565CA49C0295}"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146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146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D2B7EAB-EF3F-4537-A4A1-A662A9EE09DF}" type="slidenum">
              <a:rPr lang="en-AU" altLang="en-US" sz="1300" smtClean="0">
                <a:latin typeface="Times New Roman" panose="02020603050405020304" pitchFamily="18" charset="0"/>
              </a:rPr>
              <a:pPr/>
              <a:t>89</a:t>
            </a:fld>
            <a:endParaRPr lang="en-AU" altLang="en-US" sz="1300" smtClean="0">
              <a:latin typeface="Times New Roman" panose="02020603050405020304" pitchFamily="18" charset="0"/>
            </a:endParaRPr>
          </a:p>
        </p:txBody>
      </p:sp>
      <p:sp>
        <p:nvSpPr>
          <p:cNvPr id="114694" name="Rectangle 2"/>
          <p:cNvSpPr>
            <a:spLocks noGrp="1" noRot="1" noChangeAspect="1" noChangeArrowheads="1" noTextEdit="1"/>
          </p:cNvSpPr>
          <p:nvPr>
            <p:ph type="sldImg"/>
          </p:nvPr>
        </p:nvSpPr>
        <p:spPr>
          <a:ln/>
        </p:spPr>
      </p:sp>
      <p:sp>
        <p:nvSpPr>
          <p:cNvPr id="1146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634872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167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8EEA37D-C66C-4852-8E2C-9C263FD8CF9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167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167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FAC56DF-7711-4B0D-9204-B50132A61CF1}" type="slidenum">
              <a:rPr lang="en-AU" altLang="en-US" sz="1300" smtClean="0">
                <a:latin typeface="Times New Roman" panose="02020603050405020304" pitchFamily="18" charset="0"/>
              </a:rPr>
              <a:pPr/>
              <a:t>90</a:t>
            </a:fld>
            <a:endParaRPr lang="en-AU" altLang="en-US" sz="1300" smtClean="0">
              <a:latin typeface="Times New Roman" panose="02020603050405020304" pitchFamily="18" charset="0"/>
            </a:endParaRPr>
          </a:p>
        </p:txBody>
      </p:sp>
      <p:sp>
        <p:nvSpPr>
          <p:cNvPr id="116742" name="Rectangle 2"/>
          <p:cNvSpPr>
            <a:spLocks noGrp="1" noRot="1" noChangeAspect="1" noChangeArrowheads="1" noTextEdit="1"/>
          </p:cNvSpPr>
          <p:nvPr>
            <p:ph type="sldImg"/>
          </p:nvPr>
        </p:nvSpPr>
        <p:spPr>
          <a:ln/>
        </p:spPr>
      </p:sp>
      <p:sp>
        <p:nvSpPr>
          <p:cNvPr id="1167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465466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187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995507-C4E3-4BDC-BD3A-D08C5D015642}"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187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187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8DBCAE5-B6D1-4EE5-B6B1-B9A3960A5CA4}" type="slidenum">
              <a:rPr lang="en-AU" altLang="en-US" sz="1300" smtClean="0">
                <a:latin typeface="Times New Roman" panose="02020603050405020304" pitchFamily="18" charset="0"/>
              </a:rPr>
              <a:pPr/>
              <a:t>91</a:t>
            </a:fld>
            <a:endParaRPr lang="en-AU" altLang="en-US" sz="1300" smtClean="0">
              <a:latin typeface="Times New Roman" panose="02020603050405020304" pitchFamily="18" charset="0"/>
            </a:endParaRPr>
          </a:p>
        </p:txBody>
      </p:sp>
      <p:sp>
        <p:nvSpPr>
          <p:cNvPr id="118790" name="Rectangle 2"/>
          <p:cNvSpPr>
            <a:spLocks noGrp="1" noRot="1" noChangeAspect="1" noChangeArrowheads="1" noTextEdit="1"/>
          </p:cNvSpPr>
          <p:nvPr>
            <p:ph type="sldImg"/>
          </p:nvPr>
        </p:nvSpPr>
        <p:spPr>
          <a:ln/>
        </p:spPr>
      </p:sp>
      <p:sp>
        <p:nvSpPr>
          <p:cNvPr id="1187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891110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208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58F1E7D-037A-4482-9875-D11024431754}"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208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208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A15317D-BC58-4478-9920-8E3FD73A3384}" type="slidenum">
              <a:rPr lang="en-AU" altLang="en-US" sz="1300" smtClean="0">
                <a:latin typeface="Times New Roman" panose="02020603050405020304" pitchFamily="18" charset="0"/>
              </a:rPr>
              <a:pPr/>
              <a:t>92</a:t>
            </a:fld>
            <a:endParaRPr lang="en-AU" altLang="en-US" sz="1300" smtClean="0">
              <a:latin typeface="Times New Roman" panose="02020603050405020304" pitchFamily="18" charset="0"/>
            </a:endParaRPr>
          </a:p>
        </p:txBody>
      </p:sp>
      <p:sp>
        <p:nvSpPr>
          <p:cNvPr id="120838" name="Rectangle 2"/>
          <p:cNvSpPr>
            <a:spLocks noGrp="1" noRot="1" noChangeAspect="1" noChangeArrowheads="1" noTextEdit="1"/>
          </p:cNvSpPr>
          <p:nvPr>
            <p:ph type="sldImg"/>
          </p:nvPr>
        </p:nvSpPr>
        <p:spPr>
          <a:ln/>
        </p:spPr>
      </p:sp>
      <p:sp>
        <p:nvSpPr>
          <p:cNvPr id="1208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158137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228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40FA21F-BCC8-4DBF-B457-2EFFB4B442F4}"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228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228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B4D2D65-8824-4451-849E-35F9356E7D21}" type="slidenum">
              <a:rPr lang="en-AU" altLang="en-US" sz="1300" smtClean="0">
                <a:latin typeface="Times New Roman" panose="02020603050405020304" pitchFamily="18" charset="0"/>
              </a:rPr>
              <a:pPr/>
              <a:t>93</a:t>
            </a:fld>
            <a:endParaRPr lang="en-AU" altLang="en-US" sz="1300" smtClean="0">
              <a:latin typeface="Times New Roman" panose="02020603050405020304" pitchFamily="18" charset="0"/>
            </a:endParaRPr>
          </a:p>
        </p:txBody>
      </p:sp>
      <p:sp>
        <p:nvSpPr>
          <p:cNvPr id="122886" name="Rectangle 2"/>
          <p:cNvSpPr>
            <a:spLocks noGrp="1" noRot="1" noChangeAspect="1" noChangeArrowheads="1" noTextEdit="1"/>
          </p:cNvSpPr>
          <p:nvPr>
            <p:ph type="sldImg"/>
          </p:nvPr>
        </p:nvSpPr>
        <p:spPr>
          <a:ln/>
        </p:spPr>
      </p:sp>
      <p:sp>
        <p:nvSpPr>
          <p:cNvPr id="1228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587216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249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B2A3A46-521A-4317-9834-3CA3F3BAFE19}"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249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249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DC903CC-5AE2-400B-A023-D859921AB27B}" type="slidenum">
              <a:rPr lang="en-AU" altLang="en-US" sz="1300" smtClean="0">
                <a:latin typeface="Times New Roman" panose="02020603050405020304" pitchFamily="18" charset="0"/>
              </a:rPr>
              <a:pPr/>
              <a:t>94</a:t>
            </a:fld>
            <a:endParaRPr lang="en-AU" altLang="en-US" sz="1300" smtClean="0">
              <a:latin typeface="Times New Roman" panose="02020603050405020304" pitchFamily="18" charset="0"/>
            </a:endParaRPr>
          </a:p>
        </p:txBody>
      </p:sp>
      <p:sp>
        <p:nvSpPr>
          <p:cNvPr id="124934" name="Rectangle 2"/>
          <p:cNvSpPr>
            <a:spLocks noGrp="1" noRot="1" noChangeAspect="1" noChangeArrowheads="1" noTextEdit="1"/>
          </p:cNvSpPr>
          <p:nvPr>
            <p:ph type="sldImg"/>
          </p:nvPr>
        </p:nvSpPr>
        <p:spPr>
          <a:ln/>
        </p:spPr>
      </p:sp>
      <p:sp>
        <p:nvSpPr>
          <p:cNvPr id="1249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9657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6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582ECB9-246B-4408-A16D-E0CE082529A3}"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6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6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9C45E31-6FBF-47F6-B07B-734C2C6BE0CA}" type="slidenum">
              <a:rPr lang="en-AU" altLang="en-US" sz="1300" smtClean="0">
                <a:latin typeface="Times New Roman" panose="02020603050405020304" pitchFamily="18" charset="0"/>
              </a:rPr>
              <a:pPr/>
              <a:t>10</a:t>
            </a:fld>
            <a:endParaRPr lang="en-AU" altLang="en-US" sz="1300" smtClean="0">
              <a:latin typeface="Times New Roman" panose="02020603050405020304" pitchFamily="18" charset="0"/>
            </a:endParaRPr>
          </a:p>
        </p:txBody>
      </p:sp>
      <p:sp>
        <p:nvSpPr>
          <p:cNvPr id="16390" name="Rectangle 2"/>
          <p:cNvSpPr>
            <a:spLocks noGrp="1" noRot="1" noChangeAspect="1" noChangeArrowheads="1" noTextEdit="1"/>
          </p:cNvSpPr>
          <p:nvPr>
            <p:ph type="sldImg"/>
          </p:nvPr>
        </p:nvSpPr>
        <p:spPr>
          <a:ln/>
        </p:spPr>
      </p:sp>
      <p:sp>
        <p:nvSpPr>
          <p:cNvPr id="16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46186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269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01CE240-EFA6-40D0-A836-987D5A8AD02A}"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269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269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A8B44B0-90AC-47B6-BECF-BD50C62B25C4}" type="slidenum">
              <a:rPr lang="en-AU" altLang="en-US" sz="1300" smtClean="0">
                <a:latin typeface="Times New Roman" panose="02020603050405020304" pitchFamily="18" charset="0"/>
              </a:rPr>
              <a:pPr/>
              <a:t>95</a:t>
            </a:fld>
            <a:endParaRPr lang="en-AU" altLang="en-US" sz="1300" smtClean="0">
              <a:latin typeface="Times New Roman" panose="02020603050405020304" pitchFamily="18" charset="0"/>
            </a:endParaRPr>
          </a:p>
        </p:txBody>
      </p:sp>
      <p:sp>
        <p:nvSpPr>
          <p:cNvPr id="126982" name="Rectangle 2"/>
          <p:cNvSpPr>
            <a:spLocks noGrp="1" noRot="1" noChangeAspect="1" noChangeArrowheads="1" noTextEdit="1"/>
          </p:cNvSpPr>
          <p:nvPr>
            <p:ph type="sldImg"/>
          </p:nvPr>
        </p:nvSpPr>
        <p:spPr>
          <a:ln/>
        </p:spPr>
      </p:sp>
      <p:sp>
        <p:nvSpPr>
          <p:cNvPr id="1269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835233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53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772E67B-FB4E-489D-B50C-18BC4AA92014}"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532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532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559E751-4F14-491A-BB29-B58C8AE258D4}" type="slidenum">
              <a:rPr lang="en-AU" altLang="en-US" sz="1300" smtClean="0">
                <a:latin typeface="Times New Roman" panose="02020603050405020304" pitchFamily="18" charset="0"/>
              </a:rPr>
              <a:pPr/>
              <a:t>96</a:t>
            </a:fld>
            <a:endParaRPr lang="en-AU" altLang="en-US" sz="1300" smtClean="0">
              <a:latin typeface="Times New Roman" panose="02020603050405020304" pitchFamily="18" charset="0"/>
            </a:endParaRPr>
          </a:p>
        </p:txBody>
      </p:sp>
      <p:sp>
        <p:nvSpPr>
          <p:cNvPr id="53254" name="Rectangle 2"/>
          <p:cNvSpPr>
            <a:spLocks noGrp="1" noRot="1" noChangeAspect="1" noChangeArrowheads="1" noTextEdit="1"/>
          </p:cNvSpPr>
          <p:nvPr>
            <p:ph type="sldImg"/>
          </p:nvPr>
        </p:nvSpPr>
        <p:spPr>
          <a:ln/>
        </p:spPr>
      </p:sp>
      <p:sp>
        <p:nvSpPr>
          <p:cNvPr id="532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80308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290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AA3A562-68D6-4017-9325-5CD0E60FF3AF}"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290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290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B11E20C-4C08-42E2-8606-032795A63E54}" type="slidenum">
              <a:rPr lang="en-AU" altLang="en-US" sz="1300" smtClean="0">
                <a:latin typeface="Times New Roman" panose="02020603050405020304" pitchFamily="18" charset="0"/>
              </a:rPr>
              <a:pPr/>
              <a:t>98</a:t>
            </a:fld>
            <a:endParaRPr lang="en-AU" altLang="en-US" sz="1300" smtClean="0">
              <a:latin typeface="Times New Roman" panose="02020603050405020304" pitchFamily="18" charset="0"/>
            </a:endParaRPr>
          </a:p>
        </p:txBody>
      </p:sp>
      <p:sp>
        <p:nvSpPr>
          <p:cNvPr id="129030" name="Rectangle 2"/>
          <p:cNvSpPr>
            <a:spLocks noGrp="1" noRot="1" noChangeAspect="1" noChangeArrowheads="1" noTextEdit="1"/>
          </p:cNvSpPr>
          <p:nvPr>
            <p:ph type="sldImg"/>
          </p:nvPr>
        </p:nvSpPr>
        <p:spPr>
          <a:ln/>
        </p:spPr>
      </p:sp>
      <p:sp>
        <p:nvSpPr>
          <p:cNvPr id="1290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505640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310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9F4BBFD-2DEC-4353-BF42-B3CB7F6E4C9A}"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310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310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942F589-7132-48EF-BD49-B3FCF8A2DAFF}" type="slidenum">
              <a:rPr lang="en-AU" altLang="en-US" sz="1300" smtClean="0">
                <a:latin typeface="Times New Roman" panose="02020603050405020304" pitchFamily="18" charset="0"/>
              </a:rPr>
              <a:pPr/>
              <a:t>99</a:t>
            </a:fld>
            <a:endParaRPr lang="en-AU" altLang="en-US" sz="1300" smtClean="0">
              <a:latin typeface="Times New Roman" panose="02020603050405020304" pitchFamily="18" charset="0"/>
            </a:endParaRPr>
          </a:p>
        </p:txBody>
      </p:sp>
      <p:sp>
        <p:nvSpPr>
          <p:cNvPr id="131078" name="Rectangle 2"/>
          <p:cNvSpPr>
            <a:spLocks noGrp="1" noRot="1" noChangeAspect="1" noChangeArrowheads="1" noTextEdit="1"/>
          </p:cNvSpPr>
          <p:nvPr>
            <p:ph type="sldImg"/>
          </p:nvPr>
        </p:nvSpPr>
        <p:spPr>
          <a:ln/>
        </p:spPr>
      </p:sp>
      <p:sp>
        <p:nvSpPr>
          <p:cNvPr id="1310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85945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331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C803757-0D61-4719-8C5C-E8F338131B31}"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331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331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3ECF654-6DF9-4951-85C8-4E0090511385}" type="slidenum">
              <a:rPr lang="en-AU" altLang="en-US" sz="1300" smtClean="0">
                <a:latin typeface="Times New Roman" panose="02020603050405020304" pitchFamily="18" charset="0"/>
              </a:rPr>
              <a:pPr/>
              <a:t>100</a:t>
            </a:fld>
            <a:endParaRPr lang="en-AU" altLang="en-US" sz="1300" smtClean="0">
              <a:latin typeface="Times New Roman" panose="02020603050405020304" pitchFamily="18" charset="0"/>
            </a:endParaRPr>
          </a:p>
        </p:txBody>
      </p:sp>
      <p:sp>
        <p:nvSpPr>
          <p:cNvPr id="133126" name="Rectangle 2"/>
          <p:cNvSpPr>
            <a:spLocks noGrp="1" noRot="1" noChangeAspect="1" noChangeArrowheads="1" noTextEdit="1"/>
          </p:cNvSpPr>
          <p:nvPr>
            <p:ph type="sldImg"/>
          </p:nvPr>
        </p:nvSpPr>
        <p:spPr>
          <a:ln/>
        </p:spPr>
      </p:sp>
      <p:sp>
        <p:nvSpPr>
          <p:cNvPr id="1331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882613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351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0071B9A-423C-4538-B056-B22DDAC414F6}"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351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351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4161D69-4857-4A12-BF6F-2D5511213AAC}" type="slidenum">
              <a:rPr lang="en-AU" altLang="en-US" sz="1300" smtClean="0">
                <a:latin typeface="Times New Roman" panose="02020603050405020304" pitchFamily="18" charset="0"/>
              </a:rPr>
              <a:pPr/>
              <a:t>101</a:t>
            </a:fld>
            <a:endParaRPr lang="en-AU" altLang="en-US" sz="1300" smtClean="0">
              <a:latin typeface="Times New Roman" panose="02020603050405020304" pitchFamily="18" charset="0"/>
            </a:endParaRPr>
          </a:p>
        </p:txBody>
      </p:sp>
      <p:sp>
        <p:nvSpPr>
          <p:cNvPr id="135174" name="Rectangle 2"/>
          <p:cNvSpPr>
            <a:spLocks noGrp="1" noRot="1" noChangeAspect="1" noChangeArrowheads="1" noTextEdit="1"/>
          </p:cNvSpPr>
          <p:nvPr>
            <p:ph type="sldImg"/>
          </p:nvPr>
        </p:nvSpPr>
        <p:spPr>
          <a:ln/>
        </p:spPr>
      </p:sp>
      <p:sp>
        <p:nvSpPr>
          <p:cNvPr id="1351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368948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372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C554141-311F-4E73-8DFA-7287E5E3BFE9}"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372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372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1D62233-BC76-4C43-AA9F-7DF40DE4D545}" type="slidenum">
              <a:rPr lang="en-AU" altLang="en-US" sz="1300" smtClean="0">
                <a:latin typeface="Times New Roman" panose="02020603050405020304" pitchFamily="18" charset="0"/>
              </a:rPr>
              <a:pPr/>
              <a:t>102</a:t>
            </a:fld>
            <a:endParaRPr lang="en-AU" altLang="en-US" sz="1300" smtClean="0">
              <a:latin typeface="Times New Roman" panose="02020603050405020304" pitchFamily="18" charset="0"/>
            </a:endParaRPr>
          </a:p>
        </p:txBody>
      </p:sp>
      <p:sp>
        <p:nvSpPr>
          <p:cNvPr id="137222" name="Rectangle 2"/>
          <p:cNvSpPr>
            <a:spLocks noGrp="1" noRot="1" noChangeAspect="1" noChangeArrowheads="1" noTextEdit="1"/>
          </p:cNvSpPr>
          <p:nvPr>
            <p:ph type="sldImg"/>
          </p:nvPr>
        </p:nvSpPr>
        <p:spPr>
          <a:ln/>
        </p:spPr>
      </p:sp>
      <p:sp>
        <p:nvSpPr>
          <p:cNvPr id="1372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94793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392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3E96C7D-5B03-4739-8580-2FFDCA46394A}"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392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392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96FA9CD-DBA2-4E94-A7CD-D177650102E0}" type="slidenum">
              <a:rPr lang="en-AU" altLang="en-US" sz="1300" smtClean="0">
                <a:latin typeface="Times New Roman" panose="02020603050405020304" pitchFamily="18" charset="0"/>
              </a:rPr>
              <a:pPr/>
              <a:t>103</a:t>
            </a:fld>
            <a:endParaRPr lang="en-AU" altLang="en-US" sz="1300" smtClean="0">
              <a:latin typeface="Times New Roman" panose="02020603050405020304" pitchFamily="18" charset="0"/>
            </a:endParaRPr>
          </a:p>
        </p:txBody>
      </p:sp>
      <p:sp>
        <p:nvSpPr>
          <p:cNvPr id="139270" name="Rectangle 2"/>
          <p:cNvSpPr>
            <a:spLocks noGrp="1" noRot="1" noChangeAspect="1" noChangeArrowheads="1" noTextEdit="1"/>
          </p:cNvSpPr>
          <p:nvPr>
            <p:ph type="sldImg"/>
          </p:nvPr>
        </p:nvSpPr>
        <p:spPr>
          <a:ln/>
        </p:spPr>
      </p:sp>
      <p:sp>
        <p:nvSpPr>
          <p:cNvPr id="1392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088211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392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3E96C7D-5B03-4739-8580-2FFDCA46394A}"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392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392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96FA9CD-DBA2-4E94-A7CD-D177650102E0}" type="slidenum">
              <a:rPr lang="en-AU" altLang="en-US" sz="1300" smtClean="0">
                <a:latin typeface="Times New Roman" panose="02020603050405020304" pitchFamily="18" charset="0"/>
              </a:rPr>
              <a:pPr/>
              <a:t>104</a:t>
            </a:fld>
            <a:endParaRPr lang="en-AU" altLang="en-US" sz="1300" smtClean="0">
              <a:latin typeface="Times New Roman" panose="02020603050405020304" pitchFamily="18" charset="0"/>
            </a:endParaRPr>
          </a:p>
        </p:txBody>
      </p:sp>
      <p:sp>
        <p:nvSpPr>
          <p:cNvPr id="139270" name="Rectangle 2"/>
          <p:cNvSpPr>
            <a:spLocks noGrp="1" noRot="1" noChangeAspect="1" noChangeArrowheads="1" noTextEdit="1"/>
          </p:cNvSpPr>
          <p:nvPr>
            <p:ph type="sldImg"/>
          </p:nvPr>
        </p:nvSpPr>
        <p:spPr>
          <a:ln/>
        </p:spPr>
      </p:sp>
      <p:sp>
        <p:nvSpPr>
          <p:cNvPr id="1392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435739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413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2344E54-130C-4E6E-936A-392EBBE2454A}"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413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413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0529CFF-AEFF-4E74-B9C9-BEAA8E73C7EA}" type="slidenum">
              <a:rPr lang="en-AU" altLang="en-US" sz="1300" smtClean="0">
                <a:latin typeface="Times New Roman" panose="02020603050405020304" pitchFamily="18" charset="0"/>
              </a:rPr>
              <a:pPr/>
              <a:t>105</a:t>
            </a:fld>
            <a:endParaRPr lang="en-AU" altLang="en-US" sz="1300" smtClean="0">
              <a:latin typeface="Times New Roman" panose="02020603050405020304" pitchFamily="18" charset="0"/>
            </a:endParaRPr>
          </a:p>
        </p:txBody>
      </p:sp>
      <p:sp>
        <p:nvSpPr>
          <p:cNvPr id="141318" name="Rectangle 2"/>
          <p:cNvSpPr>
            <a:spLocks noGrp="1" noRot="1" noChangeAspect="1" noChangeArrowheads="1" noTextEdit="1"/>
          </p:cNvSpPr>
          <p:nvPr>
            <p:ph type="sldImg"/>
          </p:nvPr>
        </p:nvSpPr>
        <p:spPr>
          <a:ln/>
        </p:spPr>
      </p:sp>
      <p:sp>
        <p:nvSpPr>
          <p:cNvPr id="1413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956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84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E401B79-6109-4D78-B5C1-6C89164B4A1B}"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84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84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6B73C66-F433-4B38-91F3-8BD82C0E3F21}" type="slidenum">
              <a:rPr lang="en-AU" altLang="en-US" sz="1300" smtClean="0">
                <a:latin typeface="Times New Roman" panose="02020603050405020304" pitchFamily="18" charset="0"/>
              </a:rPr>
              <a:pPr/>
              <a:t>11</a:t>
            </a:fld>
            <a:endParaRPr lang="en-AU" altLang="en-US" sz="1300" smtClean="0">
              <a:latin typeface="Times New Roman" panose="02020603050405020304" pitchFamily="18" charset="0"/>
            </a:endParaRPr>
          </a:p>
        </p:txBody>
      </p:sp>
      <p:sp>
        <p:nvSpPr>
          <p:cNvPr id="18438" name="Rectangle 2"/>
          <p:cNvSpPr>
            <a:spLocks noGrp="1" noRot="1" noChangeAspect="1" noChangeArrowheads="1" noTextEdit="1"/>
          </p:cNvSpPr>
          <p:nvPr>
            <p:ph type="sldImg"/>
          </p:nvPr>
        </p:nvSpPr>
        <p:spPr>
          <a:ln/>
        </p:spPr>
      </p:sp>
      <p:sp>
        <p:nvSpPr>
          <p:cNvPr id="184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7853949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43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C23AD1D-E776-4012-9D5E-96361357E49B}"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43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43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D64D597-C367-4CEA-A8AE-5B589D1EAEA5}" type="slidenum">
              <a:rPr lang="en-AU" altLang="en-US" sz="1300" smtClean="0">
                <a:latin typeface="Times New Roman" panose="02020603050405020304" pitchFamily="18" charset="0"/>
              </a:rPr>
              <a:pPr/>
              <a:t>107</a:t>
            </a:fld>
            <a:endParaRPr lang="en-AU" altLang="en-US" sz="1300" smtClean="0">
              <a:latin typeface="Times New Roman" panose="02020603050405020304" pitchFamily="18" charset="0"/>
            </a:endParaRPr>
          </a:p>
        </p:txBody>
      </p:sp>
      <p:sp>
        <p:nvSpPr>
          <p:cNvPr id="143366" name="Rectangle 2"/>
          <p:cNvSpPr>
            <a:spLocks noGrp="1" noRot="1" noChangeAspect="1" noChangeArrowheads="1" noTextEdit="1"/>
          </p:cNvSpPr>
          <p:nvPr>
            <p:ph type="sldImg"/>
          </p:nvPr>
        </p:nvSpPr>
        <p:spPr>
          <a:ln/>
        </p:spPr>
      </p:sp>
      <p:sp>
        <p:nvSpPr>
          <p:cNvPr id="143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871298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454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8E1F95D-6C79-4DD7-9AE0-AA2150B4D504}"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454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454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34DB1C8-656D-4FD1-A7D5-D149AB257895}" type="slidenum">
              <a:rPr lang="en-AU" altLang="en-US" sz="1300" smtClean="0">
                <a:latin typeface="Times New Roman" panose="02020603050405020304" pitchFamily="18" charset="0"/>
              </a:rPr>
              <a:pPr/>
              <a:t>108</a:t>
            </a:fld>
            <a:endParaRPr lang="en-AU" altLang="en-US" sz="1300" smtClean="0">
              <a:latin typeface="Times New Roman" panose="02020603050405020304" pitchFamily="18" charset="0"/>
            </a:endParaRPr>
          </a:p>
        </p:txBody>
      </p:sp>
      <p:sp>
        <p:nvSpPr>
          <p:cNvPr id="145414" name="Rectangle 2"/>
          <p:cNvSpPr>
            <a:spLocks noGrp="1" noRot="1" noChangeAspect="1" noChangeArrowheads="1" noTextEdit="1"/>
          </p:cNvSpPr>
          <p:nvPr>
            <p:ph type="sldImg"/>
          </p:nvPr>
        </p:nvSpPr>
        <p:spPr>
          <a:ln/>
        </p:spPr>
      </p:sp>
      <p:sp>
        <p:nvSpPr>
          <p:cNvPr id="145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918715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47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ECB8BE5-8079-4E13-AAE9-A39E5A62D17A}"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47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47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DAC90B3-B978-423E-ABEA-BB81D4BD2183}" type="slidenum">
              <a:rPr lang="en-AU" altLang="en-US" sz="1300" smtClean="0">
                <a:latin typeface="Times New Roman" panose="02020603050405020304" pitchFamily="18" charset="0"/>
              </a:rPr>
              <a:pPr/>
              <a:t>109</a:t>
            </a:fld>
            <a:endParaRPr lang="en-AU" altLang="en-US" sz="1300" smtClean="0">
              <a:latin typeface="Times New Roman" panose="02020603050405020304" pitchFamily="18" charset="0"/>
            </a:endParaRPr>
          </a:p>
        </p:txBody>
      </p:sp>
      <p:sp>
        <p:nvSpPr>
          <p:cNvPr id="147462" name="Rectangle 2"/>
          <p:cNvSpPr>
            <a:spLocks noGrp="1" noRot="1" noChangeAspect="1" noChangeArrowheads="1" noTextEdit="1"/>
          </p:cNvSpPr>
          <p:nvPr>
            <p:ph type="sldImg"/>
          </p:nvPr>
        </p:nvSpPr>
        <p:spPr>
          <a:ln/>
        </p:spPr>
      </p:sp>
      <p:sp>
        <p:nvSpPr>
          <p:cNvPr id="147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662551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49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513D66A-853F-440A-84DF-C87EDE41748C}"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49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49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CDCF940-52A3-4098-AE3A-731020955887}" type="slidenum">
              <a:rPr lang="en-AU" altLang="en-US" sz="1300" smtClean="0">
                <a:latin typeface="Times New Roman" panose="02020603050405020304" pitchFamily="18" charset="0"/>
              </a:rPr>
              <a:pPr/>
              <a:t>110</a:t>
            </a:fld>
            <a:endParaRPr lang="en-AU" altLang="en-US" sz="1300" smtClean="0">
              <a:latin typeface="Times New Roman" panose="02020603050405020304" pitchFamily="18" charset="0"/>
            </a:endParaRPr>
          </a:p>
        </p:txBody>
      </p:sp>
      <p:sp>
        <p:nvSpPr>
          <p:cNvPr id="149510" name="Rectangle 2"/>
          <p:cNvSpPr>
            <a:spLocks noGrp="1" noRot="1" noChangeAspect="1" noChangeArrowheads="1" noTextEdit="1"/>
          </p:cNvSpPr>
          <p:nvPr>
            <p:ph type="sldImg"/>
          </p:nvPr>
        </p:nvSpPr>
        <p:spPr>
          <a:ln/>
        </p:spPr>
      </p:sp>
      <p:sp>
        <p:nvSpPr>
          <p:cNvPr id="149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428796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49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513D66A-853F-440A-84DF-C87EDE41748C}"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49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49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CDCF940-52A3-4098-AE3A-731020955887}" type="slidenum">
              <a:rPr lang="en-AU" altLang="en-US" sz="1300" smtClean="0">
                <a:latin typeface="Times New Roman" panose="02020603050405020304" pitchFamily="18" charset="0"/>
              </a:rPr>
              <a:pPr/>
              <a:t>111</a:t>
            </a:fld>
            <a:endParaRPr lang="en-AU" altLang="en-US" sz="1300" smtClean="0">
              <a:latin typeface="Times New Roman" panose="02020603050405020304" pitchFamily="18" charset="0"/>
            </a:endParaRPr>
          </a:p>
        </p:txBody>
      </p:sp>
      <p:sp>
        <p:nvSpPr>
          <p:cNvPr id="149510" name="Rectangle 2"/>
          <p:cNvSpPr>
            <a:spLocks noGrp="1" noRot="1" noChangeAspect="1" noChangeArrowheads="1" noTextEdit="1"/>
          </p:cNvSpPr>
          <p:nvPr>
            <p:ph type="sldImg"/>
          </p:nvPr>
        </p:nvSpPr>
        <p:spPr>
          <a:ln/>
        </p:spPr>
      </p:sp>
      <p:sp>
        <p:nvSpPr>
          <p:cNvPr id="149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497677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51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C0A02EA-054A-485C-82EA-3951B1AEE0E4}"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51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51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F6E7545-E2BB-44D4-9509-8F15141BC5A9}" type="slidenum">
              <a:rPr lang="en-AU" altLang="en-US" sz="1300" smtClean="0">
                <a:latin typeface="Times New Roman" panose="02020603050405020304" pitchFamily="18" charset="0"/>
              </a:rPr>
              <a:pPr/>
              <a:t>112</a:t>
            </a:fld>
            <a:endParaRPr lang="en-AU" altLang="en-US" sz="1300" smtClean="0">
              <a:latin typeface="Times New Roman" panose="02020603050405020304" pitchFamily="18" charset="0"/>
            </a:endParaRPr>
          </a:p>
        </p:txBody>
      </p:sp>
      <p:sp>
        <p:nvSpPr>
          <p:cNvPr id="151558" name="Rectangle 2"/>
          <p:cNvSpPr>
            <a:spLocks noGrp="1" noRot="1" noChangeAspect="1" noChangeArrowheads="1" noTextEdit="1"/>
          </p:cNvSpPr>
          <p:nvPr>
            <p:ph type="sldImg"/>
          </p:nvPr>
        </p:nvSpPr>
        <p:spPr>
          <a:ln/>
        </p:spPr>
      </p:sp>
      <p:sp>
        <p:nvSpPr>
          <p:cNvPr id="151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517998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536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0CA49FF-9E70-4B82-A9E3-74EAF8140F89}"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536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536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DE2FE92-BCF3-46ED-B10D-EADB4E2A5668}" type="slidenum">
              <a:rPr lang="en-AU" altLang="en-US" sz="1300" smtClean="0">
                <a:latin typeface="Times New Roman" panose="02020603050405020304" pitchFamily="18" charset="0"/>
              </a:rPr>
              <a:pPr/>
              <a:t>115</a:t>
            </a:fld>
            <a:endParaRPr lang="en-AU" altLang="en-US" sz="1300" smtClean="0">
              <a:latin typeface="Times New Roman" panose="02020603050405020304" pitchFamily="18" charset="0"/>
            </a:endParaRPr>
          </a:p>
        </p:txBody>
      </p:sp>
      <p:sp>
        <p:nvSpPr>
          <p:cNvPr id="153606" name="Rectangle 2"/>
          <p:cNvSpPr>
            <a:spLocks noGrp="1" noRot="1" noChangeAspect="1" noChangeArrowheads="1" noTextEdit="1"/>
          </p:cNvSpPr>
          <p:nvPr>
            <p:ph type="sldImg"/>
          </p:nvPr>
        </p:nvSpPr>
        <p:spPr>
          <a:ln/>
        </p:spPr>
      </p:sp>
      <p:sp>
        <p:nvSpPr>
          <p:cNvPr id="153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569153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55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E84E114-F86A-43CD-8F30-743860388DC9}" type="datetime3">
              <a:rPr lang="en-AU" altLang="en-US" sz="1300" smtClean="0">
                <a:latin typeface="Times New Roman" panose="02020603050405020304" pitchFamily="18" charset="0"/>
              </a:rPr>
              <a:t>17 May, 2021</a:t>
            </a:fld>
            <a:endParaRPr lang="en-AU" altLang="en-US" sz="1300" smtClean="0">
              <a:latin typeface="Times New Roman" panose="02020603050405020304" pitchFamily="18" charset="0"/>
            </a:endParaRPr>
          </a:p>
        </p:txBody>
      </p:sp>
      <p:sp>
        <p:nvSpPr>
          <p:cNvPr id="155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55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FD1B95A-D040-4101-9D86-F80E034BD84F}" type="slidenum">
              <a:rPr lang="en-AU" altLang="en-US" sz="1300" smtClean="0">
                <a:latin typeface="Times New Roman" panose="02020603050405020304" pitchFamily="18" charset="0"/>
              </a:rPr>
              <a:pPr/>
              <a:t>116</a:t>
            </a:fld>
            <a:endParaRPr lang="en-AU" altLang="en-US" sz="1300" smtClean="0">
              <a:latin typeface="Times New Roman" panose="02020603050405020304" pitchFamily="18" charset="0"/>
            </a:endParaRPr>
          </a:p>
        </p:txBody>
      </p:sp>
      <p:sp>
        <p:nvSpPr>
          <p:cNvPr id="155654" name="Rectangle 2"/>
          <p:cNvSpPr>
            <a:spLocks noGrp="1" noRot="1" noChangeAspect="1" noChangeArrowheads="1" noTextEdit="1"/>
          </p:cNvSpPr>
          <p:nvPr>
            <p:ph type="sldImg"/>
          </p:nvPr>
        </p:nvSpPr>
        <p:spPr>
          <a:ln/>
        </p:spPr>
      </p:sp>
      <p:sp>
        <p:nvSpPr>
          <p:cNvPr id="155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638140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576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38BF74A-27FE-4110-A89B-1EEB48F6D86A}"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577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577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2DA8A67-023F-47B1-985D-D8837DE02737}" type="slidenum">
              <a:rPr lang="en-AU" altLang="en-US" sz="1300" smtClean="0">
                <a:latin typeface="Times New Roman" panose="02020603050405020304" pitchFamily="18" charset="0"/>
              </a:rPr>
              <a:pPr/>
              <a:t>117</a:t>
            </a:fld>
            <a:endParaRPr lang="en-AU" altLang="en-US" sz="1300" smtClean="0">
              <a:latin typeface="Times New Roman" panose="02020603050405020304" pitchFamily="18" charset="0"/>
            </a:endParaRPr>
          </a:p>
        </p:txBody>
      </p:sp>
      <p:sp>
        <p:nvSpPr>
          <p:cNvPr id="157702" name="Rectangle 2"/>
          <p:cNvSpPr>
            <a:spLocks noGrp="1" noRot="1" noChangeAspect="1" noChangeArrowheads="1" noTextEdit="1"/>
          </p:cNvSpPr>
          <p:nvPr>
            <p:ph type="sldImg"/>
          </p:nvPr>
        </p:nvSpPr>
        <p:spPr>
          <a:ln/>
        </p:spPr>
      </p:sp>
      <p:sp>
        <p:nvSpPr>
          <p:cNvPr id="157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249985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Morgan Kaufmann Publishers</a:t>
            </a:r>
          </a:p>
        </p:txBody>
      </p:sp>
      <p:sp>
        <p:nvSpPr>
          <p:cNvPr id="159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426AFD9-72A7-4C65-80C6-F921EA078813}" type="datetime3">
              <a:rPr lang="en-AU" altLang="en-US" sz="1300" smtClean="0">
                <a:latin typeface="Times New Roman" panose="02020603050405020304" pitchFamily="18" charset="0"/>
              </a:rPr>
              <a:t>14 May, 2021</a:t>
            </a:fld>
            <a:endParaRPr lang="en-AU" altLang="en-US" sz="1300" smtClean="0">
              <a:latin typeface="Times New Roman" panose="02020603050405020304" pitchFamily="18" charset="0"/>
            </a:endParaRPr>
          </a:p>
        </p:txBody>
      </p:sp>
      <p:sp>
        <p:nvSpPr>
          <p:cNvPr id="159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smtClean="0">
                <a:latin typeface="Times New Roman" panose="02020603050405020304" pitchFamily="18" charset="0"/>
              </a:rPr>
              <a:t>Chapter 4 — The Processor</a:t>
            </a:r>
          </a:p>
        </p:txBody>
      </p:sp>
      <p:sp>
        <p:nvSpPr>
          <p:cNvPr id="159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D2A2860-0E05-4059-9158-9227E2DCD59E}" type="slidenum">
              <a:rPr lang="en-AU" altLang="en-US" sz="1300" smtClean="0">
                <a:latin typeface="Times New Roman" panose="02020603050405020304" pitchFamily="18" charset="0"/>
              </a:rPr>
              <a:pPr/>
              <a:t>118</a:t>
            </a:fld>
            <a:endParaRPr lang="en-AU" altLang="en-US" sz="1300" smtClean="0">
              <a:latin typeface="Times New Roman" panose="02020603050405020304" pitchFamily="18" charset="0"/>
            </a:endParaRPr>
          </a:p>
        </p:txBody>
      </p:sp>
      <p:sp>
        <p:nvSpPr>
          <p:cNvPr id="159750" name="Rectangle 2"/>
          <p:cNvSpPr>
            <a:spLocks noGrp="1" noRot="1" noChangeAspect="1" noChangeArrowheads="1" noTextEdit="1"/>
          </p:cNvSpPr>
          <p:nvPr>
            <p:ph type="sldImg"/>
          </p:nvPr>
        </p:nvSpPr>
        <p:spPr>
          <a:ln/>
        </p:spPr>
      </p:sp>
      <p:sp>
        <p:nvSpPr>
          <p:cNvPr id="159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65260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1919729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33929439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8FC130ED-417F-4616-B979-FEC0759D325E}" type="slidenum">
              <a:rPr lang="zh-CN" altLang="en-US"/>
              <a:pPr>
                <a:defRPr/>
              </a:pPr>
              <a:t>‹#›</a:t>
            </a:fld>
            <a:endParaRPr lang="zh-CN" altLang="en-US"/>
          </a:p>
        </p:txBody>
      </p:sp>
    </p:spTree>
    <p:extLst>
      <p:ext uri="{BB962C8B-B14F-4D97-AF65-F5344CB8AC3E}">
        <p14:creationId xmlns:p14="http://schemas.microsoft.com/office/powerpoint/2010/main" val="42464300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FAB8AB66-C365-4A01-B435-9ABA0A1FA3CD}" type="slidenum">
              <a:rPr lang="zh-CN" altLang="en-US"/>
              <a:pPr>
                <a:defRPr/>
              </a:pPr>
              <a:t>‹#›</a:t>
            </a:fld>
            <a:endParaRPr lang="zh-CN" altLang="en-US"/>
          </a:p>
        </p:txBody>
      </p:sp>
    </p:spTree>
    <p:extLst>
      <p:ext uri="{BB962C8B-B14F-4D97-AF65-F5344CB8AC3E}">
        <p14:creationId xmlns:p14="http://schemas.microsoft.com/office/powerpoint/2010/main" val="2428402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4098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xfrm>
            <a:off x="1692275" y="6381750"/>
            <a:ext cx="7272338" cy="358775"/>
          </a:xfrm>
          <a:prstGeom prst="rect">
            <a:avLst/>
          </a:prstGeom>
        </p:spPr>
        <p:txBody>
          <a:bodyPr/>
          <a:lstStyle>
            <a:lvl1pPr>
              <a:defRPr/>
            </a:lvl1pPr>
          </a:lstStyle>
          <a:p>
            <a:pPr>
              <a:defRPr/>
            </a:pPr>
            <a:r>
              <a:rPr lang="en-AU" altLang="en-US"/>
              <a:t>Chapter 2 — Instructions: Language of the Computer — </a:t>
            </a:r>
            <a:fld id="{0AB9B61F-EB1D-4F51-8636-F628EE581975}" type="slidenum">
              <a:rPr lang="en-AU" altLang="en-US"/>
              <a:pPr>
                <a:defRPr/>
              </a:pPr>
              <a:t>‹#›</a:t>
            </a:fld>
            <a:endParaRPr lang="en-AU" altLang="en-US"/>
          </a:p>
        </p:txBody>
      </p:sp>
    </p:spTree>
    <p:extLst>
      <p:ext uri="{BB962C8B-B14F-4D97-AF65-F5344CB8AC3E}">
        <p14:creationId xmlns:p14="http://schemas.microsoft.com/office/powerpoint/2010/main" val="124030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24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标题 6"/>
          <p:cNvSpPr>
            <a:spLocks noGrp="1"/>
          </p:cNvSpPr>
          <p:nvPr>
            <p:ph type="title"/>
          </p:nvPr>
        </p:nvSpPr>
        <p:spPr/>
        <p:txBody>
          <a:bodyPr/>
          <a:lstStyle>
            <a:lvl1pPr>
              <a:defRPr>
                <a:solidFill>
                  <a:srgbClr val="2D0FC3"/>
                </a:solidFill>
              </a:defRPr>
            </a:lvl1pPr>
          </a:lstStyle>
          <a:p>
            <a:r>
              <a:rPr lang="zh-CN" altLang="en-US" dirty="0" smtClean="0"/>
              <a:t>单击此处编辑母版标题样式</a:t>
            </a:r>
            <a:endParaRPr lang="zh-CN" altLang="en-US" dirty="0"/>
          </a:p>
        </p:txBody>
      </p:sp>
      <p:sp>
        <p:nvSpPr>
          <p:cNvPr id="2" name="灯片编号占位符 1"/>
          <p:cNvSpPr>
            <a:spLocks noGrp="1"/>
          </p:cNvSpPr>
          <p:nvPr>
            <p:ph type="sldNum" sz="quarter" idx="10"/>
          </p:nvPr>
        </p:nvSpPr>
        <p:spPr>
          <a:xfrm>
            <a:off x="6457950" y="6356350"/>
            <a:ext cx="2057400" cy="365125"/>
          </a:xfrm>
          <a:prstGeom prst="rect">
            <a:avLst/>
          </a:prstGeom>
        </p:spPr>
        <p:txBody>
          <a:bodyPr/>
          <a:lstStyle/>
          <a:p>
            <a:fld id="{450322E1-33AF-46D7-A5AC-266B73D5C552}" type="slidenum">
              <a:rPr lang="zh-CN" altLang="en-US" smtClean="0"/>
              <a:t>‹#›</a:t>
            </a:fld>
            <a:endParaRPr lang="zh-CN" altLang="en-US"/>
          </a:p>
        </p:txBody>
      </p:sp>
    </p:spTree>
    <p:extLst>
      <p:ext uri="{BB962C8B-B14F-4D97-AF65-F5344CB8AC3E}">
        <p14:creationId xmlns:p14="http://schemas.microsoft.com/office/powerpoint/2010/main" val="1142746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A5645E3F-1DFD-412D-B39C-D5946E118CFB}" type="datetimeFigureOut">
              <a:rPr lang="zh-CN" altLang="en-US"/>
              <a:pPr>
                <a:defRPr/>
              </a:pPr>
              <a:t>2021/5/14</a:t>
            </a:fld>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18F29397-F781-40CE-B65D-6CD5657FD0F6}" type="slidenum">
              <a:rPr lang="zh-CN" altLang="en-US"/>
              <a:pPr>
                <a:defRPr/>
              </a:pPr>
              <a:t>‹#›</a:t>
            </a:fld>
            <a:endParaRPr lang="zh-CN" altLang="en-US"/>
          </a:p>
        </p:txBody>
      </p:sp>
    </p:spTree>
    <p:extLst>
      <p:ext uri="{BB962C8B-B14F-4D97-AF65-F5344CB8AC3E}">
        <p14:creationId xmlns:p14="http://schemas.microsoft.com/office/powerpoint/2010/main" val="3816939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785A26EF-7C72-4490-9C29-443B568D3883}" type="datetimeFigureOut">
              <a:rPr lang="zh-CN" altLang="en-US"/>
              <a:pPr>
                <a:defRPr/>
              </a:pPr>
              <a:t>2021/5/14</a:t>
            </a:fld>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D3FE8B3C-59C9-46E2-B330-89764864C48D}" type="slidenum">
              <a:rPr lang="zh-CN" altLang="en-US"/>
              <a:pPr>
                <a:defRPr/>
              </a:pPr>
              <a:t>‹#›</a:t>
            </a:fld>
            <a:endParaRPr lang="zh-CN" altLang="en-US"/>
          </a:p>
        </p:txBody>
      </p:sp>
    </p:spTree>
    <p:extLst>
      <p:ext uri="{BB962C8B-B14F-4D97-AF65-F5344CB8AC3E}">
        <p14:creationId xmlns:p14="http://schemas.microsoft.com/office/powerpoint/2010/main" val="1963538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67A0F7F7-311B-40CE-B3CC-756CD8B1C73F}" type="slidenum">
              <a:rPr lang="zh-CN" altLang="en-US"/>
              <a:pPr>
                <a:defRPr/>
              </a:pPr>
              <a:t>‹#›</a:t>
            </a:fld>
            <a:endParaRPr lang="zh-CN" altLang="en-US"/>
          </a:p>
        </p:txBody>
      </p:sp>
    </p:spTree>
    <p:extLst>
      <p:ext uri="{BB962C8B-B14F-4D97-AF65-F5344CB8AC3E}">
        <p14:creationId xmlns:p14="http://schemas.microsoft.com/office/powerpoint/2010/main" val="4294013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15F35CA3-DD05-49F0-970F-3EBFBA8B4A3E}"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5564A4BE-DAAD-4FED-9BF9-F4B85560361D}" type="slidenum">
              <a:rPr lang="zh-CN" altLang="en-US"/>
              <a:pPr>
                <a:defRPr/>
              </a:pPr>
              <a:t>‹#›</a:t>
            </a:fld>
            <a:endParaRPr lang="zh-CN" altLang="en-US"/>
          </a:p>
        </p:txBody>
      </p:sp>
    </p:spTree>
    <p:extLst>
      <p:ext uri="{BB962C8B-B14F-4D97-AF65-F5344CB8AC3E}">
        <p14:creationId xmlns:p14="http://schemas.microsoft.com/office/powerpoint/2010/main" val="712899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F943ABCE-0B41-47B7-B8A3-8D94675D6E0C}"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D11EE47D-2967-4454-8E4E-F211E25DE2B4}" type="slidenum">
              <a:rPr lang="zh-CN" altLang="en-US"/>
              <a:pPr>
                <a:defRPr/>
              </a:pPr>
              <a:t>‹#›</a:t>
            </a:fld>
            <a:endParaRPr lang="zh-CN" altLang="en-US"/>
          </a:p>
        </p:txBody>
      </p:sp>
    </p:spTree>
    <p:extLst>
      <p:ext uri="{BB962C8B-B14F-4D97-AF65-F5344CB8AC3E}">
        <p14:creationId xmlns:p14="http://schemas.microsoft.com/office/powerpoint/2010/main" val="519145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2407EF6D-7A35-445B-94CA-B24E545D54FA}" type="datetimeFigureOut">
              <a:rPr lang="zh-CN" altLang="en-US"/>
              <a:pPr>
                <a:defRPr/>
              </a:pPr>
              <a:t>2021/5/14</a:t>
            </a:fld>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defRPr>
            </a:lvl1pPr>
          </a:lstStyle>
          <a:p>
            <a:pPr>
              <a:defRPr/>
            </a:pPr>
            <a:fld id="{0C62FA7F-5CC1-4A3D-A48D-790350632EE8}" type="slidenum">
              <a:rPr lang="zh-CN" altLang="en-US"/>
              <a:pPr>
                <a:defRPr/>
              </a:pPr>
              <a:t>‹#›</a:t>
            </a:fld>
            <a:endParaRPr lang="zh-CN" altLang="en-US"/>
          </a:p>
        </p:txBody>
      </p:sp>
    </p:spTree>
    <p:extLst>
      <p:ext uri="{BB962C8B-B14F-4D97-AF65-F5344CB8AC3E}">
        <p14:creationId xmlns:p14="http://schemas.microsoft.com/office/powerpoint/2010/main" val="738905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24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标题 6"/>
          <p:cNvSpPr>
            <a:spLocks noGrp="1"/>
          </p:cNvSpPr>
          <p:nvPr>
            <p:ph type="title"/>
          </p:nvPr>
        </p:nvSpPr>
        <p:spPr/>
        <p:txBody>
          <a:bodyPr/>
          <a:lstStyle>
            <a:lvl1pPr>
              <a:defRPr>
                <a:solidFill>
                  <a:srgbClr val="2D0FC3"/>
                </a:solidFill>
              </a:defRPr>
            </a:lvl1pPr>
          </a:lstStyle>
          <a:p>
            <a:r>
              <a:rPr lang="zh-CN" altLang="en-US" dirty="0" smtClean="0"/>
              <a:t>单击此处编辑母版标题样式</a:t>
            </a:r>
            <a:endParaRPr lang="zh-CN" altLang="en-US" dirty="0"/>
          </a:p>
        </p:txBody>
      </p:sp>
      <p:sp>
        <p:nvSpPr>
          <p:cNvPr id="2" name="灯片编号占位符 1"/>
          <p:cNvSpPr>
            <a:spLocks noGrp="1"/>
          </p:cNvSpPr>
          <p:nvPr>
            <p:ph type="sldNum" sz="quarter" idx="10"/>
          </p:nvPr>
        </p:nvSpPr>
        <p:spPr/>
        <p:txBody>
          <a:bodyPr/>
          <a:lstStyle/>
          <a:p>
            <a:fld id="{450322E1-33AF-46D7-A5AC-266B73D5C552}" type="slidenum">
              <a:rPr lang="zh-CN" altLang="en-US" smtClean="0"/>
              <a:t>‹#›</a:t>
            </a:fld>
            <a:endParaRPr lang="zh-CN" altLang="en-US"/>
          </a:p>
        </p:txBody>
      </p:sp>
    </p:spTree>
    <p:extLst>
      <p:ext uri="{BB962C8B-B14F-4D97-AF65-F5344CB8AC3E}">
        <p14:creationId xmlns:p14="http://schemas.microsoft.com/office/powerpoint/2010/main" val="4072743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D62EEFDD-94B1-4813-9A4B-69BAF8F4E408}" type="datetimeFigureOut">
              <a:rPr lang="zh-CN" altLang="en-US"/>
              <a:pPr>
                <a:defRPr/>
              </a:pPr>
              <a:t>2021/5/14</a:t>
            </a:fld>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defRPr>
            </a:lvl1pPr>
          </a:lstStyle>
          <a:p>
            <a:pPr>
              <a:defRPr/>
            </a:pPr>
            <a:fld id="{5C4A4618-4150-4054-952C-1C321D08ECC3}" type="slidenum">
              <a:rPr lang="zh-CN" altLang="en-US"/>
              <a:pPr>
                <a:defRPr/>
              </a:pPr>
              <a:t>‹#›</a:t>
            </a:fld>
            <a:endParaRPr lang="zh-CN" altLang="en-US"/>
          </a:p>
        </p:txBody>
      </p:sp>
    </p:spTree>
    <p:extLst>
      <p:ext uri="{BB962C8B-B14F-4D97-AF65-F5344CB8AC3E}">
        <p14:creationId xmlns:p14="http://schemas.microsoft.com/office/powerpoint/2010/main" val="569788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EEA9C1EC-02D7-4DB6-8DE6-8F5E6312726C}" type="datetimeFigureOut">
              <a:rPr lang="zh-CN" altLang="en-US"/>
              <a:pPr>
                <a:defRPr/>
              </a:pPr>
              <a:t>2021/5/14</a:t>
            </a:fld>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defRPr>
            </a:lvl1pPr>
          </a:lstStyle>
          <a:p>
            <a:pPr>
              <a:defRPr/>
            </a:pPr>
            <a:fld id="{1CC284B7-7194-4682-85A8-6B775E5C0956}" type="slidenum">
              <a:rPr lang="zh-CN" altLang="en-US"/>
              <a:pPr>
                <a:defRPr/>
              </a:pPr>
              <a:t>‹#›</a:t>
            </a:fld>
            <a:endParaRPr lang="zh-CN" altLang="en-US"/>
          </a:p>
        </p:txBody>
      </p:sp>
    </p:spTree>
    <p:extLst>
      <p:ext uri="{BB962C8B-B14F-4D97-AF65-F5344CB8AC3E}">
        <p14:creationId xmlns:p14="http://schemas.microsoft.com/office/powerpoint/2010/main" val="2056107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EEAA414C-25E0-49FC-BC49-8A5008142B67}"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43546EE0-F151-458C-BBAC-1A76B5DDFCE8}" type="slidenum">
              <a:rPr lang="zh-CN" altLang="en-US"/>
              <a:pPr>
                <a:defRPr/>
              </a:pPr>
              <a:t>‹#›</a:t>
            </a:fld>
            <a:endParaRPr lang="zh-CN" altLang="en-US"/>
          </a:p>
        </p:txBody>
      </p:sp>
    </p:spTree>
    <p:extLst>
      <p:ext uri="{BB962C8B-B14F-4D97-AF65-F5344CB8AC3E}">
        <p14:creationId xmlns:p14="http://schemas.microsoft.com/office/powerpoint/2010/main" val="4041414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FC58A374-772A-44D0-A71C-E5E0F196FCD8}"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0089FDE5-6A91-458F-A92F-869F4FA17D71}" type="slidenum">
              <a:rPr lang="zh-CN" altLang="en-US"/>
              <a:pPr>
                <a:defRPr/>
              </a:pPr>
              <a:t>‹#›</a:t>
            </a:fld>
            <a:endParaRPr lang="zh-CN" altLang="en-US"/>
          </a:p>
        </p:txBody>
      </p:sp>
    </p:spTree>
    <p:extLst>
      <p:ext uri="{BB962C8B-B14F-4D97-AF65-F5344CB8AC3E}">
        <p14:creationId xmlns:p14="http://schemas.microsoft.com/office/powerpoint/2010/main" val="150929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1133B0C7-118D-4FCE-A2D7-FBAD4F9FCC33}"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FBDB98FF-8854-4CC9-B15B-75C7236F920B}" type="slidenum">
              <a:rPr lang="zh-CN" altLang="en-US"/>
              <a:pPr>
                <a:defRPr/>
              </a:pPr>
              <a:t>‹#›</a:t>
            </a:fld>
            <a:endParaRPr lang="zh-CN" altLang="en-US"/>
          </a:p>
        </p:txBody>
      </p:sp>
    </p:spTree>
    <p:extLst>
      <p:ext uri="{BB962C8B-B14F-4D97-AF65-F5344CB8AC3E}">
        <p14:creationId xmlns:p14="http://schemas.microsoft.com/office/powerpoint/2010/main" val="940663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586F1C97-56A7-450C-88D4-2D9D2AAD8CEE}"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A6C36850-ADF3-439E-8D2D-F5F92239D81C}" type="slidenum">
              <a:rPr lang="zh-CN" altLang="en-US"/>
              <a:pPr>
                <a:defRPr/>
              </a:pPr>
              <a:t>‹#›</a:t>
            </a:fld>
            <a:endParaRPr lang="zh-CN" altLang="en-US"/>
          </a:p>
        </p:txBody>
      </p:sp>
    </p:spTree>
    <p:extLst>
      <p:ext uri="{BB962C8B-B14F-4D97-AF65-F5344CB8AC3E}">
        <p14:creationId xmlns:p14="http://schemas.microsoft.com/office/powerpoint/2010/main" val="1052978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82000" cy="457200"/>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5105400"/>
          </a:xfrm>
        </p:spPr>
        <p:txBody>
          <a:bodyPr rtlCol="0">
            <a:normAutofit/>
          </a:bodyPr>
          <a:lstStyle/>
          <a:p>
            <a:pPr lvl="0"/>
            <a:endParaRPr lang="zh-CN" altLang="en-US" noProof="0"/>
          </a:p>
        </p:txBody>
      </p:sp>
      <p:sp>
        <p:nvSpPr>
          <p:cNvPr id="4" name="Rectangle 4"/>
          <p:cNvSpPr>
            <a:spLocks noGrp="1" noChangeArrowheads="1"/>
          </p:cNvSpPr>
          <p:nvPr>
            <p:ph type="dt" sz="half" idx="10"/>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fld id="{7DA76DF5-FF90-40D6-9068-31AC7F82F254}" type="datetime3">
              <a:rPr lang="zh-CN" altLang="en-US"/>
              <a:pPr>
                <a:defRPr/>
              </a:pPr>
              <a:t>2021年5月14日星期五</a:t>
            </a:fld>
            <a:endParaRPr lang="en-US" altLang="zh-CN"/>
          </a:p>
        </p:txBody>
      </p:sp>
      <p:sp>
        <p:nvSpPr>
          <p:cNvPr id="5" name="Rectangle 5"/>
          <p:cNvSpPr>
            <a:spLocks noGrp="1" noChangeArrowheads="1"/>
          </p:cNvSpPr>
          <p:nvPr>
            <p:ph type="ftr" sz="quarter" idx="11"/>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6402F441-9682-4B8F-8060-352C30F1E34A}" type="slidenum">
              <a:rPr lang="zh-CN" altLang="en-US"/>
              <a:pPr>
                <a:defRPr/>
              </a:pPr>
              <a:t>‹#›</a:t>
            </a:fld>
            <a:endParaRPr lang="en-US" altLang="zh-CN"/>
          </a:p>
        </p:txBody>
      </p:sp>
    </p:spTree>
    <p:extLst>
      <p:ext uri="{BB962C8B-B14F-4D97-AF65-F5344CB8AC3E}">
        <p14:creationId xmlns:p14="http://schemas.microsoft.com/office/powerpoint/2010/main" val="672140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A5645E3F-1DFD-412D-B39C-D5946E118CFB}" type="datetimeFigureOut">
              <a:rPr lang="zh-CN" altLang="en-US"/>
              <a:pPr>
                <a:defRPr/>
              </a:pPr>
              <a:t>2021/5/14</a:t>
            </a:fld>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18F29397-F781-40CE-B65D-6CD5657FD0F6}" type="slidenum">
              <a:rPr lang="zh-CN" altLang="en-US"/>
              <a:pPr>
                <a:defRPr/>
              </a:pPr>
              <a:t>‹#›</a:t>
            </a:fld>
            <a:endParaRPr lang="zh-CN" altLang="en-US"/>
          </a:p>
        </p:txBody>
      </p:sp>
    </p:spTree>
    <p:extLst>
      <p:ext uri="{BB962C8B-B14F-4D97-AF65-F5344CB8AC3E}">
        <p14:creationId xmlns:p14="http://schemas.microsoft.com/office/powerpoint/2010/main" val="19921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785A26EF-7C72-4490-9C29-443B568D3883}" type="datetimeFigureOut">
              <a:rPr lang="zh-CN" altLang="en-US"/>
              <a:pPr>
                <a:defRPr/>
              </a:pPr>
              <a:t>2021/5/14</a:t>
            </a:fld>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D3FE8B3C-59C9-46E2-B330-89764864C48D}" type="slidenum">
              <a:rPr lang="zh-CN" altLang="en-US"/>
              <a:pPr>
                <a:defRPr/>
              </a:pPr>
              <a:t>‹#›</a:t>
            </a:fld>
            <a:endParaRPr lang="zh-CN" altLang="en-US"/>
          </a:p>
        </p:txBody>
      </p:sp>
    </p:spTree>
    <p:extLst>
      <p:ext uri="{BB962C8B-B14F-4D97-AF65-F5344CB8AC3E}">
        <p14:creationId xmlns:p14="http://schemas.microsoft.com/office/powerpoint/2010/main" val="4263418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67A0F7F7-311B-40CE-B3CC-756CD8B1C73F}" type="slidenum">
              <a:rPr lang="zh-CN" altLang="en-US"/>
              <a:pPr>
                <a:defRPr/>
              </a:pPr>
              <a:t>‹#›</a:t>
            </a:fld>
            <a:endParaRPr lang="zh-CN" altLang="en-US"/>
          </a:p>
        </p:txBody>
      </p:sp>
    </p:spTree>
    <p:extLst>
      <p:ext uri="{BB962C8B-B14F-4D97-AF65-F5344CB8AC3E}">
        <p14:creationId xmlns:p14="http://schemas.microsoft.com/office/powerpoint/2010/main" val="3855288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atin typeface="Arial" panose="020B0604020202020204" pitchFamily="34" charset="0"/>
                <a:cs typeface="Arial" panose="020B0604020202020204" pitchFamily="34" charset="0"/>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1171176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15F35CA3-DD05-49F0-970F-3EBFBA8B4A3E}"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5564A4BE-DAAD-4FED-9BF9-F4B85560361D}" type="slidenum">
              <a:rPr lang="zh-CN" altLang="en-US"/>
              <a:pPr>
                <a:defRPr/>
              </a:pPr>
              <a:t>‹#›</a:t>
            </a:fld>
            <a:endParaRPr lang="zh-CN" altLang="en-US"/>
          </a:p>
        </p:txBody>
      </p:sp>
    </p:spTree>
    <p:extLst>
      <p:ext uri="{BB962C8B-B14F-4D97-AF65-F5344CB8AC3E}">
        <p14:creationId xmlns:p14="http://schemas.microsoft.com/office/powerpoint/2010/main" val="2419025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F943ABCE-0B41-47B7-B8A3-8D94675D6E0C}"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D11EE47D-2967-4454-8E4E-F211E25DE2B4}" type="slidenum">
              <a:rPr lang="zh-CN" altLang="en-US"/>
              <a:pPr>
                <a:defRPr/>
              </a:pPr>
              <a:t>‹#›</a:t>
            </a:fld>
            <a:endParaRPr lang="zh-CN" altLang="en-US"/>
          </a:p>
        </p:txBody>
      </p:sp>
    </p:spTree>
    <p:extLst>
      <p:ext uri="{BB962C8B-B14F-4D97-AF65-F5344CB8AC3E}">
        <p14:creationId xmlns:p14="http://schemas.microsoft.com/office/powerpoint/2010/main" val="108460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2407EF6D-7A35-445B-94CA-B24E545D54FA}" type="datetimeFigureOut">
              <a:rPr lang="zh-CN" altLang="en-US"/>
              <a:pPr>
                <a:defRPr/>
              </a:pPr>
              <a:t>2021/5/14</a:t>
            </a:fld>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defRPr>
            </a:lvl1pPr>
          </a:lstStyle>
          <a:p>
            <a:pPr>
              <a:defRPr/>
            </a:pPr>
            <a:fld id="{0C62FA7F-5CC1-4A3D-A48D-790350632EE8}" type="slidenum">
              <a:rPr lang="zh-CN" altLang="en-US"/>
              <a:pPr>
                <a:defRPr/>
              </a:pPr>
              <a:t>‹#›</a:t>
            </a:fld>
            <a:endParaRPr lang="zh-CN" altLang="en-US"/>
          </a:p>
        </p:txBody>
      </p:sp>
    </p:spTree>
    <p:extLst>
      <p:ext uri="{BB962C8B-B14F-4D97-AF65-F5344CB8AC3E}">
        <p14:creationId xmlns:p14="http://schemas.microsoft.com/office/powerpoint/2010/main" val="11777527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D62EEFDD-94B1-4813-9A4B-69BAF8F4E408}" type="datetimeFigureOut">
              <a:rPr lang="zh-CN" altLang="en-US"/>
              <a:pPr>
                <a:defRPr/>
              </a:pPr>
              <a:t>2021/5/14</a:t>
            </a:fld>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defRPr>
            </a:lvl1pPr>
          </a:lstStyle>
          <a:p>
            <a:pPr>
              <a:defRPr/>
            </a:pPr>
            <a:fld id="{5C4A4618-4150-4054-952C-1C321D08ECC3}" type="slidenum">
              <a:rPr lang="zh-CN" altLang="en-US"/>
              <a:pPr>
                <a:defRPr/>
              </a:pPr>
              <a:t>‹#›</a:t>
            </a:fld>
            <a:endParaRPr lang="zh-CN" altLang="en-US"/>
          </a:p>
        </p:txBody>
      </p:sp>
    </p:spTree>
    <p:extLst>
      <p:ext uri="{BB962C8B-B14F-4D97-AF65-F5344CB8AC3E}">
        <p14:creationId xmlns:p14="http://schemas.microsoft.com/office/powerpoint/2010/main" val="2698926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EEA9C1EC-02D7-4DB6-8DE6-8F5E6312726C}" type="datetimeFigureOut">
              <a:rPr lang="zh-CN" altLang="en-US"/>
              <a:pPr>
                <a:defRPr/>
              </a:pPr>
              <a:t>2021/5/14</a:t>
            </a:fld>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defRPr>
            </a:lvl1pPr>
          </a:lstStyle>
          <a:p>
            <a:pPr>
              <a:defRPr/>
            </a:pPr>
            <a:fld id="{1CC284B7-7194-4682-85A8-6B775E5C0956}" type="slidenum">
              <a:rPr lang="zh-CN" altLang="en-US"/>
              <a:pPr>
                <a:defRPr/>
              </a:pPr>
              <a:t>‹#›</a:t>
            </a:fld>
            <a:endParaRPr lang="zh-CN" altLang="en-US"/>
          </a:p>
        </p:txBody>
      </p:sp>
    </p:spTree>
    <p:extLst>
      <p:ext uri="{BB962C8B-B14F-4D97-AF65-F5344CB8AC3E}">
        <p14:creationId xmlns:p14="http://schemas.microsoft.com/office/powerpoint/2010/main" val="33891243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EEAA414C-25E0-49FC-BC49-8A5008142B67}"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43546EE0-F151-458C-BBAC-1A76B5DDFCE8}" type="slidenum">
              <a:rPr lang="zh-CN" altLang="en-US"/>
              <a:pPr>
                <a:defRPr/>
              </a:pPr>
              <a:t>‹#›</a:t>
            </a:fld>
            <a:endParaRPr lang="zh-CN" altLang="en-US"/>
          </a:p>
        </p:txBody>
      </p:sp>
    </p:spTree>
    <p:extLst>
      <p:ext uri="{BB962C8B-B14F-4D97-AF65-F5344CB8AC3E}">
        <p14:creationId xmlns:p14="http://schemas.microsoft.com/office/powerpoint/2010/main" val="36761742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FC58A374-772A-44D0-A71C-E5E0F196FCD8}"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0089FDE5-6A91-458F-A92F-869F4FA17D71}" type="slidenum">
              <a:rPr lang="zh-CN" altLang="en-US"/>
              <a:pPr>
                <a:defRPr/>
              </a:pPr>
              <a:t>‹#›</a:t>
            </a:fld>
            <a:endParaRPr lang="zh-CN" altLang="en-US"/>
          </a:p>
        </p:txBody>
      </p:sp>
    </p:spTree>
    <p:extLst>
      <p:ext uri="{BB962C8B-B14F-4D97-AF65-F5344CB8AC3E}">
        <p14:creationId xmlns:p14="http://schemas.microsoft.com/office/powerpoint/2010/main" val="2444156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1133B0C7-118D-4FCE-A2D7-FBAD4F9FCC33}"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FBDB98FF-8854-4CC9-B15B-75C7236F920B}" type="slidenum">
              <a:rPr lang="zh-CN" altLang="en-US"/>
              <a:pPr>
                <a:defRPr/>
              </a:pPr>
              <a:t>‹#›</a:t>
            </a:fld>
            <a:endParaRPr lang="zh-CN" altLang="en-US"/>
          </a:p>
        </p:txBody>
      </p:sp>
    </p:spTree>
    <p:extLst>
      <p:ext uri="{BB962C8B-B14F-4D97-AF65-F5344CB8AC3E}">
        <p14:creationId xmlns:p14="http://schemas.microsoft.com/office/powerpoint/2010/main" val="38451904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586F1C97-56A7-450C-88D4-2D9D2AAD8CEE}"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A6C36850-ADF3-439E-8D2D-F5F92239D81C}" type="slidenum">
              <a:rPr lang="zh-CN" altLang="en-US"/>
              <a:pPr>
                <a:defRPr/>
              </a:pPr>
              <a:t>‹#›</a:t>
            </a:fld>
            <a:endParaRPr lang="zh-CN" altLang="en-US"/>
          </a:p>
        </p:txBody>
      </p:sp>
    </p:spTree>
    <p:extLst>
      <p:ext uri="{BB962C8B-B14F-4D97-AF65-F5344CB8AC3E}">
        <p14:creationId xmlns:p14="http://schemas.microsoft.com/office/powerpoint/2010/main" val="32719312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82000" cy="457200"/>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5105400"/>
          </a:xfrm>
        </p:spPr>
        <p:txBody>
          <a:bodyPr rtlCol="0">
            <a:normAutofit/>
          </a:bodyPr>
          <a:lstStyle/>
          <a:p>
            <a:pPr lvl="0"/>
            <a:endParaRPr lang="zh-CN" altLang="en-US" noProof="0"/>
          </a:p>
        </p:txBody>
      </p:sp>
      <p:sp>
        <p:nvSpPr>
          <p:cNvPr id="4" name="Rectangle 4"/>
          <p:cNvSpPr>
            <a:spLocks noGrp="1" noChangeArrowheads="1"/>
          </p:cNvSpPr>
          <p:nvPr>
            <p:ph type="dt" sz="half" idx="10"/>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fld id="{7DA76DF5-FF90-40D6-9068-31AC7F82F254}" type="datetime3">
              <a:rPr lang="zh-CN" altLang="en-US"/>
              <a:pPr>
                <a:defRPr/>
              </a:pPr>
              <a:t>2021年5月14日星期五</a:t>
            </a:fld>
            <a:endParaRPr lang="en-US" altLang="zh-CN"/>
          </a:p>
        </p:txBody>
      </p:sp>
      <p:sp>
        <p:nvSpPr>
          <p:cNvPr id="5" name="Rectangle 5"/>
          <p:cNvSpPr>
            <a:spLocks noGrp="1" noChangeArrowheads="1"/>
          </p:cNvSpPr>
          <p:nvPr>
            <p:ph type="ftr" sz="quarter" idx="11"/>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6402F441-9682-4B8F-8060-352C30F1E34A}" type="slidenum">
              <a:rPr lang="zh-CN" altLang="en-US"/>
              <a:pPr>
                <a:defRPr/>
              </a:pPr>
              <a:t>‹#›</a:t>
            </a:fld>
            <a:endParaRPr lang="en-US" altLang="zh-CN"/>
          </a:p>
        </p:txBody>
      </p:sp>
    </p:spTree>
    <p:extLst>
      <p:ext uri="{BB962C8B-B14F-4D97-AF65-F5344CB8AC3E}">
        <p14:creationId xmlns:p14="http://schemas.microsoft.com/office/powerpoint/2010/main" val="273899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9248649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A5645E3F-1DFD-412D-B39C-D5946E118CFB}" type="datetimeFigureOut">
              <a:rPr lang="zh-CN" altLang="en-US"/>
              <a:pPr>
                <a:defRPr/>
              </a:pPr>
              <a:t>2021/5/14</a:t>
            </a:fld>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18F29397-F781-40CE-B65D-6CD5657FD0F6}" type="slidenum">
              <a:rPr lang="zh-CN" altLang="en-US"/>
              <a:pPr>
                <a:defRPr/>
              </a:pPr>
              <a:t>‹#›</a:t>
            </a:fld>
            <a:endParaRPr lang="zh-CN" altLang="en-US"/>
          </a:p>
        </p:txBody>
      </p:sp>
    </p:spTree>
    <p:extLst>
      <p:ext uri="{BB962C8B-B14F-4D97-AF65-F5344CB8AC3E}">
        <p14:creationId xmlns:p14="http://schemas.microsoft.com/office/powerpoint/2010/main" val="22511872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785A26EF-7C72-4490-9C29-443B568D3883}" type="datetimeFigureOut">
              <a:rPr lang="zh-CN" altLang="en-US"/>
              <a:pPr>
                <a:defRPr/>
              </a:pPr>
              <a:t>2021/5/14</a:t>
            </a:fld>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D3FE8B3C-59C9-46E2-B330-89764864C48D}" type="slidenum">
              <a:rPr lang="zh-CN" altLang="en-US"/>
              <a:pPr>
                <a:defRPr/>
              </a:pPr>
              <a:t>‹#›</a:t>
            </a:fld>
            <a:endParaRPr lang="zh-CN" altLang="en-US"/>
          </a:p>
        </p:txBody>
      </p:sp>
    </p:spTree>
    <p:extLst>
      <p:ext uri="{BB962C8B-B14F-4D97-AF65-F5344CB8AC3E}">
        <p14:creationId xmlns:p14="http://schemas.microsoft.com/office/powerpoint/2010/main" val="4745438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67A0F7F7-311B-40CE-B3CC-756CD8B1C73F}" type="slidenum">
              <a:rPr lang="zh-CN" altLang="en-US"/>
              <a:pPr>
                <a:defRPr/>
              </a:pPr>
              <a:t>‹#›</a:t>
            </a:fld>
            <a:endParaRPr lang="zh-CN" altLang="en-US"/>
          </a:p>
        </p:txBody>
      </p:sp>
    </p:spTree>
    <p:extLst>
      <p:ext uri="{BB962C8B-B14F-4D97-AF65-F5344CB8AC3E}">
        <p14:creationId xmlns:p14="http://schemas.microsoft.com/office/powerpoint/2010/main" val="34895562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15F35CA3-DD05-49F0-970F-3EBFBA8B4A3E}"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5564A4BE-DAAD-4FED-9BF9-F4B85560361D}" type="slidenum">
              <a:rPr lang="zh-CN" altLang="en-US"/>
              <a:pPr>
                <a:defRPr/>
              </a:pPr>
              <a:t>‹#›</a:t>
            </a:fld>
            <a:endParaRPr lang="zh-CN" altLang="en-US"/>
          </a:p>
        </p:txBody>
      </p:sp>
    </p:spTree>
    <p:extLst>
      <p:ext uri="{BB962C8B-B14F-4D97-AF65-F5344CB8AC3E}">
        <p14:creationId xmlns:p14="http://schemas.microsoft.com/office/powerpoint/2010/main" val="35285302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F943ABCE-0B41-47B7-B8A3-8D94675D6E0C}"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D11EE47D-2967-4454-8E4E-F211E25DE2B4}" type="slidenum">
              <a:rPr lang="zh-CN" altLang="en-US"/>
              <a:pPr>
                <a:defRPr/>
              </a:pPr>
              <a:t>‹#›</a:t>
            </a:fld>
            <a:endParaRPr lang="zh-CN" altLang="en-US"/>
          </a:p>
        </p:txBody>
      </p:sp>
    </p:spTree>
    <p:extLst>
      <p:ext uri="{BB962C8B-B14F-4D97-AF65-F5344CB8AC3E}">
        <p14:creationId xmlns:p14="http://schemas.microsoft.com/office/powerpoint/2010/main" val="16505238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2407EF6D-7A35-445B-94CA-B24E545D54FA}" type="datetimeFigureOut">
              <a:rPr lang="zh-CN" altLang="en-US"/>
              <a:pPr>
                <a:defRPr/>
              </a:pPr>
              <a:t>2021/5/14</a:t>
            </a:fld>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defRPr>
            </a:lvl1pPr>
          </a:lstStyle>
          <a:p>
            <a:pPr>
              <a:defRPr/>
            </a:pPr>
            <a:fld id="{0C62FA7F-5CC1-4A3D-A48D-790350632EE8}" type="slidenum">
              <a:rPr lang="zh-CN" altLang="en-US"/>
              <a:pPr>
                <a:defRPr/>
              </a:pPr>
              <a:t>‹#›</a:t>
            </a:fld>
            <a:endParaRPr lang="zh-CN" altLang="en-US"/>
          </a:p>
        </p:txBody>
      </p:sp>
    </p:spTree>
    <p:extLst>
      <p:ext uri="{BB962C8B-B14F-4D97-AF65-F5344CB8AC3E}">
        <p14:creationId xmlns:p14="http://schemas.microsoft.com/office/powerpoint/2010/main" val="14048461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D62EEFDD-94B1-4813-9A4B-69BAF8F4E408}" type="datetimeFigureOut">
              <a:rPr lang="zh-CN" altLang="en-US"/>
              <a:pPr>
                <a:defRPr/>
              </a:pPr>
              <a:t>2021/5/14</a:t>
            </a:fld>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defRPr>
            </a:lvl1pPr>
          </a:lstStyle>
          <a:p>
            <a:pPr>
              <a:defRPr/>
            </a:pPr>
            <a:fld id="{5C4A4618-4150-4054-952C-1C321D08ECC3}" type="slidenum">
              <a:rPr lang="zh-CN" altLang="en-US"/>
              <a:pPr>
                <a:defRPr/>
              </a:pPr>
              <a:t>‹#›</a:t>
            </a:fld>
            <a:endParaRPr lang="zh-CN" altLang="en-US"/>
          </a:p>
        </p:txBody>
      </p:sp>
    </p:spTree>
    <p:extLst>
      <p:ext uri="{BB962C8B-B14F-4D97-AF65-F5344CB8AC3E}">
        <p14:creationId xmlns:p14="http://schemas.microsoft.com/office/powerpoint/2010/main" val="16620893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EEA9C1EC-02D7-4DB6-8DE6-8F5E6312726C}" type="datetimeFigureOut">
              <a:rPr lang="zh-CN" altLang="en-US"/>
              <a:pPr>
                <a:defRPr/>
              </a:pPr>
              <a:t>2021/5/14</a:t>
            </a:fld>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defRPr>
            </a:lvl1pPr>
          </a:lstStyle>
          <a:p>
            <a:pPr>
              <a:defRPr/>
            </a:pPr>
            <a:fld id="{1CC284B7-7194-4682-85A8-6B775E5C0956}" type="slidenum">
              <a:rPr lang="zh-CN" altLang="en-US"/>
              <a:pPr>
                <a:defRPr/>
              </a:pPr>
              <a:t>‹#›</a:t>
            </a:fld>
            <a:endParaRPr lang="zh-CN" altLang="en-US"/>
          </a:p>
        </p:txBody>
      </p:sp>
    </p:spTree>
    <p:extLst>
      <p:ext uri="{BB962C8B-B14F-4D97-AF65-F5344CB8AC3E}">
        <p14:creationId xmlns:p14="http://schemas.microsoft.com/office/powerpoint/2010/main" val="5174225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EEAA414C-25E0-49FC-BC49-8A5008142B67}"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43546EE0-F151-458C-BBAC-1A76B5DDFCE8}" type="slidenum">
              <a:rPr lang="zh-CN" altLang="en-US"/>
              <a:pPr>
                <a:defRPr/>
              </a:pPr>
              <a:t>‹#›</a:t>
            </a:fld>
            <a:endParaRPr lang="zh-CN" altLang="en-US"/>
          </a:p>
        </p:txBody>
      </p:sp>
    </p:spTree>
    <p:extLst>
      <p:ext uri="{BB962C8B-B14F-4D97-AF65-F5344CB8AC3E}">
        <p14:creationId xmlns:p14="http://schemas.microsoft.com/office/powerpoint/2010/main" val="195362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FC58A374-772A-44D0-A71C-E5E0F196FCD8}"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0089FDE5-6A91-458F-A92F-869F4FA17D71}" type="slidenum">
              <a:rPr lang="zh-CN" altLang="en-US"/>
              <a:pPr>
                <a:defRPr/>
              </a:pPr>
              <a:t>‹#›</a:t>
            </a:fld>
            <a:endParaRPr lang="zh-CN" altLang="en-US"/>
          </a:p>
        </p:txBody>
      </p:sp>
    </p:spTree>
    <p:extLst>
      <p:ext uri="{BB962C8B-B14F-4D97-AF65-F5344CB8AC3E}">
        <p14:creationId xmlns:p14="http://schemas.microsoft.com/office/powerpoint/2010/main" val="106545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33925084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1133B0C7-118D-4FCE-A2D7-FBAD4F9FCC33}"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FBDB98FF-8854-4CC9-B15B-75C7236F920B}" type="slidenum">
              <a:rPr lang="zh-CN" altLang="en-US"/>
              <a:pPr>
                <a:defRPr/>
              </a:pPr>
              <a:t>‹#›</a:t>
            </a:fld>
            <a:endParaRPr lang="zh-CN" altLang="en-US"/>
          </a:p>
        </p:txBody>
      </p:sp>
    </p:spTree>
    <p:extLst>
      <p:ext uri="{BB962C8B-B14F-4D97-AF65-F5344CB8AC3E}">
        <p14:creationId xmlns:p14="http://schemas.microsoft.com/office/powerpoint/2010/main" val="8023699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586F1C97-56A7-450C-88D4-2D9D2AAD8CEE}"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A6C36850-ADF3-439E-8D2D-F5F92239D81C}" type="slidenum">
              <a:rPr lang="zh-CN" altLang="en-US"/>
              <a:pPr>
                <a:defRPr/>
              </a:pPr>
              <a:t>‹#›</a:t>
            </a:fld>
            <a:endParaRPr lang="zh-CN" altLang="en-US"/>
          </a:p>
        </p:txBody>
      </p:sp>
    </p:spTree>
    <p:extLst>
      <p:ext uri="{BB962C8B-B14F-4D97-AF65-F5344CB8AC3E}">
        <p14:creationId xmlns:p14="http://schemas.microsoft.com/office/powerpoint/2010/main" val="35250255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82000" cy="457200"/>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5105400"/>
          </a:xfrm>
        </p:spPr>
        <p:txBody>
          <a:bodyPr rtlCol="0">
            <a:normAutofit/>
          </a:bodyPr>
          <a:lstStyle/>
          <a:p>
            <a:pPr lvl="0"/>
            <a:endParaRPr lang="zh-CN" altLang="en-US" noProof="0"/>
          </a:p>
        </p:txBody>
      </p:sp>
      <p:sp>
        <p:nvSpPr>
          <p:cNvPr id="4" name="Rectangle 4"/>
          <p:cNvSpPr>
            <a:spLocks noGrp="1" noChangeArrowheads="1"/>
          </p:cNvSpPr>
          <p:nvPr>
            <p:ph type="dt" sz="half" idx="10"/>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fld id="{7DA76DF5-FF90-40D6-9068-31AC7F82F254}" type="datetime3">
              <a:rPr lang="zh-CN" altLang="en-US"/>
              <a:pPr>
                <a:defRPr/>
              </a:pPr>
              <a:t>2021年5月14日星期五</a:t>
            </a:fld>
            <a:endParaRPr lang="en-US" altLang="zh-CN"/>
          </a:p>
        </p:txBody>
      </p:sp>
      <p:sp>
        <p:nvSpPr>
          <p:cNvPr id="5" name="Rectangle 5"/>
          <p:cNvSpPr>
            <a:spLocks noGrp="1" noChangeArrowheads="1"/>
          </p:cNvSpPr>
          <p:nvPr>
            <p:ph type="ftr" sz="quarter" idx="11"/>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6402F441-9682-4B8F-8060-352C30F1E34A}" type="slidenum">
              <a:rPr lang="zh-CN" altLang="en-US"/>
              <a:pPr>
                <a:defRPr/>
              </a:pPr>
              <a:t>‹#›</a:t>
            </a:fld>
            <a:endParaRPr lang="en-US" altLang="zh-CN"/>
          </a:p>
        </p:txBody>
      </p:sp>
    </p:spTree>
    <p:extLst>
      <p:ext uri="{BB962C8B-B14F-4D97-AF65-F5344CB8AC3E}">
        <p14:creationId xmlns:p14="http://schemas.microsoft.com/office/powerpoint/2010/main" val="42889222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A5645E3F-1DFD-412D-B39C-D5946E118CFB}" type="datetimeFigureOut">
              <a:rPr lang="zh-CN" altLang="en-US"/>
              <a:pPr>
                <a:defRPr/>
              </a:pPr>
              <a:t>2021/5/14</a:t>
            </a:fld>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18F29397-F781-40CE-B65D-6CD5657FD0F6}" type="slidenum">
              <a:rPr lang="zh-CN" altLang="en-US"/>
              <a:pPr>
                <a:defRPr/>
              </a:pPr>
              <a:t>‹#›</a:t>
            </a:fld>
            <a:endParaRPr lang="zh-CN" altLang="en-US"/>
          </a:p>
        </p:txBody>
      </p:sp>
    </p:spTree>
    <p:extLst>
      <p:ext uri="{BB962C8B-B14F-4D97-AF65-F5344CB8AC3E}">
        <p14:creationId xmlns:p14="http://schemas.microsoft.com/office/powerpoint/2010/main" val="21492489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785A26EF-7C72-4490-9C29-443B568D3883}" type="datetimeFigureOut">
              <a:rPr lang="zh-CN" altLang="en-US"/>
              <a:pPr>
                <a:defRPr/>
              </a:pPr>
              <a:t>2021/5/14</a:t>
            </a:fld>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D3FE8B3C-59C9-46E2-B330-89764864C48D}" type="slidenum">
              <a:rPr lang="zh-CN" altLang="en-US"/>
              <a:pPr>
                <a:defRPr/>
              </a:pPr>
              <a:t>‹#›</a:t>
            </a:fld>
            <a:endParaRPr lang="zh-CN" altLang="en-US"/>
          </a:p>
        </p:txBody>
      </p:sp>
    </p:spTree>
    <p:extLst>
      <p:ext uri="{BB962C8B-B14F-4D97-AF65-F5344CB8AC3E}">
        <p14:creationId xmlns:p14="http://schemas.microsoft.com/office/powerpoint/2010/main" val="42676003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67A0F7F7-311B-40CE-B3CC-756CD8B1C73F}" type="slidenum">
              <a:rPr lang="zh-CN" altLang="en-US"/>
              <a:pPr>
                <a:defRPr/>
              </a:pPr>
              <a:t>‹#›</a:t>
            </a:fld>
            <a:endParaRPr lang="zh-CN" altLang="en-US"/>
          </a:p>
        </p:txBody>
      </p:sp>
    </p:spTree>
    <p:extLst>
      <p:ext uri="{BB962C8B-B14F-4D97-AF65-F5344CB8AC3E}">
        <p14:creationId xmlns:p14="http://schemas.microsoft.com/office/powerpoint/2010/main" val="29480658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15F35CA3-DD05-49F0-970F-3EBFBA8B4A3E}"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5564A4BE-DAAD-4FED-9BF9-F4B85560361D}" type="slidenum">
              <a:rPr lang="zh-CN" altLang="en-US"/>
              <a:pPr>
                <a:defRPr/>
              </a:pPr>
              <a:t>‹#›</a:t>
            </a:fld>
            <a:endParaRPr lang="zh-CN" altLang="en-US"/>
          </a:p>
        </p:txBody>
      </p:sp>
    </p:spTree>
    <p:extLst>
      <p:ext uri="{BB962C8B-B14F-4D97-AF65-F5344CB8AC3E}">
        <p14:creationId xmlns:p14="http://schemas.microsoft.com/office/powerpoint/2010/main" val="23445272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F943ABCE-0B41-47B7-B8A3-8D94675D6E0C}"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D11EE47D-2967-4454-8E4E-F211E25DE2B4}" type="slidenum">
              <a:rPr lang="zh-CN" altLang="en-US"/>
              <a:pPr>
                <a:defRPr/>
              </a:pPr>
              <a:t>‹#›</a:t>
            </a:fld>
            <a:endParaRPr lang="zh-CN" altLang="en-US"/>
          </a:p>
        </p:txBody>
      </p:sp>
    </p:spTree>
    <p:extLst>
      <p:ext uri="{BB962C8B-B14F-4D97-AF65-F5344CB8AC3E}">
        <p14:creationId xmlns:p14="http://schemas.microsoft.com/office/powerpoint/2010/main" val="26812769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2407EF6D-7A35-445B-94CA-B24E545D54FA}" type="datetimeFigureOut">
              <a:rPr lang="zh-CN" altLang="en-US"/>
              <a:pPr>
                <a:defRPr/>
              </a:pPr>
              <a:t>2021/5/14</a:t>
            </a:fld>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defRPr>
            </a:lvl1pPr>
          </a:lstStyle>
          <a:p>
            <a:pPr>
              <a:defRPr/>
            </a:pPr>
            <a:fld id="{0C62FA7F-5CC1-4A3D-A48D-790350632EE8}" type="slidenum">
              <a:rPr lang="zh-CN" altLang="en-US"/>
              <a:pPr>
                <a:defRPr/>
              </a:pPr>
              <a:t>‹#›</a:t>
            </a:fld>
            <a:endParaRPr lang="zh-CN" altLang="en-US"/>
          </a:p>
        </p:txBody>
      </p:sp>
    </p:spTree>
    <p:extLst>
      <p:ext uri="{BB962C8B-B14F-4D97-AF65-F5344CB8AC3E}">
        <p14:creationId xmlns:p14="http://schemas.microsoft.com/office/powerpoint/2010/main" val="27289286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D62EEFDD-94B1-4813-9A4B-69BAF8F4E408}" type="datetimeFigureOut">
              <a:rPr lang="zh-CN" altLang="en-US"/>
              <a:pPr>
                <a:defRPr/>
              </a:pPr>
              <a:t>2021/5/14</a:t>
            </a:fld>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defRPr>
            </a:lvl1pPr>
          </a:lstStyle>
          <a:p>
            <a:pPr>
              <a:defRPr/>
            </a:pPr>
            <a:fld id="{5C4A4618-4150-4054-952C-1C321D08ECC3}" type="slidenum">
              <a:rPr lang="zh-CN" altLang="en-US"/>
              <a:pPr>
                <a:defRPr/>
              </a:pPr>
              <a:t>‹#›</a:t>
            </a:fld>
            <a:endParaRPr lang="zh-CN" altLang="en-US"/>
          </a:p>
        </p:txBody>
      </p:sp>
    </p:spTree>
    <p:extLst>
      <p:ext uri="{BB962C8B-B14F-4D97-AF65-F5344CB8AC3E}">
        <p14:creationId xmlns:p14="http://schemas.microsoft.com/office/powerpoint/2010/main" val="4218653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4">
                    <a:lumMod val="75000"/>
                  </a:schemeClr>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7933679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EEA9C1EC-02D7-4DB6-8DE6-8F5E6312726C}" type="datetimeFigureOut">
              <a:rPr lang="zh-CN" altLang="en-US"/>
              <a:pPr>
                <a:defRPr/>
              </a:pPr>
              <a:t>2021/5/14</a:t>
            </a:fld>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defRPr>
            </a:lvl1pPr>
          </a:lstStyle>
          <a:p>
            <a:pPr>
              <a:defRPr/>
            </a:pPr>
            <a:fld id="{1CC284B7-7194-4682-85A8-6B775E5C0956}" type="slidenum">
              <a:rPr lang="zh-CN" altLang="en-US"/>
              <a:pPr>
                <a:defRPr/>
              </a:pPr>
              <a:t>‹#›</a:t>
            </a:fld>
            <a:endParaRPr lang="zh-CN" altLang="en-US"/>
          </a:p>
        </p:txBody>
      </p:sp>
    </p:spTree>
    <p:extLst>
      <p:ext uri="{BB962C8B-B14F-4D97-AF65-F5344CB8AC3E}">
        <p14:creationId xmlns:p14="http://schemas.microsoft.com/office/powerpoint/2010/main" val="13172746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EEAA414C-25E0-49FC-BC49-8A5008142B67}"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43546EE0-F151-458C-BBAC-1A76B5DDFCE8}" type="slidenum">
              <a:rPr lang="zh-CN" altLang="en-US"/>
              <a:pPr>
                <a:defRPr/>
              </a:pPr>
              <a:t>‹#›</a:t>
            </a:fld>
            <a:endParaRPr lang="zh-CN" altLang="en-US"/>
          </a:p>
        </p:txBody>
      </p:sp>
    </p:spTree>
    <p:extLst>
      <p:ext uri="{BB962C8B-B14F-4D97-AF65-F5344CB8AC3E}">
        <p14:creationId xmlns:p14="http://schemas.microsoft.com/office/powerpoint/2010/main" val="7386800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FC58A374-772A-44D0-A71C-E5E0F196FCD8}"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0089FDE5-6A91-458F-A92F-869F4FA17D71}" type="slidenum">
              <a:rPr lang="zh-CN" altLang="en-US"/>
              <a:pPr>
                <a:defRPr/>
              </a:pPr>
              <a:t>‹#›</a:t>
            </a:fld>
            <a:endParaRPr lang="zh-CN" altLang="en-US"/>
          </a:p>
        </p:txBody>
      </p:sp>
    </p:spTree>
    <p:extLst>
      <p:ext uri="{BB962C8B-B14F-4D97-AF65-F5344CB8AC3E}">
        <p14:creationId xmlns:p14="http://schemas.microsoft.com/office/powerpoint/2010/main" val="41152504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1133B0C7-118D-4FCE-A2D7-FBAD4F9FCC33}"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FBDB98FF-8854-4CC9-B15B-75C7236F920B}" type="slidenum">
              <a:rPr lang="zh-CN" altLang="en-US"/>
              <a:pPr>
                <a:defRPr/>
              </a:pPr>
              <a:t>‹#›</a:t>
            </a:fld>
            <a:endParaRPr lang="zh-CN" altLang="en-US"/>
          </a:p>
        </p:txBody>
      </p:sp>
    </p:spTree>
    <p:extLst>
      <p:ext uri="{BB962C8B-B14F-4D97-AF65-F5344CB8AC3E}">
        <p14:creationId xmlns:p14="http://schemas.microsoft.com/office/powerpoint/2010/main" val="34199769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586F1C97-56A7-450C-88D4-2D9D2AAD8CEE}"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A6C36850-ADF3-439E-8D2D-F5F92239D81C}" type="slidenum">
              <a:rPr lang="zh-CN" altLang="en-US"/>
              <a:pPr>
                <a:defRPr/>
              </a:pPr>
              <a:t>‹#›</a:t>
            </a:fld>
            <a:endParaRPr lang="zh-CN" altLang="en-US"/>
          </a:p>
        </p:txBody>
      </p:sp>
    </p:spTree>
    <p:extLst>
      <p:ext uri="{BB962C8B-B14F-4D97-AF65-F5344CB8AC3E}">
        <p14:creationId xmlns:p14="http://schemas.microsoft.com/office/powerpoint/2010/main" val="1962507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82000" cy="457200"/>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5105400"/>
          </a:xfrm>
        </p:spPr>
        <p:txBody>
          <a:bodyPr rtlCol="0">
            <a:normAutofit/>
          </a:bodyPr>
          <a:lstStyle/>
          <a:p>
            <a:pPr lvl="0"/>
            <a:endParaRPr lang="zh-CN" altLang="en-US" noProof="0"/>
          </a:p>
        </p:txBody>
      </p:sp>
      <p:sp>
        <p:nvSpPr>
          <p:cNvPr id="4" name="Rectangle 4"/>
          <p:cNvSpPr>
            <a:spLocks noGrp="1" noChangeArrowheads="1"/>
          </p:cNvSpPr>
          <p:nvPr>
            <p:ph type="dt" sz="half" idx="10"/>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fld id="{7DA76DF5-FF90-40D6-9068-31AC7F82F254}" type="datetime3">
              <a:rPr lang="zh-CN" altLang="en-US"/>
              <a:pPr>
                <a:defRPr/>
              </a:pPr>
              <a:t>2021年5月14日星期五</a:t>
            </a:fld>
            <a:endParaRPr lang="en-US" altLang="zh-CN"/>
          </a:p>
        </p:txBody>
      </p:sp>
      <p:sp>
        <p:nvSpPr>
          <p:cNvPr id="5" name="Rectangle 5"/>
          <p:cNvSpPr>
            <a:spLocks noGrp="1" noChangeArrowheads="1"/>
          </p:cNvSpPr>
          <p:nvPr>
            <p:ph type="ftr" sz="quarter" idx="11"/>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6402F441-9682-4B8F-8060-352C30F1E34A}" type="slidenum">
              <a:rPr lang="zh-CN" altLang="en-US"/>
              <a:pPr>
                <a:defRPr/>
              </a:pPr>
              <a:t>‹#›</a:t>
            </a:fld>
            <a:endParaRPr lang="en-US" altLang="zh-CN"/>
          </a:p>
        </p:txBody>
      </p:sp>
    </p:spTree>
    <p:extLst>
      <p:ext uri="{BB962C8B-B14F-4D97-AF65-F5344CB8AC3E}">
        <p14:creationId xmlns:p14="http://schemas.microsoft.com/office/powerpoint/2010/main" val="12091657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A5645E3F-1DFD-412D-B39C-D5946E118CFB}" type="datetimeFigureOut">
              <a:rPr lang="zh-CN" altLang="en-US"/>
              <a:pPr>
                <a:defRPr/>
              </a:pPr>
              <a:t>2021/5/14</a:t>
            </a:fld>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18F29397-F781-40CE-B65D-6CD5657FD0F6}" type="slidenum">
              <a:rPr lang="zh-CN" altLang="en-US"/>
              <a:pPr>
                <a:defRPr/>
              </a:pPr>
              <a:t>‹#›</a:t>
            </a:fld>
            <a:endParaRPr lang="zh-CN" altLang="en-US"/>
          </a:p>
        </p:txBody>
      </p:sp>
    </p:spTree>
    <p:extLst>
      <p:ext uri="{BB962C8B-B14F-4D97-AF65-F5344CB8AC3E}">
        <p14:creationId xmlns:p14="http://schemas.microsoft.com/office/powerpoint/2010/main" val="30150954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785A26EF-7C72-4490-9C29-443B568D3883}" type="datetimeFigureOut">
              <a:rPr lang="zh-CN" altLang="en-US"/>
              <a:pPr>
                <a:defRPr/>
              </a:pPr>
              <a:t>2021/5/14</a:t>
            </a:fld>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D3FE8B3C-59C9-46E2-B330-89764864C48D}" type="slidenum">
              <a:rPr lang="zh-CN" altLang="en-US"/>
              <a:pPr>
                <a:defRPr/>
              </a:pPr>
              <a:t>‹#›</a:t>
            </a:fld>
            <a:endParaRPr lang="zh-CN" altLang="en-US"/>
          </a:p>
        </p:txBody>
      </p:sp>
    </p:spTree>
    <p:extLst>
      <p:ext uri="{BB962C8B-B14F-4D97-AF65-F5344CB8AC3E}">
        <p14:creationId xmlns:p14="http://schemas.microsoft.com/office/powerpoint/2010/main" val="25254437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67A0F7F7-311B-40CE-B3CC-756CD8B1C73F}" type="slidenum">
              <a:rPr lang="zh-CN" altLang="en-US"/>
              <a:pPr>
                <a:defRPr/>
              </a:pPr>
              <a:t>‹#›</a:t>
            </a:fld>
            <a:endParaRPr lang="zh-CN" altLang="en-US"/>
          </a:p>
        </p:txBody>
      </p:sp>
    </p:spTree>
    <p:extLst>
      <p:ext uri="{BB962C8B-B14F-4D97-AF65-F5344CB8AC3E}">
        <p14:creationId xmlns:p14="http://schemas.microsoft.com/office/powerpoint/2010/main" val="40666905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15F35CA3-DD05-49F0-970F-3EBFBA8B4A3E}"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5564A4BE-DAAD-4FED-9BF9-F4B85560361D}" type="slidenum">
              <a:rPr lang="zh-CN" altLang="en-US"/>
              <a:pPr>
                <a:defRPr/>
              </a:pPr>
              <a:t>‹#›</a:t>
            </a:fld>
            <a:endParaRPr lang="zh-CN" altLang="en-US"/>
          </a:p>
        </p:txBody>
      </p:sp>
    </p:spTree>
    <p:extLst>
      <p:ext uri="{BB962C8B-B14F-4D97-AF65-F5344CB8AC3E}">
        <p14:creationId xmlns:p14="http://schemas.microsoft.com/office/powerpoint/2010/main" val="3264192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19197173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F943ABCE-0B41-47B7-B8A3-8D94675D6E0C}"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D11EE47D-2967-4454-8E4E-F211E25DE2B4}" type="slidenum">
              <a:rPr lang="zh-CN" altLang="en-US"/>
              <a:pPr>
                <a:defRPr/>
              </a:pPr>
              <a:t>‹#›</a:t>
            </a:fld>
            <a:endParaRPr lang="zh-CN" altLang="en-US"/>
          </a:p>
        </p:txBody>
      </p:sp>
    </p:spTree>
    <p:extLst>
      <p:ext uri="{BB962C8B-B14F-4D97-AF65-F5344CB8AC3E}">
        <p14:creationId xmlns:p14="http://schemas.microsoft.com/office/powerpoint/2010/main" val="31170967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2407EF6D-7A35-445B-94CA-B24E545D54FA}" type="datetimeFigureOut">
              <a:rPr lang="zh-CN" altLang="en-US"/>
              <a:pPr>
                <a:defRPr/>
              </a:pPr>
              <a:t>2021/5/14</a:t>
            </a:fld>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defRPr>
            </a:lvl1pPr>
          </a:lstStyle>
          <a:p>
            <a:pPr>
              <a:defRPr/>
            </a:pPr>
            <a:fld id="{0C62FA7F-5CC1-4A3D-A48D-790350632EE8}" type="slidenum">
              <a:rPr lang="zh-CN" altLang="en-US"/>
              <a:pPr>
                <a:defRPr/>
              </a:pPr>
              <a:t>‹#›</a:t>
            </a:fld>
            <a:endParaRPr lang="zh-CN" altLang="en-US"/>
          </a:p>
        </p:txBody>
      </p:sp>
    </p:spTree>
    <p:extLst>
      <p:ext uri="{BB962C8B-B14F-4D97-AF65-F5344CB8AC3E}">
        <p14:creationId xmlns:p14="http://schemas.microsoft.com/office/powerpoint/2010/main" val="32135507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D62EEFDD-94B1-4813-9A4B-69BAF8F4E408}" type="datetimeFigureOut">
              <a:rPr lang="zh-CN" altLang="en-US"/>
              <a:pPr>
                <a:defRPr/>
              </a:pPr>
              <a:t>2021/5/14</a:t>
            </a:fld>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defRPr>
            </a:lvl1pPr>
          </a:lstStyle>
          <a:p>
            <a:pPr>
              <a:defRPr/>
            </a:pPr>
            <a:fld id="{5C4A4618-4150-4054-952C-1C321D08ECC3}" type="slidenum">
              <a:rPr lang="zh-CN" altLang="en-US"/>
              <a:pPr>
                <a:defRPr/>
              </a:pPr>
              <a:t>‹#›</a:t>
            </a:fld>
            <a:endParaRPr lang="zh-CN" altLang="en-US"/>
          </a:p>
        </p:txBody>
      </p:sp>
    </p:spTree>
    <p:extLst>
      <p:ext uri="{BB962C8B-B14F-4D97-AF65-F5344CB8AC3E}">
        <p14:creationId xmlns:p14="http://schemas.microsoft.com/office/powerpoint/2010/main" val="90821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EEA9C1EC-02D7-4DB6-8DE6-8F5E6312726C}" type="datetimeFigureOut">
              <a:rPr lang="zh-CN" altLang="en-US"/>
              <a:pPr>
                <a:defRPr/>
              </a:pPr>
              <a:t>2021/5/14</a:t>
            </a:fld>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defRPr>
            </a:lvl1pPr>
          </a:lstStyle>
          <a:p>
            <a:pPr>
              <a:defRPr/>
            </a:pPr>
            <a:fld id="{1CC284B7-7194-4682-85A8-6B775E5C0956}" type="slidenum">
              <a:rPr lang="zh-CN" altLang="en-US"/>
              <a:pPr>
                <a:defRPr/>
              </a:pPr>
              <a:t>‹#›</a:t>
            </a:fld>
            <a:endParaRPr lang="zh-CN" altLang="en-US"/>
          </a:p>
        </p:txBody>
      </p:sp>
    </p:spTree>
    <p:extLst>
      <p:ext uri="{BB962C8B-B14F-4D97-AF65-F5344CB8AC3E}">
        <p14:creationId xmlns:p14="http://schemas.microsoft.com/office/powerpoint/2010/main" val="9951995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EEAA414C-25E0-49FC-BC49-8A5008142B67}"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43546EE0-F151-458C-BBAC-1A76B5DDFCE8}" type="slidenum">
              <a:rPr lang="zh-CN" altLang="en-US"/>
              <a:pPr>
                <a:defRPr/>
              </a:pPr>
              <a:t>‹#›</a:t>
            </a:fld>
            <a:endParaRPr lang="zh-CN" altLang="en-US"/>
          </a:p>
        </p:txBody>
      </p:sp>
    </p:spTree>
    <p:extLst>
      <p:ext uri="{BB962C8B-B14F-4D97-AF65-F5344CB8AC3E}">
        <p14:creationId xmlns:p14="http://schemas.microsoft.com/office/powerpoint/2010/main" val="1518519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FC58A374-772A-44D0-A71C-E5E0F196FCD8}" type="datetimeFigureOut">
              <a:rPr lang="zh-CN" altLang="en-US"/>
              <a:pPr>
                <a:defRPr/>
              </a:pPr>
              <a:t>2021/5/14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defRPr>
            </a:lvl1pPr>
          </a:lstStyle>
          <a:p>
            <a:pPr>
              <a:defRPr/>
            </a:pPr>
            <a:fld id="{0089FDE5-6A91-458F-A92F-869F4FA17D71}" type="slidenum">
              <a:rPr lang="zh-CN" altLang="en-US"/>
              <a:pPr>
                <a:defRPr/>
              </a:pPr>
              <a:t>‹#›</a:t>
            </a:fld>
            <a:endParaRPr lang="zh-CN" altLang="en-US"/>
          </a:p>
        </p:txBody>
      </p:sp>
    </p:spTree>
    <p:extLst>
      <p:ext uri="{BB962C8B-B14F-4D97-AF65-F5344CB8AC3E}">
        <p14:creationId xmlns:p14="http://schemas.microsoft.com/office/powerpoint/2010/main" val="25850028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1133B0C7-118D-4FCE-A2D7-FBAD4F9FCC33}"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FBDB98FF-8854-4CC9-B15B-75C7236F920B}" type="slidenum">
              <a:rPr lang="zh-CN" altLang="en-US"/>
              <a:pPr>
                <a:defRPr/>
              </a:pPr>
              <a:t>‹#›</a:t>
            </a:fld>
            <a:endParaRPr lang="zh-CN" altLang="en-US"/>
          </a:p>
        </p:txBody>
      </p:sp>
    </p:spTree>
    <p:extLst>
      <p:ext uri="{BB962C8B-B14F-4D97-AF65-F5344CB8AC3E}">
        <p14:creationId xmlns:p14="http://schemas.microsoft.com/office/powerpoint/2010/main" val="21156047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itchFamily="34" charset="0"/>
                <a:ea typeface="宋体" pitchFamily="2" charset="-122"/>
              </a:defRPr>
            </a:lvl1pPr>
          </a:lstStyle>
          <a:p>
            <a:pPr>
              <a:defRPr/>
            </a:pPr>
            <a:fld id="{586F1C97-56A7-450C-88D4-2D9D2AAD8CEE}" type="datetimeFigureOut">
              <a:rPr lang="zh-CN" altLang="en-US"/>
              <a:pPr>
                <a:defRPr/>
              </a:pPr>
              <a:t>2021/5/14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defRPr>
            </a:lvl1pPr>
          </a:lstStyle>
          <a:p>
            <a:pPr>
              <a:defRPr/>
            </a:pPr>
            <a:fld id="{A6C36850-ADF3-439E-8D2D-F5F92239D81C}" type="slidenum">
              <a:rPr lang="zh-CN" altLang="en-US"/>
              <a:pPr>
                <a:defRPr/>
              </a:pPr>
              <a:t>‹#›</a:t>
            </a:fld>
            <a:endParaRPr lang="zh-CN" altLang="en-US"/>
          </a:p>
        </p:txBody>
      </p:sp>
    </p:spTree>
    <p:extLst>
      <p:ext uri="{BB962C8B-B14F-4D97-AF65-F5344CB8AC3E}">
        <p14:creationId xmlns:p14="http://schemas.microsoft.com/office/powerpoint/2010/main" val="18989900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82000" cy="457200"/>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5105400"/>
          </a:xfrm>
        </p:spPr>
        <p:txBody>
          <a:bodyPr rtlCol="0">
            <a:normAutofit/>
          </a:bodyPr>
          <a:lstStyle/>
          <a:p>
            <a:pPr lvl="0"/>
            <a:endParaRPr lang="zh-CN" altLang="en-US" noProof="0"/>
          </a:p>
        </p:txBody>
      </p:sp>
      <p:sp>
        <p:nvSpPr>
          <p:cNvPr id="4" name="Rectangle 4"/>
          <p:cNvSpPr>
            <a:spLocks noGrp="1" noChangeArrowheads="1"/>
          </p:cNvSpPr>
          <p:nvPr>
            <p:ph type="dt" sz="half" idx="10"/>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fld id="{7DA76DF5-FF90-40D6-9068-31AC7F82F254}" type="datetime3">
              <a:rPr lang="zh-CN" altLang="en-US"/>
              <a:pPr>
                <a:defRPr/>
              </a:pPr>
              <a:t>2021年5月14日星期五</a:t>
            </a:fld>
            <a:endParaRPr lang="en-US" altLang="zh-CN"/>
          </a:p>
        </p:txBody>
      </p:sp>
      <p:sp>
        <p:nvSpPr>
          <p:cNvPr id="5" name="Rectangle 5"/>
          <p:cNvSpPr>
            <a:spLocks noGrp="1" noChangeArrowheads="1"/>
          </p:cNvSpPr>
          <p:nvPr>
            <p:ph type="ftr" sz="quarter" idx="11"/>
          </p:nvPr>
        </p:nvSpPr>
        <p:spPr/>
        <p:txBody>
          <a:bodyPr/>
          <a:lstStyle>
            <a:lvl1pPr fontAlgn="base">
              <a:spcBef>
                <a:spcPct val="0"/>
              </a:spcBef>
              <a:spcAft>
                <a:spcPct val="0"/>
              </a:spcAft>
              <a:defRPr>
                <a:solidFill>
                  <a:prstClr val="black">
                    <a:tint val="75000"/>
                  </a:prstClr>
                </a:solidFill>
                <a:latin typeface="Arial" pitchFamily="34" charset="0"/>
                <a:ea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6402F441-9682-4B8F-8060-352C30F1E34A}" type="slidenum">
              <a:rPr lang="zh-CN" altLang="en-US"/>
              <a:pPr>
                <a:defRPr/>
              </a:pPr>
              <a:t>‹#›</a:t>
            </a:fld>
            <a:endParaRPr lang="en-US" altLang="zh-CN"/>
          </a:p>
        </p:txBody>
      </p:sp>
    </p:spTree>
    <p:extLst>
      <p:ext uri="{BB962C8B-B14F-4D97-AF65-F5344CB8AC3E}">
        <p14:creationId xmlns:p14="http://schemas.microsoft.com/office/powerpoint/2010/main" val="3020353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p>
            <a:pPr algn="ctr">
              <a:defRPr/>
            </a:pPr>
            <a:endParaRPr lang="en-US">
              <a:solidFill>
                <a:srgbClr val="000000"/>
              </a:solidFill>
              <a:latin typeface="Arial" charset="0"/>
            </a:endParaRPr>
          </a:p>
        </p:txBody>
      </p:sp>
      <p:sp>
        <p:nvSpPr>
          <p:cNvPr id="8" name="Rectangle 46"/>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pic>
        <p:nvPicPr>
          <p:cNvPr id="10" name="Picture 14" descr="MK Logo (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825" y="261938"/>
            <a:ext cx="1155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1774825" y="104775"/>
            <a:ext cx="6084888" cy="868363"/>
            <a:chOff x="1774113" y="104757"/>
            <a:chExt cx="6084936" cy="868541"/>
          </a:xfrm>
        </p:grpSpPr>
        <p:sp>
          <p:nvSpPr>
            <p:cNvPr id="12" name="TextBox 15"/>
            <p:cNvSpPr txBox="1"/>
            <p:nvPr userDrawn="1"/>
          </p:nvSpPr>
          <p:spPr>
            <a:xfrm>
              <a:off x="1774113" y="104757"/>
              <a:ext cx="6084936" cy="554152"/>
            </a:xfrm>
            <a:prstGeom prst="rect">
              <a:avLst/>
            </a:prstGeom>
            <a:noFill/>
          </p:spPr>
          <p:txBody>
            <a:bodyPr wrap="none">
              <a:spAutoFit/>
            </a:bodyPr>
            <a:lstStyle/>
            <a:p>
              <a:pPr algn="ctr">
                <a:defRPr/>
              </a:pPr>
              <a:r>
                <a:rPr lang="en-GB" sz="3000" b="1" cap="small" dirty="0">
                  <a:solidFill>
                    <a:srgbClr val="FFFFFF"/>
                  </a:solidFill>
                  <a:latin typeface="Corbel" pitchFamily="34" charset="0"/>
                </a:rPr>
                <a:t>Computer Organization and Design</a:t>
              </a:r>
              <a:endParaRPr lang="en-US" sz="3000" b="1" cap="small" dirty="0">
                <a:solidFill>
                  <a:srgbClr val="FFFFFF"/>
                </a:solidFill>
                <a:latin typeface="Corbel" pitchFamily="34" charset="0"/>
              </a:endParaRPr>
            </a:p>
          </p:txBody>
        </p:sp>
        <p:sp>
          <p:nvSpPr>
            <p:cNvPr id="13" name="TextBox 16"/>
            <p:cNvSpPr txBox="1">
              <a:spLocks noChangeArrowheads="1"/>
            </p:cNvSpPr>
            <p:nvPr userDrawn="1"/>
          </p:nvSpPr>
          <p:spPr bwMode="auto">
            <a:xfrm>
              <a:off x="2844096" y="573166"/>
              <a:ext cx="3957669" cy="400132"/>
            </a:xfrm>
            <a:prstGeom prst="rect">
              <a:avLst/>
            </a:prstGeom>
            <a:noFill/>
            <a:ln>
              <a:noFill/>
            </a:ln>
            <a:extLst/>
          </p:spPr>
          <p:txBody>
            <a:bodyPr wrap="none">
              <a:spAutoFit/>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algn="ctr">
                <a:defRPr/>
              </a:pPr>
              <a:r>
                <a:rPr lang="en-GB" sz="2000" smtClean="0">
                  <a:solidFill>
                    <a:srgbClr val="FFFFFF"/>
                  </a:solidFill>
                </a:rPr>
                <a:t>The Hardware/Software Interface</a:t>
              </a:r>
              <a:endParaRPr lang="en-US" sz="2000" smtClean="0">
                <a:solidFill>
                  <a:srgbClr val="FFFFFF"/>
                </a:solidFill>
              </a:endParaRPr>
            </a:p>
          </p:txBody>
        </p:sp>
      </p:grpSp>
      <p:grpSp>
        <p:nvGrpSpPr>
          <p:cNvPr id="14" name="Group 17"/>
          <p:cNvGrpSpPr>
            <a:grpSpLocks/>
          </p:cNvGrpSpPr>
          <p:nvPr userDrawn="1"/>
        </p:nvGrpSpPr>
        <p:grpSpPr bwMode="auto">
          <a:xfrm>
            <a:off x="8004175" y="82550"/>
            <a:ext cx="935038" cy="935038"/>
            <a:chOff x="8004175" y="82550"/>
            <a:chExt cx="935038" cy="935038"/>
          </a:xfrm>
        </p:grpSpPr>
        <p:sp>
          <p:nvSpPr>
            <p:cNvPr id="15" name="32-Point Star 18"/>
            <p:cNvSpPr>
              <a:spLocks noChangeArrowheads="1"/>
            </p:cNvSpPr>
            <p:nvPr userDrawn="1"/>
          </p:nvSpPr>
          <p:spPr bwMode="auto">
            <a:xfrm>
              <a:off x="8004175" y="82550"/>
              <a:ext cx="935038" cy="935038"/>
            </a:xfrm>
            <a:prstGeom prst="star32">
              <a:avLst>
                <a:gd name="adj" fmla="val 37500"/>
              </a:avLst>
            </a:prstGeom>
            <a:solidFill>
              <a:srgbClr val="C00000"/>
            </a:solidFill>
            <a:ln w="9525" algn="ctr">
              <a:solidFill>
                <a:schemeClr val="tx1"/>
              </a:solidFill>
              <a:round/>
              <a:headEnd/>
              <a:tailEnd/>
            </a:ln>
          </p:spPr>
          <p:txBody>
            <a:bodyPr/>
            <a:lstStyle>
              <a:defPPr>
                <a:defRPr lang="en-AU"/>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a:solidFill>
                  <a:srgbClr val="000000"/>
                </a:solidFill>
              </a:endParaRPr>
            </a:p>
          </p:txBody>
        </p:sp>
        <p:sp>
          <p:nvSpPr>
            <p:cNvPr id="16" name="TextBox 19"/>
            <p:cNvSpPr txBox="1">
              <a:spLocks noChangeArrowheads="1"/>
            </p:cNvSpPr>
            <p:nvPr userDrawn="1"/>
          </p:nvSpPr>
          <p:spPr bwMode="auto">
            <a:xfrm>
              <a:off x="8016875" y="293688"/>
              <a:ext cx="912813" cy="614362"/>
            </a:xfrm>
            <a:prstGeom prst="rect">
              <a:avLst/>
            </a:prstGeom>
            <a:noFill/>
            <a:ln w="9525">
              <a:noFill/>
              <a:miter lim="800000"/>
              <a:headEnd/>
              <a:tailEnd/>
            </a:ln>
          </p:spPr>
          <p:txBody>
            <a:bodyPr>
              <a:spAutoFit/>
            </a:bodyPr>
            <a:lstStyle>
              <a:defPPr>
                <a:defRPr lang="en-AU"/>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GB" sz="1400" spc="-100" dirty="0" smtClean="0">
                  <a:solidFill>
                    <a:srgbClr val="FFFFFF"/>
                  </a:solidFill>
                  <a:latin typeface="Arial Black" pitchFamily="34" charset="0"/>
                </a:rPr>
                <a:t>RISC-V</a:t>
              </a:r>
              <a:endParaRPr lang="en-GB" sz="1400" spc="-100" dirty="0">
                <a:solidFill>
                  <a:srgbClr val="FFFFFF"/>
                </a:solidFill>
                <a:latin typeface="Arial Black" pitchFamily="34" charset="0"/>
              </a:endParaRPr>
            </a:p>
            <a:p>
              <a:pPr>
                <a:defRPr/>
              </a:pPr>
              <a:endParaRPr lang="en-US" sz="2000" dirty="0">
                <a:solidFill>
                  <a:srgbClr val="FFFFFF"/>
                </a:solidFill>
                <a:latin typeface="Arial Black" pitchFamily="34" charset="0"/>
              </a:endParaRPr>
            </a:p>
          </p:txBody>
        </p:sp>
        <p:sp>
          <p:nvSpPr>
            <p:cNvPr id="17" name="TextBox 20"/>
            <p:cNvSpPr txBox="1">
              <a:spLocks noChangeArrowheads="1"/>
            </p:cNvSpPr>
            <p:nvPr userDrawn="1"/>
          </p:nvSpPr>
          <p:spPr bwMode="auto">
            <a:xfrm>
              <a:off x="8112125" y="482600"/>
              <a:ext cx="731838" cy="307975"/>
            </a:xfrm>
            <a:prstGeom prst="rect">
              <a:avLst/>
            </a:prstGeom>
            <a:noFill/>
            <a:ln w="9525">
              <a:noFill/>
              <a:miter lim="800000"/>
              <a:headEnd/>
              <a:tailEnd/>
            </a:ln>
          </p:spPr>
          <p:txBody>
            <a:bodyPr>
              <a:spAutoFit/>
            </a:bodyPr>
            <a:lstStyle>
              <a:defPPr>
                <a:defRPr lang="en-AU"/>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GB" sz="1400" dirty="0">
                  <a:solidFill>
                    <a:srgbClr val="FFFFFF"/>
                  </a:solidFill>
                </a:rPr>
                <a:t>Edition</a:t>
              </a:r>
              <a:endParaRPr lang="en-US" sz="1400" dirty="0">
                <a:solidFill>
                  <a:srgbClr val="FFFFFF"/>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127221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1898342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en-US">
                <a:solidFill>
                  <a:srgbClr val="000000"/>
                </a:solidFill>
              </a:rPr>
              <a:t>Chapter 4 — The Processor — </a:t>
            </a:r>
            <a:fld id="{A8B00B5A-2C15-475C-9AA0-96856D5E0FD2}" type="slidenum">
              <a:rPr lang="en-AU" altLang="en-US">
                <a:solidFill>
                  <a:srgbClr val="000000"/>
                </a:solidFill>
              </a:rPr>
              <a:pPr>
                <a:defRPr/>
              </a:pPr>
              <a:t>‹#›</a:t>
            </a:fld>
            <a:endParaRPr lang="en-AU" altLang="en-US">
              <a:solidFill>
                <a:srgbClr val="000000"/>
              </a:solidFill>
            </a:endParaRPr>
          </a:p>
        </p:txBody>
      </p:sp>
    </p:spTree>
    <p:extLst>
      <p:ext uri="{BB962C8B-B14F-4D97-AF65-F5344CB8AC3E}">
        <p14:creationId xmlns:p14="http://schemas.microsoft.com/office/powerpoint/2010/main" val="23936887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en-US">
                <a:solidFill>
                  <a:srgbClr val="000000"/>
                </a:solidFill>
              </a:rPr>
              <a:t>Chapter 4 — The Processor — </a:t>
            </a:r>
            <a:fld id="{104076A3-31A7-4AE1-A35F-64F9B2E6CE26}" type="slidenum">
              <a:rPr lang="en-AU" altLang="en-US">
                <a:solidFill>
                  <a:srgbClr val="000000"/>
                </a:solidFill>
              </a:rPr>
              <a:pPr>
                <a:defRPr/>
              </a:pPr>
              <a:t>‹#›</a:t>
            </a:fld>
            <a:endParaRPr lang="en-AU" altLang="en-US">
              <a:solidFill>
                <a:srgbClr val="000000"/>
              </a:solidFill>
            </a:endParaRPr>
          </a:p>
        </p:txBody>
      </p:sp>
    </p:spTree>
    <p:extLst>
      <p:ext uri="{BB962C8B-B14F-4D97-AF65-F5344CB8AC3E}">
        <p14:creationId xmlns:p14="http://schemas.microsoft.com/office/powerpoint/2010/main" val="26292657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en-US">
                <a:solidFill>
                  <a:srgbClr val="000000"/>
                </a:solidFill>
              </a:rPr>
              <a:t>Chapter 4 — The Processor — </a:t>
            </a:r>
            <a:fld id="{B333BD87-535A-4860-8806-E2BC1114114D}" type="slidenum">
              <a:rPr lang="en-AU" altLang="en-US">
                <a:solidFill>
                  <a:srgbClr val="000000"/>
                </a:solidFill>
              </a:rPr>
              <a:pPr>
                <a:defRPr/>
              </a:pPr>
              <a:t>‹#›</a:t>
            </a:fld>
            <a:endParaRPr lang="en-AU" altLang="en-US">
              <a:solidFill>
                <a:srgbClr val="000000"/>
              </a:solidFill>
            </a:endParaRPr>
          </a:p>
        </p:txBody>
      </p:sp>
    </p:spTree>
    <p:extLst>
      <p:ext uri="{BB962C8B-B14F-4D97-AF65-F5344CB8AC3E}">
        <p14:creationId xmlns:p14="http://schemas.microsoft.com/office/powerpoint/2010/main" val="33532260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9"/>
          <p:cNvSpPr>
            <a:spLocks noGrp="1" noChangeArrowheads="1"/>
          </p:cNvSpPr>
          <p:nvPr>
            <p:ph type="ftr" sz="quarter" idx="10"/>
          </p:nvPr>
        </p:nvSpPr>
        <p:spPr>
          <a:ln/>
        </p:spPr>
        <p:txBody>
          <a:bodyPr/>
          <a:lstStyle>
            <a:lvl1pPr>
              <a:defRPr/>
            </a:lvl1pPr>
          </a:lstStyle>
          <a:p>
            <a:pPr>
              <a:defRPr/>
            </a:pPr>
            <a:r>
              <a:rPr lang="en-AU" altLang="en-US">
                <a:solidFill>
                  <a:srgbClr val="000000"/>
                </a:solidFill>
              </a:rPr>
              <a:t>Chapter 4 — The Processor — </a:t>
            </a:r>
            <a:fld id="{36E4B007-BD32-4953-95E4-97CAB142B579}" type="slidenum">
              <a:rPr lang="en-AU" altLang="en-US">
                <a:solidFill>
                  <a:srgbClr val="000000"/>
                </a:solidFill>
              </a:rPr>
              <a:pPr>
                <a:defRPr/>
              </a:pPr>
              <a:t>‹#›</a:t>
            </a:fld>
            <a:endParaRPr lang="en-AU" altLang="en-US">
              <a:solidFill>
                <a:srgbClr val="000000"/>
              </a:solidFill>
            </a:endParaRPr>
          </a:p>
        </p:txBody>
      </p:sp>
    </p:spTree>
    <p:extLst>
      <p:ext uri="{BB962C8B-B14F-4D97-AF65-F5344CB8AC3E}">
        <p14:creationId xmlns:p14="http://schemas.microsoft.com/office/powerpoint/2010/main" val="22957042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a:ln/>
        </p:spPr>
        <p:txBody>
          <a:bodyPr/>
          <a:lstStyle>
            <a:lvl1pPr>
              <a:defRPr/>
            </a:lvl1pPr>
          </a:lstStyle>
          <a:p>
            <a:pPr>
              <a:defRPr/>
            </a:pPr>
            <a:r>
              <a:rPr lang="en-AU" altLang="en-US">
                <a:solidFill>
                  <a:srgbClr val="000000"/>
                </a:solidFill>
              </a:rPr>
              <a:t>Chapter 4 — The Processor — </a:t>
            </a:r>
            <a:fld id="{8C36F64C-85EA-4719-AC80-45F1412B79C2}" type="slidenum">
              <a:rPr lang="en-AU" altLang="en-US">
                <a:solidFill>
                  <a:srgbClr val="000000"/>
                </a:solidFill>
              </a:rPr>
              <a:pPr>
                <a:defRPr/>
              </a:pPr>
              <a:t>‹#›</a:t>
            </a:fld>
            <a:endParaRPr lang="en-AU" altLang="en-US">
              <a:solidFill>
                <a:srgbClr val="000000"/>
              </a:solidFill>
            </a:endParaRPr>
          </a:p>
        </p:txBody>
      </p:sp>
    </p:spTree>
    <p:extLst>
      <p:ext uri="{BB962C8B-B14F-4D97-AF65-F5344CB8AC3E}">
        <p14:creationId xmlns:p14="http://schemas.microsoft.com/office/powerpoint/2010/main" val="32617817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ftr" sz="quarter" idx="10"/>
          </p:nvPr>
        </p:nvSpPr>
        <p:spPr>
          <a:ln/>
        </p:spPr>
        <p:txBody>
          <a:bodyPr/>
          <a:lstStyle>
            <a:lvl1pPr>
              <a:defRPr/>
            </a:lvl1pPr>
          </a:lstStyle>
          <a:p>
            <a:pPr>
              <a:defRPr/>
            </a:pPr>
            <a:r>
              <a:rPr lang="en-AU" altLang="en-US">
                <a:solidFill>
                  <a:srgbClr val="000000"/>
                </a:solidFill>
              </a:rPr>
              <a:t>Chapter 4 — The Processor — </a:t>
            </a:r>
            <a:fld id="{ADDCFA79-0F3C-4C42-A190-0BA0AE188DC7}" type="slidenum">
              <a:rPr lang="en-AU" altLang="en-US">
                <a:solidFill>
                  <a:srgbClr val="000000"/>
                </a:solidFill>
              </a:rPr>
              <a:pPr>
                <a:defRPr/>
              </a:pPr>
              <a:t>‹#›</a:t>
            </a:fld>
            <a:endParaRPr lang="en-AU" altLang="en-US">
              <a:solidFill>
                <a:srgbClr val="000000"/>
              </a:solidFill>
            </a:endParaRPr>
          </a:p>
        </p:txBody>
      </p:sp>
    </p:spTree>
    <p:extLst>
      <p:ext uri="{BB962C8B-B14F-4D97-AF65-F5344CB8AC3E}">
        <p14:creationId xmlns:p14="http://schemas.microsoft.com/office/powerpoint/2010/main" val="8334404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en-US">
                <a:solidFill>
                  <a:srgbClr val="000000"/>
                </a:solidFill>
              </a:rPr>
              <a:t>Chapter 4 — The Processor — </a:t>
            </a:r>
            <a:fld id="{8C234618-871D-43FA-AC2B-EFF16AC3335B}" type="slidenum">
              <a:rPr lang="en-AU" altLang="en-US">
                <a:solidFill>
                  <a:srgbClr val="000000"/>
                </a:solidFill>
              </a:rPr>
              <a:pPr>
                <a:defRPr/>
              </a:pPr>
              <a:t>‹#›</a:t>
            </a:fld>
            <a:endParaRPr lang="en-AU" altLang="en-US">
              <a:solidFill>
                <a:srgbClr val="000000"/>
              </a:solidFill>
            </a:endParaRPr>
          </a:p>
        </p:txBody>
      </p:sp>
    </p:spTree>
    <p:extLst>
      <p:ext uri="{BB962C8B-B14F-4D97-AF65-F5344CB8AC3E}">
        <p14:creationId xmlns:p14="http://schemas.microsoft.com/office/powerpoint/2010/main" val="32727712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en-US">
                <a:solidFill>
                  <a:srgbClr val="000000"/>
                </a:solidFill>
              </a:rPr>
              <a:t>Chapter 4 — The Processor — </a:t>
            </a:r>
            <a:fld id="{B1CDC891-54DA-41B4-97B2-70B0F54F5BE4}" type="slidenum">
              <a:rPr lang="en-AU" altLang="en-US">
                <a:solidFill>
                  <a:srgbClr val="000000"/>
                </a:solidFill>
              </a:rPr>
              <a:pPr>
                <a:defRPr/>
              </a:pPr>
              <a:t>‹#›</a:t>
            </a:fld>
            <a:endParaRPr lang="en-AU" altLang="en-US">
              <a:solidFill>
                <a:srgbClr val="000000"/>
              </a:solidFill>
            </a:endParaRPr>
          </a:p>
        </p:txBody>
      </p:sp>
    </p:spTree>
    <p:extLst>
      <p:ext uri="{BB962C8B-B14F-4D97-AF65-F5344CB8AC3E}">
        <p14:creationId xmlns:p14="http://schemas.microsoft.com/office/powerpoint/2010/main" val="31159158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en-US">
                <a:solidFill>
                  <a:srgbClr val="000000"/>
                </a:solidFill>
              </a:rPr>
              <a:t>Chapter 4 — The Processor — </a:t>
            </a:r>
            <a:fld id="{A125C6D0-E0CF-4288-AE63-41AE6A49DAC0}" type="slidenum">
              <a:rPr lang="en-AU" altLang="en-US">
                <a:solidFill>
                  <a:srgbClr val="000000"/>
                </a:solidFill>
              </a:rPr>
              <a:pPr>
                <a:defRPr/>
              </a:pPr>
              <a:t>‹#›</a:t>
            </a:fld>
            <a:endParaRPr lang="en-AU" altLang="en-US">
              <a:solidFill>
                <a:srgbClr val="000000"/>
              </a:solidFill>
            </a:endParaRPr>
          </a:p>
        </p:txBody>
      </p:sp>
    </p:spTree>
    <p:extLst>
      <p:ext uri="{BB962C8B-B14F-4D97-AF65-F5344CB8AC3E}">
        <p14:creationId xmlns:p14="http://schemas.microsoft.com/office/powerpoint/2010/main" val="16526758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en-US">
                <a:solidFill>
                  <a:srgbClr val="000000"/>
                </a:solidFill>
              </a:rPr>
              <a:t>Chapter 4 — The Processor — </a:t>
            </a:r>
            <a:fld id="{BBEB86C2-6074-4821-B50F-38497C9D5A07}" type="slidenum">
              <a:rPr lang="en-AU" altLang="en-US">
                <a:solidFill>
                  <a:srgbClr val="000000"/>
                </a:solidFill>
              </a:rPr>
              <a:pPr>
                <a:defRPr/>
              </a:pPr>
              <a:t>‹#›</a:t>
            </a:fld>
            <a:endParaRPr lang="en-AU" altLang="en-US">
              <a:solidFill>
                <a:srgbClr val="000000"/>
              </a:solidFill>
            </a:endParaRPr>
          </a:p>
        </p:txBody>
      </p:sp>
    </p:spTree>
    <p:extLst>
      <p:ext uri="{BB962C8B-B14F-4D97-AF65-F5344CB8AC3E}">
        <p14:creationId xmlns:p14="http://schemas.microsoft.com/office/powerpoint/2010/main" val="3341522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628650" y="6356350"/>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0"/>
            <a:ext cx="2057400" cy="365125"/>
          </a:xfrm>
          <a:prstGeom prst="rect">
            <a:avLst/>
          </a:prstGeom>
        </p:spPr>
        <p:txBody>
          <a:bodyPr/>
          <a:lstStyle/>
          <a:p>
            <a:fld id="{1D528EED-B5BF-41FB-B592-AFAF9E7A8E71}" type="slidenum">
              <a:rPr lang="zh-CN" altLang="en-US" smtClean="0"/>
              <a:t>‹#›</a:t>
            </a:fld>
            <a:endParaRPr lang="zh-CN" altLang="en-US"/>
          </a:p>
        </p:txBody>
      </p:sp>
    </p:spTree>
    <p:extLst>
      <p:ext uri="{BB962C8B-B14F-4D97-AF65-F5344CB8AC3E}">
        <p14:creationId xmlns:p14="http://schemas.microsoft.com/office/powerpoint/2010/main" val="11683913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9" y="0"/>
            <a:ext cx="910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9" y="188913"/>
            <a:ext cx="1225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58889" y="58102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308725"/>
            <a:ext cx="7888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93561" y="1950517"/>
            <a:ext cx="8134672" cy="1470025"/>
          </a:xfrm>
        </p:spPr>
        <p:txBody>
          <a:bodyPr>
            <a:noAutofit/>
          </a:bodyPr>
          <a:lstStyle>
            <a:lvl1pPr>
              <a:defRPr sz="39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1800">
                <a:solidFill>
                  <a:schemeClr val="accent5">
                    <a:lumMod val="50000"/>
                  </a:schemeClr>
                </a:solidFill>
                <a:latin typeface="黑体" pitchFamily="49" charset="-122"/>
                <a:ea typeface="黑体" pitchFamily="49"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3C203025-0ECF-49EF-9DFC-8262687EFF61}" type="slidenum">
              <a:rPr lang="zh-CN" altLang="en-US"/>
              <a:pPr>
                <a:defRPr/>
              </a:pPr>
              <a:t>‹#›</a:t>
            </a:fld>
            <a:endParaRPr lang="zh-CN" altLang="en-US"/>
          </a:p>
        </p:txBody>
      </p:sp>
    </p:spTree>
    <p:extLst>
      <p:ext uri="{BB962C8B-B14F-4D97-AF65-F5344CB8AC3E}">
        <p14:creationId xmlns:p14="http://schemas.microsoft.com/office/powerpoint/2010/main" val="30538243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476376" y="6207126"/>
            <a:ext cx="4824413" cy="369332"/>
          </a:xfrm>
          <a:prstGeom prst="rect">
            <a:avLst/>
          </a:prstGeom>
          <a:noFill/>
        </p:spPr>
        <p:txBody>
          <a:bodyPr>
            <a:spAutoFit/>
          </a:bodyPr>
          <a:lstStyle/>
          <a:p>
            <a:pPr eaLnBrk="1" fontAlgn="auto" hangingPunct="1">
              <a:spcBef>
                <a:spcPts val="0"/>
              </a:spcBef>
              <a:spcAft>
                <a:spcPts val="0"/>
              </a:spcAft>
              <a:defRPr/>
            </a:pPr>
            <a:r>
              <a:rPr lang="zh-CN" altLang="en-US" sz="18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230833" y="116632"/>
            <a:ext cx="7005464" cy="954360"/>
          </a:xfrm>
        </p:spPr>
        <p:txBody>
          <a:bodyPr>
            <a:normAutofit/>
          </a:bodyPr>
          <a:lstStyle>
            <a:lvl1pPr algn="l">
              <a:defRPr sz="3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257175" indent="-257175">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557213" indent="-214313">
              <a:buClr>
                <a:srgbClr val="002060"/>
              </a:buClr>
              <a:buSzPct val="100000"/>
              <a:buFont typeface="Times New Roman" panose="02020603050405020304" pitchFamily="18" charset="0"/>
              <a:buChar char="₠"/>
              <a:defRPr b="0">
                <a:solidFill>
                  <a:schemeClr val="tx1"/>
                </a:solidFill>
                <a:latin typeface="+mn-ea"/>
                <a:ea typeface="+mn-ea"/>
              </a:defRPr>
            </a:lvl2pPr>
            <a:lvl3pPr marL="857250" indent="-171450">
              <a:buClr>
                <a:srgbClr val="DE0000"/>
              </a:buClr>
              <a:buSzPct val="80000"/>
              <a:buFont typeface="黑体" panose="02010609060101010101" pitchFamily="49" charset="-122"/>
              <a:buChar char="☉"/>
              <a:defRPr>
                <a:latin typeface="+mn-ea"/>
                <a:ea typeface="+mn-ea"/>
              </a:defRPr>
            </a:lvl3pPr>
            <a:lvl4pPr marL="1200150" indent="-171450">
              <a:buClr>
                <a:srgbClr val="002060"/>
              </a:buClr>
              <a:buSzPct val="60000"/>
              <a:buFont typeface="黑体" panose="02010609060101010101" pitchFamily="49" charset="-122"/>
              <a:buChar char="◆"/>
              <a:defRPr>
                <a:latin typeface="+mn-ea"/>
                <a:ea typeface="+mn-ea"/>
              </a:defRPr>
            </a:lvl4pPr>
            <a:lvl5pPr marL="1543050" indent="-17145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4C911E4C-2DC4-459B-AF2F-7A55A3AFF86A}" type="slidenum">
              <a:rPr lang="zh-CN" altLang="en-US"/>
              <a:pPr>
                <a:defRPr/>
              </a:pPr>
              <a:t>‹#›</a:t>
            </a:fld>
            <a:endParaRPr lang="zh-CN" altLang="en-US"/>
          </a:p>
        </p:txBody>
      </p:sp>
    </p:spTree>
    <p:extLst>
      <p:ext uri="{BB962C8B-B14F-4D97-AF65-F5344CB8AC3E}">
        <p14:creationId xmlns:p14="http://schemas.microsoft.com/office/powerpoint/2010/main" val="25690878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3" y="116632"/>
            <a:ext cx="7869560" cy="954360"/>
          </a:xfrm>
        </p:spPr>
        <p:txBody>
          <a:bodyPr>
            <a:normAutofit/>
          </a:bodyPr>
          <a:lstStyle>
            <a:lvl1pPr algn="l">
              <a:defRPr lang="zh-CN" altLang="en-US" sz="3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257175" indent="-257175">
              <a:buClr>
                <a:schemeClr val="accent5">
                  <a:lumMod val="75000"/>
                </a:schemeClr>
              </a:buClr>
              <a:buSzPct val="80000"/>
              <a:buFont typeface="Wingdings" pitchFamily="2" charset="2"/>
              <a:buChar char="p"/>
              <a:defRPr lang="zh-CN" altLang="en-US" sz="2400" b="1" kern="1200" baseline="0" dirty="0" smtClean="0">
                <a:solidFill>
                  <a:srgbClr val="242790"/>
                </a:solidFill>
                <a:latin typeface="Times New Roman" panose="02020603050405020304" pitchFamily="18" charset="0"/>
                <a:ea typeface="+mj-ea"/>
                <a:cs typeface="+mn-cs"/>
              </a:defRPr>
            </a:lvl1pPr>
            <a:lvl2pPr marL="557213" indent="-214313">
              <a:buClr>
                <a:schemeClr val="accent5">
                  <a:lumMod val="75000"/>
                </a:schemeClr>
              </a:buClr>
              <a:buSzPct val="70000"/>
              <a:buFont typeface="Wingdings" pitchFamily="2" charset="2"/>
              <a:buChar char="n"/>
              <a:defRPr lang="zh-CN" altLang="en-US" sz="2100" b="0" kern="1200" baseline="0" dirty="0" smtClean="0">
                <a:solidFill>
                  <a:schemeClr val="tx1"/>
                </a:solidFill>
                <a:latin typeface="Times New Roman" panose="02020603050405020304" pitchFamily="18" charset="0"/>
                <a:ea typeface="+mn-ea"/>
                <a:cs typeface="+mn-cs"/>
              </a:defRPr>
            </a:lvl2pPr>
            <a:lvl3pPr marL="857250" indent="-171450">
              <a:buClr>
                <a:schemeClr val="accent5">
                  <a:lumMod val="75000"/>
                </a:schemeClr>
              </a:buClr>
              <a:buSzPct val="70000"/>
              <a:buFont typeface="Wingdings" pitchFamily="2" charset="2"/>
              <a:buChar char="p"/>
              <a:defRPr lang="zh-CN" altLang="en-US" sz="1800" kern="1200" baseline="0" dirty="0" smtClean="0">
                <a:solidFill>
                  <a:schemeClr val="tx1"/>
                </a:solidFill>
                <a:latin typeface="Times New Roman" panose="02020603050405020304" pitchFamily="18" charset="0"/>
                <a:ea typeface="+mn-ea"/>
                <a:cs typeface="+mn-cs"/>
              </a:defRPr>
            </a:lvl3pPr>
            <a:lvl4pPr marL="1200150" indent="-171450">
              <a:buClr>
                <a:schemeClr val="accent5">
                  <a:lumMod val="75000"/>
                </a:schemeClr>
              </a:buClr>
              <a:buSzPct val="60000"/>
              <a:buFont typeface="Wingdings" pitchFamily="2" charset="2"/>
              <a:buChar char="n"/>
              <a:defRPr lang="zh-CN" altLang="en-US" sz="1500" kern="1200" baseline="0" dirty="0" smtClean="0">
                <a:solidFill>
                  <a:schemeClr val="tx1"/>
                </a:solidFill>
                <a:latin typeface="Times New Roman" panose="02020603050405020304" pitchFamily="18" charset="0"/>
                <a:ea typeface="+mn-ea"/>
                <a:cs typeface="+mn-cs"/>
              </a:defRPr>
            </a:lvl4pPr>
            <a:lvl5pPr marL="1543050" indent="-171450">
              <a:defRPr lang="zh-CN" altLang="en-US" sz="15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D70A7DCE-50A9-44DB-83A6-F34B2A3EA1B3}" type="slidenum">
              <a:rPr lang="zh-CN" altLang="en-US"/>
              <a:pPr>
                <a:defRPr/>
              </a:pPr>
              <a:t>‹#›</a:t>
            </a:fld>
            <a:endParaRPr lang="zh-CN" altLang="en-US"/>
          </a:p>
        </p:txBody>
      </p:sp>
    </p:spTree>
    <p:extLst>
      <p:ext uri="{BB962C8B-B14F-4D97-AF65-F5344CB8AC3E}">
        <p14:creationId xmlns:p14="http://schemas.microsoft.com/office/powerpoint/2010/main" val="25993649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309F0A10-2E56-4F49-8DE4-DD677C134334}" type="slidenum">
              <a:rPr lang="zh-CN" altLang="en-US"/>
              <a:pPr>
                <a:defRPr/>
              </a:pPr>
              <a:t>‹#›</a:t>
            </a:fld>
            <a:endParaRPr lang="zh-CN" altLang="en-US"/>
          </a:p>
        </p:txBody>
      </p:sp>
    </p:spTree>
    <p:extLst>
      <p:ext uri="{BB962C8B-B14F-4D97-AF65-F5344CB8AC3E}">
        <p14:creationId xmlns:p14="http://schemas.microsoft.com/office/powerpoint/2010/main" val="27502370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kumimoji="1" b="1">
                <a:latin typeface="Arial" panose="020B0604020202020204" pitchFamily="34" charset="0"/>
              </a:defRPr>
            </a:lvl1pPr>
          </a:lstStyle>
          <a:p>
            <a:pPr>
              <a:defRPr/>
            </a:pPr>
            <a:fld id="{823AE7FC-C71B-4ABD-9317-60F5A4B793E6}" type="slidenum">
              <a:rPr lang="zh-CN" altLang="en-US"/>
              <a:pPr>
                <a:defRPr/>
              </a:pPr>
              <a:t>‹#›</a:t>
            </a:fld>
            <a:endParaRPr lang="zh-CN" altLang="en-US"/>
          </a:p>
        </p:txBody>
      </p:sp>
    </p:spTree>
    <p:extLst>
      <p:ext uri="{BB962C8B-B14F-4D97-AF65-F5344CB8AC3E}">
        <p14:creationId xmlns:p14="http://schemas.microsoft.com/office/powerpoint/2010/main" val="598293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kumimoji="1" b="1">
                <a:latin typeface="Arial" panose="020B0604020202020204" pitchFamily="34" charset="0"/>
              </a:defRPr>
            </a:lvl1pPr>
          </a:lstStyle>
          <a:p>
            <a:pPr>
              <a:defRPr/>
            </a:pPr>
            <a:fld id="{3AD327D8-3EEE-4BE0-91DB-02B05A3757D4}" type="slidenum">
              <a:rPr lang="zh-CN" altLang="en-US"/>
              <a:pPr>
                <a:defRPr/>
              </a:pPr>
              <a:t>‹#›</a:t>
            </a:fld>
            <a:endParaRPr lang="zh-CN" altLang="en-US"/>
          </a:p>
        </p:txBody>
      </p:sp>
    </p:spTree>
    <p:extLst>
      <p:ext uri="{BB962C8B-B14F-4D97-AF65-F5344CB8AC3E}">
        <p14:creationId xmlns:p14="http://schemas.microsoft.com/office/powerpoint/2010/main" val="17861558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kumimoji="1" b="1">
                <a:latin typeface="Arial" panose="020B0604020202020204" pitchFamily="34" charset="0"/>
              </a:defRPr>
            </a:lvl1pPr>
          </a:lstStyle>
          <a:p>
            <a:pPr>
              <a:defRPr/>
            </a:pPr>
            <a:fld id="{E2C84CEF-FECE-477C-9248-1E4AB6DE3B26}" type="slidenum">
              <a:rPr lang="zh-CN" altLang="en-US"/>
              <a:pPr>
                <a:defRPr/>
              </a:pPr>
              <a:t>‹#›</a:t>
            </a:fld>
            <a:endParaRPr lang="zh-CN" altLang="en-US"/>
          </a:p>
        </p:txBody>
      </p:sp>
    </p:spTree>
    <p:extLst>
      <p:ext uri="{BB962C8B-B14F-4D97-AF65-F5344CB8AC3E}">
        <p14:creationId xmlns:p14="http://schemas.microsoft.com/office/powerpoint/2010/main" val="18393042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kumimoji="1" b="1">
                <a:latin typeface="Arial" panose="020B0604020202020204" pitchFamily="34" charset="0"/>
              </a:defRPr>
            </a:lvl1pPr>
          </a:lstStyle>
          <a:p>
            <a:pPr>
              <a:defRPr/>
            </a:pPr>
            <a:fld id="{EC6888C0-1B28-4974-B4E1-0F50C4D1B3A6}" type="slidenum">
              <a:rPr lang="zh-CN" altLang="en-US"/>
              <a:pPr>
                <a:defRPr/>
              </a:pPr>
              <a:t>‹#›</a:t>
            </a:fld>
            <a:endParaRPr lang="zh-CN" altLang="en-US"/>
          </a:p>
        </p:txBody>
      </p:sp>
    </p:spTree>
    <p:extLst>
      <p:ext uri="{BB962C8B-B14F-4D97-AF65-F5344CB8AC3E}">
        <p14:creationId xmlns:p14="http://schemas.microsoft.com/office/powerpoint/2010/main" val="25615294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kumimoji="1" b="1">
                <a:latin typeface="Arial" panose="020B0604020202020204" pitchFamily="34" charset="0"/>
              </a:defRPr>
            </a:lvl1pPr>
          </a:lstStyle>
          <a:p>
            <a:pPr>
              <a:defRPr/>
            </a:pPr>
            <a:fld id="{A33DB43D-261C-42F5-BB3C-6B3C316159EE}" type="slidenum">
              <a:rPr lang="zh-CN" altLang="en-US"/>
              <a:pPr>
                <a:defRPr/>
              </a:pPr>
              <a:t>‹#›</a:t>
            </a:fld>
            <a:endParaRPr lang="zh-CN" altLang="en-US"/>
          </a:p>
        </p:txBody>
      </p:sp>
    </p:spTree>
    <p:extLst>
      <p:ext uri="{BB962C8B-B14F-4D97-AF65-F5344CB8AC3E}">
        <p14:creationId xmlns:p14="http://schemas.microsoft.com/office/powerpoint/2010/main" val="27696028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kumimoji="1" b="1">
                <a:latin typeface="Arial" panose="020B0604020202020204" pitchFamily="34" charset="0"/>
              </a:defRPr>
            </a:lvl1pPr>
          </a:lstStyle>
          <a:p>
            <a:pPr>
              <a:defRPr/>
            </a:pPr>
            <a:fld id="{DA17BB44-DF9E-46EA-AEDA-56426F8E981E}" type="slidenum">
              <a:rPr lang="zh-CN" altLang="en-US"/>
              <a:pPr>
                <a:defRPr/>
              </a:pPr>
              <a:t>‹#›</a:t>
            </a:fld>
            <a:endParaRPr lang="zh-CN" altLang="en-US"/>
          </a:p>
        </p:txBody>
      </p:sp>
    </p:spTree>
    <p:extLst>
      <p:ext uri="{BB962C8B-B14F-4D97-AF65-F5344CB8AC3E}">
        <p14:creationId xmlns:p14="http://schemas.microsoft.com/office/powerpoint/2010/main" val="1982149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6.jpe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7.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theme" Target="../theme/theme8.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831627"/>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0322E1-33AF-46D7-A5AC-266B73D5C552}" type="slidenum">
              <a:rPr lang="zh-CN" altLang="en-US" smtClean="0"/>
              <a:t>‹#›</a:t>
            </a:fld>
            <a:endParaRPr lang="zh-CN" altLang="en-US"/>
          </a:p>
        </p:txBody>
      </p:sp>
    </p:spTree>
    <p:extLst>
      <p:ext uri="{BB962C8B-B14F-4D97-AF65-F5344CB8AC3E}">
        <p14:creationId xmlns:p14="http://schemas.microsoft.com/office/powerpoint/2010/main" val="3532016932"/>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890" r:id="rId13"/>
  </p:sldLayoutIdLst>
  <p:hf hdr="0" ftr="0" dt="0"/>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a:ea typeface="宋体"/>
              </a:defRPr>
            </a:lvl1pPr>
          </a:lstStyle>
          <a:p>
            <a:pPr>
              <a:defRPr/>
            </a:pPr>
            <a:fld id="{6E95F80A-DBFB-4A96-8A6E-B10A2078EC9F}" type="datetimeFigureOut">
              <a:rPr lang="zh-CN" altLang="en-US"/>
              <a:pPr>
                <a:defRPr/>
              </a:pPr>
              <a:t>2021/5/14</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1AA3E21B-55E6-43D7-8E37-175A483AB513}" type="slidenum">
              <a:rPr lang="zh-CN" altLang="en-US"/>
              <a:pPr>
                <a:defRPr/>
              </a:pPr>
              <a:t>‹#›</a:t>
            </a:fld>
            <a:endParaRPr lang="zh-CN" altLang="en-US"/>
          </a:p>
        </p:txBody>
      </p:sp>
    </p:spTree>
    <p:extLst>
      <p:ext uri="{BB962C8B-B14F-4D97-AF65-F5344CB8AC3E}">
        <p14:creationId xmlns:p14="http://schemas.microsoft.com/office/powerpoint/2010/main" val="98694385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a:ea typeface="宋体"/>
              </a:defRPr>
            </a:lvl1pPr>
          </a:lstStyle>
          <a:p>
            <a:pPr>
              <a:defRPr/>
            </a:pPr>
            <a:fld id="{6E95F80A-DBFB-4A96-8A6E-B10A2078EC9F}" type="datetimeFigureOut">
              <a:rPr lang="zh-CN" altLang="en-US"/>
              <a:pPr>
                <a:defRPr/>
              </a:pPr>
              <a:t>2021/5/14</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1AA3E21B-55E6-43D7-8E37-175A483AB513}" type="slidenum">
              <a:rPr lang="zh-CN" altLang="en-US"/>
              <a:pPr>
                <a:defRPr/>
              </a:pPr>
              <a:t>‹#›</a:t>
            </a:fld>
            <a:endParaRPr lang="zh-CN" altLang="en-US"/>
          </a:p>
        </p:txBody>
      </p:sp>
    </p:spTree>
    <p:extLst>
      <p:ext uri="{BB962C8B-B14F-4D97-AF65-F5344CB8AC3E}">
        <p14:creationId xmlns:p14="http://schemas.microsoft.com/office/powerpoint/2010/main" val="110552140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a:ea typeface="宋体"/>
              </a:defRPr>
            </a:lvl1pPr>
          </a:lstStyle>
          <a:p>
            <a:pPr>
              <a:defRPr/>
            </a:pPr>
            <a:fld id="{6E95F80A-DBFB-4A96-8A6E-B10A2078EC9F}" type="datetimeFigureOut">
              <a:rPr lang="zh-CN" altLang="en-US"/>
              <a:pPr>
                <a:defRPr/>
              </a:pPr>
              <a:t>2021/5/14</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1AA3E21B-55E6-43D7-8E37-175A483AB513}" type="slidenum">
              <a:rPr lang="zh-CN" altLang="en-US"/>
              <a:pPr>
                <a:defRPr/>
              </a:pPr>
              <a:t>‹#›</a:t>
            </a:fld>
            <a:endParaRPr lang="zh-CN" altLang="en-US"/>
          </a:p>
        </p:txBody>
      </p:sp>
    </p:spTree>
    <p:extLst>
      <p:ext uri="{BB962C8B-B14F-4D97-AF65-F5344CB8AC3E}">
        <p14:creationId xmlns:p14="http://schemas.microsoft.com/office/powerpoint/2010/main" val="3749921960"/>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a:ea typeface="宋体"/>
              </a:defRPr>
            </a:lvl1pPr>
          </a:lstStyle>
          <a:p>
            <a:pPr>
              <a:defRPr/>
            </a:pPr>
            <a:fld id="{6E95F80A-DBFB-4A96-8A6E-B10A2078EC9F}" type="datetimeFigureOut">
              <a:rPr lang="zh-CN" altLang="en-US"/>
              <a:pPr>
                <a:defRPr/>
              </a:pPr>
              <a:t>2021/5/14</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1AA3E21B-55E6-43D7-8E37-175A483AB513}" type="slidenum">
              <a:rPr lang="zh-CN" altLang="en-US"/>
              <a:pPr>
                <a:defRPr/>
              </a:pPr>
              <a:t>‹#›</a:t>
            </a:fld>
            <a:endParaRPr lang="zh-CN" altLang="en-US"/>
          </a:p>
        </p:txBody>
      </p:sp>
    </p:spTree>
    <p:extLst>
      <p:ext uri="{BB962C8B-B14F-4D97-AF65-F5344CB8AC3E}">
        <p14:creationId xmlns:p14="http://schemas.microsoft.com/office/powerpoint/2010/main" val="1822534076"/>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a:ea typeface="宋体"/>
              </a:defRPr>
            </a:lvl1pPr>
          </a:lstStyle>
          <a:p>
            <a:pPr>
              <a:defRPr/>
            </a:pPr>
            <a:fld id="{6E95F80A-DBFB-4A96-8A6E-B10A2078EC9F}" type="datetimeFigureOut">
              <a:rPr lang="zh-CN" altLang="en-US"/>
              <a:pPr>
                <a:defRPr/>
              </a:pPr>
              <a:t>2021/5/14</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1AA3E21B-55E6-43D7-8E37-175A483AB513}" type="slidenum">
              <a:rPr lang="zh-CN" altLang="en-US"/>
              <a:pPr>
                <a:defRPr/>
              </a:pPr>
              <a:t>‹#›</a:t>
            </a:fld>
            <a:endParaRPr lang="zh-CN" altLang="en-US"/>
          </a:p>
        </p:txBody>
      </p:sp>
    </p:spTree>
    <p:extLst>
      <p:ext uri="{BB962C8B-B14F-4D97-AF65-F5344CB8AC3E}">
        <p14:creationId xmlns:p14="http://schemas.microsoft.com/office/powerpoint/2010/main" val="324236885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sp>
        <p:nvSpPr>
          <p:cNvPr id="1027" name="Rectangle 9"/>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en-US" smtClean="0"/>
              <a:t>Click to edit Master title style</a:t>
            </a:r>
          </a:p>
        </p:txBody>
      </p:sp>
      <p:sp>
        <p:nvSpPr>
          <p:cNvPr id="1028" name="Rectangle 10"/>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smtClean="0"/>
              <a:t>Click to edit Master text styles</a:t>
            </a:r>
          </a:p>
          <a:p>
            <a:pPr lvl="1"/>
            <a:r>
              <a:rPr lang="en-AU" altLang="en-US" smtClean="0"/>
              <a:t>Second level</a:t>
            </a:r>
          </a:p>
          <a:p>
            <a:pPr lvl="2"/>
            <a:r>
              <a:rPr lang="en-AU" altLang="en-US" smtClean="0"/>
              <a:t>Third level</a:t>
            </a:r>
          </a:p>
          <a:p>
            <a:pPr lvl="3"/>
            <a:r>
              <a:rPr lang="en-AU" altLang="en-US" smtClean="0"/>
              <a:t>Fourth level</a:t>
            </a:r>
          </a:p>
          <a:p>
            <a:pPr lvl="4"/>
            <a:r>
              <a:rPr lang="en-AU" altLang="en-US" smtClean="0"/>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lvl1pPr>
          </a:lstStyle>
          <a:p>
            <a:pPr>
              <a:defRPr/>
            </a:pPr>
            <a:r>
              <a:rPr lang="en-AU" altLang="en-US">
                <a:solidFill>
                  <a:srgbClr val="000000"/>
                </a:solidFill>
              </a:rPr>
              <a:t>Chapter 4 — The Processor — </a:t>
            </a:r>
            <a:fld id="{9B3D30DB-ECFB-491A-9F7C-3BB946307AF6}" type="slidenum">
              <a:rPr lang="en-AU" altLang="en-US">
                <a:solidFill>
                  <a:srgbClr val="000000"/>
                </a:solidFill>
              </a:rPr>
              <a:pPr>
                <a:defRPr/>
              </a:pPr>
              <a:t>‹#›</a:t>
            </a:fld>
            <a:endParaRPr lang="en-AU" altLang="en-US">
              <a:solidFill>
                <a:srgbClr val="000000"/>
              </a:solidFill>
            </a:endParaRPr>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a:defRPr/>
            </a:pPr>
            <a:endParaRPr lang="en-US" altLang="en-US">
              <a:solidFill>
                <a:srgbClr val="000000"/>
              </a:solidFill>
            </a:endParaRPr>
          </a:p>
        </p:txBody>
      </p:sp>
      <p:pic>
        <p:nvPicPr>
          <p:cNvPr id="1031" name="Picture 7" descr="MK Logo.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270625"/>
            <a:ext cx="16192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6004546"/>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900" b="0">
                <a:solidFill>
                  <a:prstClr val="black">
                    <a:tint val="75000"/>
                  </a:prstClr>
                </a:solidFill>
                <a:latin typeface="Calibri"/>
                <a:ea typeface="宋体"/>
              </a:defRPr>
            </a:lvl1pPr>
          </a:lstStyle>
          <a:p>
            <a:pPr>
              <a:defRPr/>
            </a:pPr>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900" b="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900" b="0">
                <a:solidFill>
                  <a:srgbClr val="898989"/>
                </a:solidFill>
                <a:latin typeface="Calibri" panose="020F0502020204030204" pitchFamily="34" charset="0"/>
              </a:defRPr>
            </a:lvl1pPr>
          </a:lstStyle>
          <a:p>
            <a:pPr>
              <a:defRPr/>
            </a:pPr>
            <a:fld id="{00394B52-8C59-432A-87E7-46F4BB92AB47}" type="slidenum">
              <a:rPr lang="zh-CN" altLang="en-US"/>
              <a:pPr>
                <a:defRPr/>
              </a:pPr>
              <a:t>‹#›</a:t>
            </a:fld>
            <a:endParaRPr lang="zh-CN" altLang="en-US"/>
          </a:p>
        </p:txBody>
      </p:sp>
    </p:spTree>
    <p:extLst>
      <p:ext uri="{BB962C8B-B14F-4D97-AF65-F5344CB8AC3E}">
        <p14:creationId xmlns:p14="http://schemas.microsoft.com/office/powerpoint/2010/main" val="1103663275"/>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9.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8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63.png"/></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idx="1"/>
          </p:nvPr>
        </p:nvSpPr>
        <p:spPr/>
        <p:txBody>
          <a:bodyPr>
            <a:normAutofit/>
          </a:bodyPr>
          <a:lstStyle/>
          <a:p>
            <a:pPr marL="0" indent="0" algn="ctr" eaLnBrk="1" hangingPunct="1">
              <a:buNone/>
            </a:pPr>
            <a:r>
              <a:rPr lang="en-AU" altLang="en-US" sz="4400" dirty="0" smtClean="0"/>
              <a:t>The Processor</a:t>
            </a:r>
          </a:p>
        </p:txBody>
      </p:sp>
      <p:sp>
        <p:nvSpPr>
          <p:cNvPr id="5122" name="Rectangle 4"/>
          <p:cNvSpPr>
            <a:spLocks noGrp="1" noChangeArrowheads="1"/>
          </p:cNvSpPr>
          <p:nvPr>
            <p:ph type="title"/>
          </p:nvPr>
        </p:nvSpPr>
        <p:spPr/>
        <p:txBody>
          <a:bodyPr/>
          <a:lstStyle/>
          <a:p>
            <a:pPr algn="ctr" eaLnBrk="1" hangingPunct="1"/>
            <a:r>
              <a:rPr lang="en-AU" altLang="en-US" dirty="0" smtClean="0">
                <a:solidFill>
                  <a:schemeClr val="tx1"/>
                </a:solidFill>
              </a:rPr>
              <a:t>Chapter 4</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a:t>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altLang="en-US" smtClean="0"/>
              <a:t>Control</a:t>
            </a:r>
            <a:endParaRPr lang="en-AU" altLang="en-US" smtClean="0"/>
          </a:p>
        </p:txBody>
      </p:sp>
      <p:sp>
        <p:nvSpPr>
          <p:cNvPr id="4" name="灯片编号占位符 3"/>
          <p:cNvSpPr>
            <a:spLocks noGrp="1"/>
          </p:cNvSpPr>
          <p:nvPr>
            <p:ph type="sldNum" sz="quarter" idx="10"/>
          </p:nvPr>
        </p:nvSpPr>
        <p:spPr/>
        <p:txBody>
          <a:bodyPr/>
          <a:lstStyle/>
          <a:p>
            <a:fld id="{450322E1-33AF-46D7-A5AC-266B73D5C552}" type="slidenum">
              <a:rPr lang="zh-CN" altLang="en-US" smtClean="0"/>
              <a:t>10</a:t>
            </a:fld>
            <a:endParaRPr lang="zh-CN" altLang="en-US"/>
          </a:p>
        </p:txBody>
      </p:sp>
      <p:pic>
        <p:nvPicPr>
          <p:cNvPr id="15364"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177925"/>
            <a:ext cx="6916737"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2"/>
          <p:cNvSpPr>
            <a:spLocks noGrp="1" noChangeArrowheads="1"/>
          </p:cNvSpPr>
          <p:nvPr>
            <p:ph type="title"/>
          </p:nvPr>
        </p:nvSpPr>
        <p:spPr>
          <a:xfrm>
            <a:off x="628650" y="116632"/>
            <a:ext cx="7886700" cy="831627"/>
          </a:xfrm>
        </p:spPr>
        <p:txBody>
          <a:bodyPr/>
          <a:lstStyle/>
          <a:p>
            <a:pPr eaLnBrk="1" hangingPunct="1"/>
            <a:r>
              <a:rPr lang="en-US" altLang="en-US" dirty="0" smtClean="0"/>
              <a:t>Pipelined Control</a:t>
            </a:r>
            <a:endParaRPr lang="en-AU" altLang="en-US" dirty="0" smtClean="0"/>
          </a:p>
        </p:txBody>
      </p:sp>
      <p:pic>
        <p:nvPicPr>
          <p:cNvPr id="132100"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836712"/>
            <a:ext cx="8215635" cy="570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450322E1-33AF-46D7-A5AC-266B73D5C552}" type="slidenum">
              <a:rPr lang="zh-CN" altLang="en-US" smtClean="0"/>
              <a:t>100</a:t>
            </a:fld>
            <a:endParaRPr lang="zh-CN"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3"/>
          <p:cNvSpPr>
            <a:spLocks noGrp="1" noChangeArrowheads="1"/>
          </p:cNvSpPr>
          <p:nvPr>
            <p:ph idx="1"/>
          </p:nvPr>
        </p:nvSpPr>
        <p:spPr/>
        <p:txBody>
          <a:bodyPr/>
          <a:lstStyle/>
          <a:p>
            <a:pPr eaLnBrk="1" hangingPunct="1"/>
            <a:r>
              <a:rPr lang="en-US" altLang="en-US" smtClean="0"/>
              <a:t>Consider this sequence:</a:t>
            </a:r>
          </a:p>
          <a:p>
            <a:pPr lvl="1" eaLnBrk="1" hangingPunct="1">
              <a:buFont typeface="Wingdings" panose="05000000000000000000" pitchFamily="2" charset="2"/>
              <a:buNone/>
            </a:pPr>
            <a:r>
              <a:rPr lang="en-AU" altLang="en-US" smtClean="0">
                <a:latin typeface="Lucida Console" panose="020B0609040504020204" pitchFamily="49" charset="0"/>
              </a:rPr>
              <a:t>	sub  </a:t>
            </a:r>
            <a:r>
              <a:rPr lang="en-AU" altLang="en-US" smtClean="0">
                <a:solidFill>
                  <a:schemeClr val="hlink"/>
                </a:solidFill>
                <a:latin typeface="Lucida Console" panose="020B0609040504020204" pitchFamily="49" charset="0"/>
              </a:rPr>
              <a:t>x2</a:t>
            </a:r>
            <a:r>
              <a:rPr lang="en-AU" altLang="en-US" smtClean="0">
                <a:latin typeface="Lucida Console" panose="020B0609040504020204" pitchFamily="49" charset="0"/>
              </a:rPr>
              <a:t>, x1,x3</a:t>
            </a:r>
            <a:br>
              <a:rPr lang="en-AU" altLang="en-US" smtClean="0">
                <a:latin typeface="Lucida Console" panose="020B0609040504020204" pitchFamily="49" charset="0"/>
              </a:rPr>
            </a:br>
            <a:r>
              <a:rPr lang="en-AU" altLang="en-US" smtClean="0">
                <a:latin typeface="Lucida Console" panose="020B0609040504020204" pitchFamily="49" charset="0"/>
              </a:rPr>
              <a:t>and  x12,</a:t>
            </a:r>
            <a:r>
              <a:rPr lang="en-AU" altLang="en-US" smtClean="0">
                <a:solidFill>
                  <a:schemeClr val="hlink"/>
                </a:solidFill>
                <a:latin typeface="Lucida Console" panose="020B0609040504020204" pitchFamily="49" charset="0"/>
              </a:rPr>
              <a:t>x2</a:t>
            </a:r>
            <a:r>
              <a:rPr lang="en-AU" altLang="en-US" smtClean="0">
                <a:latin typeface="Lucida Console" panose="020B0609040504020204" pitchFamily="49" charset="0"/>
              </a:rPr>
              <a:t>,x5</a:t>
            </a:r>
            <a:br>
              <a:rPr lang="en-AU" altLang="en-US" smtClean="0">
                <a:latin typeface="Lucida Console" panose="020B0609040504020204" pitchFamily="49" charset="0"/>
              </a:rPr>
            </a:br>
            <a:r>
              <a:rPr lang="en-AU" altLang="en-US" smtClean="0">
                <a:latin typeface="Lucida Console" panose="020B0609040504020204" pitchFamily="49" charset="0"/>
              </a:rPr>
              <a:t>or   x13,x6,</a:t>
            </a:r>
            <a:r>
              <a:rPr lang="en-AU" altLang="en-US" smtClean="0">
                <a:solidFill>
                  <a:schemeClr val="hlink"/>
                </a:solidFill>
                <a:latin typeface="Lucida Console" panose="020B0609040504020204" pitchFamily="49" charset="0"/>
              </a:rPr>
              <a:t>x2</a:t>
            </a:r>
            <a:r>
              <a:rPr lang="en-AU" altLang="en-US" smtClean="0">
                <a:latin typeface="Lucida Console" panose="020B0609040504020204" pitchFamily="49" charset="0"/>
              </a:rPr>
              <a:t/>
            </a:r>
            <a:br>
              <a:rPr lang="en-AU" altLang="en-US" smtClean="0">
                <a:latin typeface="Lucida Console" panose="020B0609040504020204" pitchFamily="49" charset="0"/>
              </a:rPr>
            </a:br>
            <a:r>
              <a:rPr lang="en-AU" altLang="en-US" smtClean="0">
                <a:latin typeface="Lucida Console" panose="020B0609040504020204" pitchFamily="49" charset="0"/>
              </a:rPr>
              <a:t>add  x14,</a:t>
            </a:r>
            <a:r>
              <a:rPr lang="en-AU" altLang="en-US" smtClean="0">
                <a:solidFill>
                  <a:schemeClr val="hlink"/>
                </a:solidFill>
                <a:latin typeface="Lucida Console" panose="020B0609040504020204" pitchFamily="49" charset="0"/>
              </a:rPr>
              <a:t>x2</a:t>
            </a:r>
            <a:r>
              <a:rPr lang="en-AU" altLang="en-US" smtClean="0">
                <a:latin typeface="Lucida Console" panose="020B0609040504020204" pitchFamily="49" charset="0"/>
              </a:rPr>
              <a:t>,</a:t>
            </a:r>
            <a:r>
              <a:rPr lang="en-AU" altLang="en-US" smtClean="0">
                <a:solidFill>
                  <a:schemeClr val="hlink"/>
                </a:solidFill>
                <a:latin typeface="Lucida Console" panose="020B0609040504020204" pitchFamily="49" charset="0"/>
              </a:rPr>
              <a:t>x2</a:t>
            </a:r>
            <a:r>
              <a:rPr lang="en-AU" altLang="en-US" smtClean="0">
                <a:latin typeface="Lucida Console" panose="020B0609040504020204" pitchFamily="49" charset="0"/>
              </a:rPr>
              <a:t/>
            </a:r>
            <a:br>
              <a:rPr lang="en-AU" altLang="en-US" smtClean="0">
                <a:latin typeface="Lucida Console" panose="020B0609040504020204" pitchFamily="49" charset="0"/>
              </a:rPr>
            </a:br>
            <a:r>
              <a:rPr lang="en-AU" altLang="en-US" smtClean="0">
                <a:latin typeface="Lucida Console" panose="020B0609040504020204" pitchFamily="49" charset="0"/>
              </a:rPr>
              <a:t>sd   x15,100(</a:t>
            </a:r>
            <a:r>
              <a:rPr lang="en-AU" altLang="en-US" smtClean="0">
                <a:solidFill>
                  <a:schemeClr val="hlink"/>
                </a:solidFill>
                <a:latin typeface="Lucida Console" panose="020B0609040504020204" pitchFamily="49" charset="0"/>
              </a:rPr>
              <a:t>x2</a:t>
            </a:r>
            <a:r>
              <a:rPr lang="en-AU" altLang="en-US" smtClean="0">
                <a:latin typeface="Lucida Console" panose="020B0609040504020204" pitchFamily="49" charset="0"/>
              </a:rPr>
              <a:t>)</a:t>
            </a:r>
          </a:p>
          <a:p>
            <a:pPr eaLnBrk="1" hangingPunct="1"/>
            <a:endParaRPr lang="en-US" altLang="en-US" smtClean="0"/>
          </a:p>
          <a:p>
            <a:pPr eaLnBrk="1" hangingPunct="1"/>
            <a:r>
              <a:rPr lang="en-US" altLang="en-US" smtClean="0"/>
              <a:t>We can resolve hazards with forwarding</a:t>
            </a:r>
          </a:p>
          <a:p>
            <a:pPr lvl="1" eaLnBrk="1" hangingPunct="1"/>
            <a:r>
              <a:rPr lang="en-US" altLang="en-US" smtClean="0"/>
              <a:t>How do we detect when to forward?</a:t>
            </a:r>
          </a:p>
        </p:txBody>
      </p:sp>
      <p:sp>
        <p:nvSpPr>
          <p:cNvPr id="134147" name="Rectangle 2"/>
          <p:cNvSpPr>
            <a:spLocks noGrp="1" noChangeArrowheads="1"/>
          </p:cNvSpPr>
          <p:nvPr>
            <p:ph type="title"/>
          </p:nvPr>
        </p:nvSpPr>
        <p:spPr/>
        <p:txBody>
          <a:bodyPr/>
          <a:lstStyle/>
          <a:p>
            <a:pPr eaLnBrk="1" hangingPunct="1"/>
            <a:r>
              <a:rPr lang="en-US" altLang="en-US" sz="3800" smtClean="0"/>
              <a:t>Data Hazards in ALU Instructions</a:t>
            </a:r>
            <a:endParaRPr lang="en-AU" altLang="en-US" sz="380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101</a:t>
            </a:fld>
            <a:endParaRPr lang="zh-CN" altLang="en-US"/>
          </a:p>
        </p:txBody>
      </p:sp>
      <p:sp>
        <p:nvSpPr>
          <p:cNvPr id="134149" name="Text Box 4"/>
          <p:cNvSpPr txBox="1">
            <a:spLocks noChangeArrowheads="1"/>
          </p:cNvSpPr>
          <p:nvPr/>
        </p:nvSpPr>
        <p:spPr bwMode="auto">
          <a:xfrm rot="5400000">
            <a:off x="6696869" y="2080419"/>
            <a:ext cx="4527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§4.7 Data Hazards: Forwarding vs. Stalling</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268413"/>
            <a:ext cx="711200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Rectangle 2"/>
          <p:cNvSpPr>
            <a:spLocks noGrp="1" noChangeArrowheads="1"/>
          </p:cNvSpPr>
          <p:nvPr>
            <p:ph type="title"/>
          </p:nvPr>
        </p:nvSpPr>
        <p:spPr/>
        <p:txBody>
          <a:bodyPr/>
          <a:lstStyle/>
          <a:p>
            <a:pPr eaLnBrk="1" hangingPunct="1"/>
            <a:r>
              <a:rPr lang="en-US" altLang="en-US" smtClean="0"/>
              <a:t>Dependencies &amp; Forwarding</a:t>
            </a:r>
            <a:endParaRPr lang="en-AU" altLang="en-US" smtClean="0"/>
          </a:p>
        </p:txBody>
      </p:sp>
      <p:sp>
        <p:nvSpPr>
          <p:cNvPr id="136197" name="Line 4"/>
          <p:cNvSpPr>
            <a:spLocks noChangeShapeType="1"/>
          </p:cNvSpPr>
          <p:nvPr/>
        </p:nvSpPr>
        <p:spPr bwMode="auto">
          <a:xfrm>
            <a:off x="3995738" y="2968625"/>
            <a:ext cx="144462" cy="669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198" name="Line 5"/>
          <p:cNvSpPr>
            <a:spLocks noChangeShapeType="1"/>
          </p:cNvSpPr>
          <p:nvPr/>
        </p:nvSpPr>
        <p:spPr bwMode="auto">
          <a:xfrm>
            <a:off x="4679950" y="2968625"/>
            <a:ext cx="133350" cy="15843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灯片编号占位符 2"/>
          <p:cNvSpPr>
            <a:spLocks noGrp="1"/>
          </p:cNvSpPr>
          <p:nvPr>
            <p:ph type="sldNum" sz="quarter" idx="10"/>
          </p:nvPr>
        </p:nvSpPr>
        <p:spPr/>
        <p:txBody>
          <a:bodyPr/>
          <a:lstStyle/>
          <a:p>
            <a:fld id="{450322E1-33AF-46D7-A5AC-266B73D5C552}" type="slidenum">
              <a:rPr lang="zh-CN" altLang="en-US" smtClean="0"/>
              <a:t>102</a:t>
            </a:fld>
            <a:endParaRPr lang="zh-CN"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3"/>
          <p:cNvSpPr>
            <a:spLocks noGrp="1" noChangeArrowheads="1"/>
          </p:cNvSpPr>
          <p:nvPr>
            <p:ph idx="1"/>
          </p:nvPr>
        </p:nvSpPr>
        <p:spPr/>
        <p:txBody>
          <a:bodyPr>
            <a:normAutofit lnSpcReduction="10000"/>
          </a:bodyPr>
          <a:lstStyle/>
          <a:p>
            <a:pPr eaLnBrk="1" hangingPunct="1">
              <a:lnSpc>
                <a:spcPct val="90000"/>
              </a:lnSpc>
            </a:pPr>
            <a:r>
              <a:rPr lang="en-US" altLang="en-US" sz="2800" dirty="0" smtClean="0"/>
              <a:t>Pass register numbers along pipeline</a:t>
            </a:r>
          </a:p>
          <a:p>
            <a:pPr lvl="1" eaLnBrk="1" hangingPunct="1">
              <a:lnSpc>
                <a:spcPct val="90000"/>
              </a:lnSpc>
            </a:pPr>
            <a:r>
              <a:rPr lang="en-US" altLang="en-US" sz="2400" dirty="0" smtClean="0"/>
              <a:t>e.g., ID/EX.RegisterRs1 = register number for Rs1 sitting in ID/EX pipeline register</a:t>
            </a:r>
          </a:p>
          <a:p>
            <a:pPr eaLnBrk="1" hangingPunct="1">
              <a:lnSpc>
                <a:spcPct val="90000"/>
              </a:lnSpc>
            </a:pPr>
            <a:r>
              <a:rPr lang="en-US" altLang="en-US" sz="2800" dirty="0" smtClean="0"/>
              <a:t>ALU operand register numbers in EX stage are given by</a:t>
            </a:r>
          </a:p>
          <a:p>
            <a:pPr lvl="1" eaLnBrk="1" hangingPunct="1">
              <a:lnSpc>
                <a:spcPct val="90000"/>
              </a:lnSpc>
            </a:pPr>
            <a:r>
              <a:rPr lang="en-US" altLang="en-US" sz="2400" dirty="0" smtClean="0"/>
              <a:t>ID/EX.RegisterRs1, ID/EX.RegisterRs2</a:t>
            </a:r>
          </a:p>
          <a:p>
            <a:pPr eaLnBrk="1" hangingPunct="1">
              <a:lnSpc>
                <a:spcPct val="90000"/>
              </a:lnSpc>
            </a:pPr>
            <a:r>
              <a:rPr lang="en-US" altLang="en-US" sz="2800" dirty="0" smtClean="0"/>
              <a:t>Data hazards when</a:t>
            </a:r>
          </a:p>
          <a:p>
            <a:pPr lvl="1" eaLnBrk="1" hangingPunct="1">
              <a:lnSpc>
                <a:spcPct val="90000"/>
              </a:lnSpc>
              <a:buFont typeface="Wingdings" panose="05000000000000000000" pitchFamily="2" charset="2"/>
              <a:buNone/>
            </a:pPr>
            <a:r>
              <a:rPr lang="en-US" altLang="en-US" sz="2400" dirty="0" smtClean="0">
                <a:solidFill>
                  <a:schemeClr val="hlink"/>
                </a:solidFill>
              </a:rPr>
              <a:t>1a.</a:t>
            </a:r>
            <a:r>
              <a:rPr lang="en-US" altLang="en-US" sz="2400" dirty="0" smtClean="0"/>
              <a:t> EX/</a:t>
            </a:r>
            <a:r>
              <a:rPr lang="en-US" altLang="en-US" sz="2400" dirty="0" err="1" smtClean="0"/>
              <a:t>MEM.RegisterRd</a:t>
            </a:r>
            <a:r>
              <a:rPr lang="en-US" altLang="en-US" sz="2400" dirty="0" smtClean="0"/>
              <a:t> = ID/EX.RegisterRs1</a:t>
            </a:r>
          </a:p>
          <a:p>
            <a:pPr lvl="1" eaLnBrk="1" hangingPunct="1">
              <a:lnSpc>
                <a:spcPct val="90000"/>
              </a:lnSpc>
              <a:buFont typeface="Wingdings" panose="05000000000000000000" pitchFamily="2" charset="2"/>
              <a:buNone/>
            </a:pPr>
            <a:r>
              <a:rPr lang="en-US" altLang="en-US" sz="2400" dirty="0" smtClean="0">
                <a:solidFill>
                  <a:schemeClr val="hlink"/>
                </a:solidFill>
              </a:rPr>
              <a:t>1b.</a:t>
            </a:r>
            <a:r>
              <a:rPr lang="en-US" altLang="en-US" sz="2400" dirty="0" smtClean="0"/>
              <a:t> EX/</a:t>
            </a:r>
            <a:r>
              <a:rPr lang="en-US" altLang="en-US" sz="2400" dirty="0" err="1" smtClean="0"/>
              <a:t>MEM.RegisterRd</a:t>
            </a:r>
            <a:r>
              <a:rPr lang="en-US" altLang="en-US" sz="2400" dirty="0" smtClean="0"/>
              <a:t> = ID/EX.RegisterRs2</a:t>
            </a:r>
          </a:p>
          <a:p>
            <a:pPr lvl="1" eaLnBrk="1" hangingPunct="1">
              <a:lnSpc>
                <a:spcPct val="90000"/>
              </a:lnSpc>
              <a:buFont typeface="Wingdings" panose="05000000000000000000" pitchFamily="2" charset="2"/>
              <a:buNone/>
            </a:pPr>
            <a:r>
              <a:rPr lang="en-US" altLang="en-US" sz="2400" dirty="0" smtClean="0">
                <a:solidFill>
                  <a:schemeClr val="hlink"/>
                </a:solidFill>
              </a:rPr>
              <a:t>2a.</a:t>
            </a:r>
            <a:r>
              <a:rPr lang="en-US" altLang="en-US" sz="2400" dirty="0" smtClean="0"/>
              <a:t> MEM/</a:t>
            </a:r>
            <a:r>
              <a:rPr lang="en-US" altLang="en-US" sz="2400" dirty="0" err="1" smtClean="0"/>
              <a:t>WB.RegisterRd</a:t>
            </a:r>
            <a:r>
              <a:rPr lang="en-US" altLang="en-US" sz="2400" dirty="0" smtClean="0"/>
              <a:t> = ID/EX.RegisterRs1</a:t>
            </a:r>
          </a:p>
          <a:p>
            <a:pPr lvl="1" eaLnBrk="1" hangingPunct="1">
              <a:lnSpc>
                <a:spcPct val="90000"/>
              </a:lnSpc>
              <a:buFont typeface="Wingdings" panose="05000000000000000000" pitchFamily="2" charset="2"/>
              <a:buNone/>
            </a:pPr>
            <a:r>
              <a:rPr lang="en-US" altLang="en-US" sz="2400" dirty="0" smtClean="0">
                <a:solidFill>
                  <a:schemeClr val="hlink"/>
                </a:solidFill>
              </a:rPr>
              <a:t>2b.</a:t>
            </a:r>
            <a:r>
              <a:rPr lang="en-US" altLang="en-US" sz="2400" dirty="0" smtClean="0"/>
              <a:t> MEM/</a:t>
            </a:r>
            <a:r>
              <a:rPr lang="en-US" altLang="en-US" sz="2400" dirty="0" err="1" smtClean="0"/>
              <a:t>WB.RegisterRd</a:t>
            </a:r>
            <a:r>
              <a:rPr lang="en-US" altLang="en-US" sz="2400" dirty="0" smtClean="0"/>
              <a:t> = ID/EX.RegisterRs2</a:t>
            </a:r>
            <a:endParaRPr lang="en-AU" altLang="en-US" sz="2400" dirty="0" smtClean="0"/>
          </a:p>
        </p:txBody>
      </p:sp>
      <p:sp>
        <p:nvSpPr>
          <p:cNvPr id="138243" name="Rectangle 2"/>
          <p:cNvSpPr>
            <a:spLocks noGrp="1" noChangeArrowheads="1"/>
          </p:cNvSpPr>
          <p:nvPr>
            <p:ph type="title"/>
          </p:nvPr>
        </p:nvSpPr>
        <p:spPr/>
        <p:txBody>
          <a:bodyPr/>
          <a:lstStyle/>
          <a:p>
            <a:pPr eaLnBrk="1" hangingPunct="1"/>
            <a:r>
              <a:rPr lang="en-US" altLang="en-US" sz="4000" smtClean="0"/>
              <a:t>Detecting the Need to Forward</a:t>
            </a:r>
            <a:endParaRPr lang="en-AU" altLang="en-US" sz="400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103</a:t>
            </a:fld>
            <a:endParaRPr lang="zh-CN" altLang="en-US"/>
          </a:p>
        </p:txBody>
      </p:sp>
      <p:sp>
        <p:nvSpPr>
          <p:cNvPr id="138245" name="Text Box 4"/>
          <p:cNvSpPr txBox="1">
            <a:spLocks noChangeArrowheads="1"/>
          </p:cNvSpPr>
          <p:nvPr/>
        </p:nvSpPr>
        <p:spPr bwMode="auto">
          <a:xfrm>
            <a:off x="7794625" y="4111625"/>
            <a:ext cx="1241425" cy="835025"/>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Fwd from</a:t>
            </a:r>
            <a:br>
              <a:rPr lang="en-US" altLang="en-US" sz="1600"/>
            </a:br>
            <a:r>
              <a:rPr lang="en-US" altLang="en-US" sz="1600"/>
              <a:t>EX/MEM</a:t>
            </a:r>
            <a:br>
              <a:rPr lang="en-US" altLang="en-US" sz="1600"/>
            </a:br>
            <a:r>
              <a:rPr lang="en-US" altLang="en-US" sz="1600"/>
              <a:t>pipeline reg</a:t>
            </a:r>
            <a:endParaRPr lang="en-AU" altLang="en-US" sz="1600"/>
          </a:p>
        </p:txBody>
      </p:sp>
      <p:sp>
        <p:nvSpPr>
          <p:cNvPr id="138246" name="AutoShape 5"/>
          <p:cNvSpPr>
            <a:spLocks/>
          </p:cNvSpPr>
          <p:nvPr/>
        </p:nvSpPr>
        <p:spPr bwMode="auto">
          <a:xfrm>
            <a:off x="7545388" y="4129088"/>
            <a:ext cx="166687"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38247" name="AutoShape 6"/>
          <p:cNvSpPr>
            <a:spLocks/>
          </p:cNvSpPr>
          <p:nvPr/>
        </p:nvSpPr>
        <p:spPr bwMode="auto">
          <a:xfrm>
            <a:off x="7599363" y="5033963"/>
            <a:ext cx="166687"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38248" name="Text Box 7"/>
          <p:cNvSpPr txBox="1">
            <a:spLocks noChangeArrowheads="1"/>
          </p:cNvSpPr>
          <p:nvPr/>
        </p:nvSpPr>
        <p:spPr bwMode="auto">
          <a:xfrm>
            <a:off x="7848600" y="5105400"/>
            <a:ext cx="1241425" cy="835025"/>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Fwd from</a:t>
            </a:r>
            <a:br>
              <a:rPr lang="en-US" altLang="en-US" sz="1600"/>
            </a:br>
            <a:r>
              <a:rPr lang="en-US" altLang="en-US" sz="1600"/>
              <a:t>MEM/WB</a:t>
            </a:r>
            <a:br>
              <a:rPr lang="en-US" altLang="en-US" sz="1600"/>
            </a:br>
            <a:r>
              <a:rPr lang="en-US" altLang="en-US" sz="1600"/>
              <a:t>pipeline reg</a:t>
            </a:r>
            <a:endParaRPr lang="en-AU" altLang="en-US" sz="160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67544" y="4509120"/>
            <a:ext cx="8208912" cy="2019128"/>
          </a:xfrm>
          <a:prstGeom prst="rect">
            <a:avLst/>
          </a:prstGeom>
        </p:spPr>
      </p:pic>
      <p:pic>
        <p:nvPicPr>
          <p:cNvPr id="7" name="图片 6"/>
          <p:cNvPicPr>
            <a:picLocks noChangeAspect="1"/>
          </p:cNvPicPr>
          <p:nvPr/>
        </p:nvPicPr>
        <p:blipFill>
          <a:blip r:embed="rId4"/>
          <a:stretch>
            <a:fillRect/>
          </a:stretch>
        </p:blipFill>
        <p:spPr>
          <a:xfrm>
            <a:off x="251520" y="314380"/>
            <a:ext cx="8424936" cy="4009004"/>
          </a:xfrm>
          <a:prstGeom prst="rect">
            <a:avLst/>
          </a:prstGeom>
        </p:spPr>
      </p:pic>
      <p:pic>
        <p:nvPicPr>
          <p:cNvPr id="2" name="图片 1"/>
          <p:cNvPicPr>
            <a:picLocks noChangeAspect="1"/>
          </p:cNvPicPr>
          <p:nvPr/>
        </p:nvPicPr>
        <p:blipFill>
          <a:blip r:embed="rId5"/>
          <a:stretch>
            <a:fillRect/>
          </a:stretch>
        </p:blipFill>
        <p:spPr>
          <a:xfrm>
            <a:off x="2051720" y="125965"/>
            <a:ext cx="6480720" cy="268432"/>
          </a:xfrm>
          <a:prstGeom prst="rect">
            <a:avLst/>
          </a:prstGeom>
        </p:spPr>
      </p:pic>
      <p:sp>
        <p:nvSpPr>
          <p:cNvPr id="3" name="文本框 2"/>
          <p:cNvSpPr txBox="1"/>
          <p:nvPr/>
        </p:nvSpPr>
        <p:spPr>
          <a:xfrm>
            <a:off x="6444208" y="620688"/>
            <a:ext cx="2592288" cy="1323439"/>
          </a:xfrm>
          <a:prstGeom prst="rect">
            <a:avLst/>
          </a:prstGeom>
          <a:solidFill>
            <a:srgbClr val="FF7C80"/>
          </a:solidFill>
        </p:spPr>
        <p:txBody>
          <a:bodyPr wrap="square" rtlCol="0">
            <a:spAutoFit/>
          </a:bodyPr>
          <a:lstStyle/>
          <a:p>
            <a:r>
              <a:rPr lang="en-US" altLang="zh-CN" dirty="0" err="1"/>
              <a:t>l</a:t>
            </a:r>
            <a:r>
              <a:rPr lang="en-US" altLang="zh-CN" dirty="0" err="1" smtClean="0"/>
              <a:t>d</a:t>
            </a:r>
            <a:r>
              <a:rPr lang="en-US" altLang="zh-CN" dirty="0" smtClean="0"/>
              <a:t>    x2, 8(x2)</a:t>
            </a:r>
          </a:p>
          <a:p>
            <a:r>
              <a:rPr lang="en-US" altLang="zh-CN" dirty="0"/>
              <a:t>a</a:t>
            </a:r>
            <a:r>
              <a:rPr lang="en-US" altLang="zh-CN" dirty="0" smtClean="0"/>
              <a:t>nd x12, x2,x5</a:t>
            </a:r>
          </a:p>
          <a:p>
            <a:r>
              <a:rPr lang="zh-CN" altLang="en-US" dirty="0" smtClean="0"/>
              <a:t>当 上面的</a:t>
            </a:r>
            <a:r>
              <a:rPr lang="en-US" altLang="zh-CN" dirty="0" err="1" smtClean="0"/>
              <a:t>ld</a:t>
            </a:r>
            <a:r>
              <a:rPr lang="zh-CN" altLang="en-US" dirty="0" smtClean="0"/>
              <a:t>指令与</a:t>
            </a:r>
            <a:r>
              <a:rPr lang="en-US" altLang="zh-CN" dirty="0" smtClean="0"/>
              <a:t>and</a:t>
            </a:r>
            <a:r>
              <a:rPr lang="zh-CN" altLang="en-US" dirty="0" smtClean="0"/>
              <a:t>指令满足</a:t>
            </a:r>
            <a:r>
              <a:rPr lang="en-US" altLang="zh-CN" dirty="0" smtClean="0"/>
              <a:t>1a.</a:t>
            </a:r>
            <a:r>
              <a:rPr lang="zh-CN" altLang="en-US" dirty="0" smtClean="0"/>
              <a:t>条件，会产生严重问题？</a:t>
            </a:r>
            <a:endParaRPr lang="zh-CN" altLang="en-US" dirty="0"/>
          </a:p>
        </p:txBody>
      </p:sp>
    </p:spTree>
    <p:extLst>
      <p:ext uri="{BB962C8B-B14F-4D97-AF65-F5344CB8AC3E}">
        <p14:creationId xmlns:p14="http://schemas.microsoft.com/office/powerpoint/2010/main" val="296657134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3"/>
          <p:cNvSpPr>
            <a:spLocks noGrp="1" noChangeArrowheads="1"/>
          </p:cNvSpPr>
          <p:nvPr>
            <p:ph idx="1"/>
          </p:nvPr>
        </p:nvSpPr>
        <p:spPr/>
        <p:txBody>
          <a:bodyPr/>
          <a:lstStyle/>
          <a:p>
            <a:pPr eaLnBrk="1" hangingPunct="1"/>
            <a:r>
              <a:rPr lang="en-US" altLang="en-US" dirty="0" smtClean="0"/>
              <a:t>But only if forwarding instruction will write to a register!</a:t>
            </a:r>
          </a:p>
          <a:p>
            <a:pPr lvl="1" eaLnBrk="1" hangingPunct="1"/>
            <a:r>
              <a:rPr lang="en-US" altLang="en-US" dirty="0" smtClean="0"/>
              <a:t>EX/</a:t>
            </a:r>
            <a:r>
              <a:rPr lang="en-US" altLang="en-US" dirty="0" err="1" smtClean="0"/>
              <a:t>MEM.RegWrite</a:t>
            </a:r>
            <a:r>
              <a:rPr lang="en-US" altLang="en-US" dirty="0" smtClean="0"/>
              <a:t>, MEM/</a:t>
            </a:r>
            <a:r>
              <a:rPr lang="en-US" altLang="en-US" dirty="0" err="1" smtClean="0"/>
              <a:t>WB.RegWrite</a:t>
            </a:r>
            <a:endParaRPr lang="en-US" altLang="en-US" dirty="0" smtClean="0"/>
          </a:p>
          <a:p>
            <a:pPr eaLnBrk="1" hangingPunct="1"/>
            <a:endParaRPr lang="en-US" altLang="en-US" dirty="0" smtClean="0"/>
          </a:p>
          <a:p>
            <a:pPr eaLnBrk="1" hangingPunct="1"/>
            <a:r>
              <a:rPr lang="en-US" altLang="en-US" dirty="0" smtClean="0"/>
              <a:t>And only if Rd for that instruction is not x0</a:t>
            </a:r>
          </a:p>
          <a:p>
            <a:pPr lvl="1" eaLnBrk="1" hangingPunct="1"/>
            <a:r>
              <a:rPr lang="en-US" altLang="en-US" dirty="0" smtClean="0"/>
              <a:t>EX/</a:t>
            </a:r>
            <a:r>
              <a:rPr lang="en-US" altLang="en-US" dirty="0" err="1" smtClean="0"/>
              <a:t>MEM.RegisterRd</a:t>
            </a:r>
            <a:r>
              <a:rPr lang="en-US" altLang="en-US" dirty="0" smtClean="0"/>
              <a:t> ≠ 0,</a:t>
            </a:r>
            <a:br>
              <a:rPr lang="en-US" altLang="en-US" dirty="0" smtClean="0"/>
            </a:br>
            <a:r>
              <a:rPr lang="en-US" altLang="en-US" dirty="0" smtClean="0"/>
              <a:t>MEM/</a:t>
            </a:r>
            <a:r>
              <a:rPr lang="en-US" altLang="en-US" dirty="0" err="1" smtClean="0"/>
              <a:t>WB.RegisterRd</a:t>
            </a:r>
            <a:r>
              <a:rPr lang="en-US" altLang="en-US" dirty="0" smtClean="0"/>
              <a:t> ≠ 0</a:t>
            </a:r>
          </a:p>
          <a:p>
            <a:pPr lvl="1" eaLnBrk="1" hangingPunct="1"/>
            <a:r>
              <a:rPr lang="en-US" altLang="en-US" dirty="0" smtClean="0"/>
              <a:t>Reason:</a:t>
            </a:r>
          </a:p>
          <a:p>
            <a:pPr marL="914400" lvl="2" indent="0">
              <a:buNone/>
            </a:pPr>
            <a:r>
              <a:rPr lang="en-US" altLang="zh-CN" sz="2400" dirty="0" err="1"/>
              <a:t>addi</a:t>
            </a:r>
            <a:r>
              <a:rPr lang="en-US" altLang="zh-CN" sz="2400" dirty="0"/>
              <a:t> </a:t>
            </a:r>
            <a:r>
              <a:rPr lang="en-US" altLang="zh-CN" sz="2400" b="1" dirty="0">
                <a:solidFill>
                  <a:srgbClr val="FF0000"/>
                </a:solidFill>
              </a:rPr>
              <a:t>x0</a:t>
            </a:r>
            <a:r>
              <a:rPr lang="en-US" altLang="zh-CN" sz="2400" dirty="0"/>
              <a:t>, x1, </a:t>
            </a:r>
            <a:r>
              <a:rPr lang="en-US" altLang="zh-CN" sz="2400" dirty="0" smtClean="0"/>
              <a:t>2</a:t>
            </a:r>
          </a:p>
          <a:p>
            <a:pPr marL="914400" lvl="2" indent="0">
              <a:buNone/>
            </a:pPr>
            <a:r>
              <a:rPr lang="en-US" altLang="zh-CN" sz="2400" dirty="0"/>
              <a:t>and x12, </a:t>
            </a:r>
            <a:r>
              <a:rPr lang="en-US" altLang="zh-CN" sz="2400" b="1" dirty="0" smtClean="0">
                <a:solidFill>
                  <a:srgbClr val="FF0000"/>
                </a:solidFill>
              </a:rPr>
              <a:t>x0</a:t>
            </a:r>
            <a:r>
              <a:rPr lang="en-US" altLang="zh-CN" sz="2400" dirty="0" smtClean="0"/>
              <a:t>, x5</a:t>
            </a:r>
          </a:p>
          <a:p>
            <a:pPr marL="914400" lvl="2" indent="0">
              <a:buNone/>
            </a:pPr>
            <a:r>
              <a:rPr lang="en-US" altLang="zh-CN" sz="2400" dirty="0"/>
              <a:t>or x13, x6, </a:t>
            </a:r>
            <a:r>
              <a:rPr lang="en-US" altLang="zh-CN" sz="2400" b="1" dirty="0">
                <a:solidFill>
                  <a:srgbClr val="FF0000"/>
                </a:solidFill>
              </a:rPr>
              <a:t>x0</a:t>
            </a:r>
            <a:endParaRPr lang="en-US" altLang="en-US" sz="2400" b="1" dirty="0">
              <a:solidFill>
                <a:srgbClr val="FF0000"/>
              </a:solidFill>
            </a:endParaRPr>
          </a:p>
        </p:txBody>
      </p:sp>
      <p:sp>
        <p:nvSpPr>
          <p:cNvPr id="140291" name="Rectangle 2"/>
          <p:cNvSpPr>
            <a:spLocks noGrp="1" noChangeArrowheads="1"/>
          </p:cNvSpPr>
          <p:nvPr>
            <p:ph type="title"/>
          </p:nvPr>
        </p:nvSpPr>
        <p:spPr/>
        <p:txBody>
          <a:bodyPr/>
          <a:lstStyle/>
          <a:p>
            <a:pPr eaLnBrk="1" hangingPunct="1"/>
            <a:r>
              <a:rPr lang="en-US" altLang="en-US" sz="4000" smtClean="0"/>
              <a:t>Detecting the Need to Forward</a:t>
            </a:r>
            <a:endParaRPr lang="en-AU" altLang="en-US" sz="400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105</a:t>
            </a:fld>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8954" y="692696"/>
            <a:ext cx="8335838" cy="5328592"/>
          </a:xfrm>
        </p:spPr>
        <p:txBody>
          <a:bodyPr>
            <a:normAutofit fontScale="92500" lnSpcReduction="10000"/>
          </a:bodyPr>
          <a:lstStyle/>
          <a:p>
            <a:r>
              <a:rPr lang="en-US" altLang="zh-CN" dirty="0" smtClean="0"/>
              <a:t> </a:t>
            </a:r>
            <a:r>
              <a:rPr lang="en-US" altLang="zh-CN" i="1" dirty="0"/>
              <a:t>EX hazard</a:t>
            </a:r>
            <a:r>
              <a:rPr lang="en-US" altLang="zh-CN" i="1" dirty="0" smtClean="0"/>
              <a:t>:</a:t>
            </a:r>
          </a:p>
          <a:p>
            <a:pPr marL="457200" lvl="1" indent="0">
              <a:buNone/>
            </a:pPr>
            <a:r>
              <a:rPr lang="en-US" altLang="zh-CN" sz="2000" dirty="0" smtClean="0"/>
              <a:t>if </a:t>
            </a:r>
            <a:r>
              <a:rPr lang="en-US" altLang="zh-CN" sz="2000" dirty="0"/>
              <a:t>(EX/</a:t>
            </a:r>
            <a:r>
              <a:rPr lang="en-US" altLang="zh-CN" sz="2000" dirty="0" err="1"/>
              <a:t>MEM.RegWrite</a:t>
            </a:r>
            <a:endParaRPr lang="en-US" altLang="zh-CN" sz="2000" dirty="0"/>
          </a:p>
          <a:p>
            <a:pPr marL="457200" lvl="1" indent="0">
              <a:buNone/>
            </a:pPr>
            <a:r>
              <a:rPr lang="en-US" altLang="zh-CN" sz="2000" dirty="0"/>
              <a:t>and (EX/</a:t>
            </a:r>
            <a:r>
              <a:rPr lang="en-US" altLang="zh-CN" sz="2000" dirty="0" err="1"/>
              <a:t>MEM.RegisterRd</a:t>
            </a:r>
            <a:r>
              <a:rPr lang="en-US" altLang="zh-CN" sz="2000" dirty="0"/>
              <a:t> ≠ 0)</a:t>
            </a:r>
          </a:p>
          <a:p>
            <a:pPr marL="457200" lvl="1" indent="0">
              <a:buNone/>
            </a:pPr>
            <a:r>
              <a:rPr lang="en-US" altLang="zh-CN" sz="2000" dirty="0"/>
              <a:t>and (EX/</a:t>
            </a:r>
            <a:r>
              <a:rPr lang="en-US" altLang="zh-CN" sz="2000" dirty="0" err="1"/>
              <a:t>MEM.RegisterRd</a:t>
            </a:r>
            <a:r>
              <a:rPr lang="en-US" altLang="zh-CN" sz="2000" dirty="0"/>
              <a:t> = ID/EX.RegisterRs1)) </a:t>
            </a:r>
            <a:r>
              <a:rPr lang="en-US" altLang="zh-CN" sz="2000" dirty="0" err="1"/>
              <a:t>ForwardA</a:t>
            </a:r>
            <a:r>
              <a:rPr lang="en-US" altLang="zh-CN" sz="2000" dirty="0"/>
              <a:t> = </a:t>
            </a:r>
            <a:r>
              <a:rPr lang="en-US" altLang="zh-CN" sz="2000" dirty="0" smtClean="0"/>
              <a:t>10</a:t>
            </a:r>
          </a:p>
          <a:p>
            <a:pPr marL="457200" lvl="1" indent="0">
              <a:buNone/>
            </a:pPr>
            <a:endParaRPr lang="en-US" altLang="zh-CN" sz="2000" dirty="0"/>
          </a:p>
          <a:p>
            <a:pPr marL="457200" lvl="1" indent="0">
              <a:buNone/>
            </a:pPr>
            <a:r>
              <a:rPr lang="en-US" altLang="zh-CN" sz="2000" dirty="0"/>
              <a:t>if (EX/</a:t>
            </a:r>
            <a:r>
              <a:rPr lang="en-US" altLang="zh-CN" sz="2000" dirty="0" err="1"/>
              <a:t>MEM.RegWrite</a:t>
            </a:r>
            <a:endParaRPr lang="en-US" altLang="zh-CN" sz="2000" dirty="0"/>
          </a:p>
          <a:p>
            <a:pPr marL="457200" lvl="1" indent="0">
              <a:buNone/>
            </a:pPr>
            <a:r>
              <a:rPr lang="en-US" altLang="zh-CN" sz="2000" dirty="0"/>
              <a:t>and (EX/</a:t>
            </a:r>
            <a:r>
              <a:rPr lang="en-US" altLang="zh-CN" sz="2000" dirty="0" err="1"/>
              <a:t>MEM.RegisterRd</a:t>
            </a:r>
            <a:r>
              <a:rPr lang="en-US" altLang="zh-CN" sz="2000" dirty="0"/>
              <a:t> ≠ 0)</a:t>
            </a:r>
          </a:p>
          <a:p>
            <a:pPr marL="457200" lvl="1" indent="0">
              <a:buNone/>
            </a:pPr>
            <a:r>
              <a:rPr lang="en-US" altLang="zh-CN" sz="2000" dirty="0"/>
              <a:t>and (EX/</a:t>
            </a:r>
            <a:r>
              <a:rPr lang="en-US" altLang="zh-CN" sz="2000" dirty="0" err="1"/>
              <a:t>MEM.RegisterRd</a:t>
            </a:r>
            <a:r>
              <a:rPr lang="en-US" altLang="zh-CN" sz="2000" dirty="0"/>
              <a:t> = ID/EX.RegisterRs2)) </a:t>
            </a:r>
            <a:r>
              <a:rPr lang="en-US" altLang="zh-CN" sz="2000" dirty="0" err="1"/>
              <a:t>ForwardB</a:t>
            </a:r>
            <a:r>
              <a:rPr lang="en-US" altLang="zh-CN" sz="2000" dirty="0"/>
              <a:t> = </a:t>
            </a:r>
            <a:r>
              <a:rPr lang="en-US" altLang="zh-CN" sz="2000" dirty="0" smtClean="0"/>
              <a:t>10</a:t>
            </a:r>
          </a:p>
          <a:p>
            <a:pPr marL="457200" lvl="1" indent="0">
              <a:buNone/>
            </a:pPr>
            <a:endParaRPr lang="en-US" altLang="zh-CN" sz="2000" dirty="0"/>
          </a:p>
          <a:p>
            <a:pPr marL="228600" lvl="1">
              <a:spcBef>
                <a:spcPts val="1000"/>
              </a:spcBef>
            </a:pPr>
            <a:r>
              <a:rPr lang="en-US" altLang="zh-CN" dirty="0"/>
              <a:t>MEM hazard</a:t>
            </a:r>
            <a:r>
              <a:rPr lang="en-US" altLang="zh-CN" dirty="0" smtClean="0"/>
              <a:t>:</a:t>
            </a:r>
            <a:endParaRPr lang="en-US" altLang="zh-CN" dirty="0"/>
          </a:p>
          <a:p>
            <a:pPr marL="457200" lvl="1" indent="0">
              <a:buNone/>
            </a:pPr>
            <a:r>
              <a:rPr lang="en-US" altLang="zh-CN" sz="2000" dirty="0"/>
              <a:t>if (MEM/</a:t>
            </a:r>
            <a:r>
              <a:rPr lang="en-US" altLang="zh-CN" sz="2000" dirty="0" err="1"/>
              <a:t>WB.RegWrite</a:t>
            </a:r>
            <a:endParaRPr lang="en-US" altLang="zh-CN" sz="2000" dirty="0"/>
          </a:p>
          <a:p>
            <a:pPr marL="457200" lvl="1" indent="0">
              <a:buNone/>
            </a:pPr>
            <a:r>
              <a:rPr lang="en-US" altLang="zh-CN" sz="2000" dirty="0"/>
              <a:t>and (MEM/</a:t>
            </a:r>
            <a:r>
              <a:rPr lang="en-US" altLang="zh-CN" sz="2000" dirty="0" err="1"/>
              <a:t>WB.RegisterRd</a:t>
            </a:r>
            <a:r>
              <a:rPr lang="en-US" altLang="zh-CN" sz="2000" dirty="0"/>
              <a:t> ≠ 0)</a:t>
            </a:r>
          </a:p>
          <a:p>
            <a:pPr marL="457200" lvl="1" indent="0">
              <a:buNone/>
            </a:pPr>
            <a:r>
              <a:rPr lang="en-US" altLang="zh-CN" sz="2000" dirty="0"/>
              <a:t>and (MEM/</a:t>
            </a:r>
            <a:r>
              <a:rPr lang="en-US" altLang="zh-CN" sz="2000" dirty="0" err="1"/>
              <a:t>WB.RegisterRd</a:t>
            </a:r>
            <a:r>
              <a:rPr lang="en-US" altLang="zh-CN" sz="2000" dirty="0"/>
              <a:t> = ID/EX.RegisterRs1)) </a:t>
            </a:r>
            <a:r>
              <a:rPr lang="en-US" altLang="zh-CN" sz="2000" dirty="0" err="1"/>
              <a:t>ForwardA</a:t>
            </a:r>
            <a:r>
              <a:rPr lang="en-US" altLang="zh-CN" sz="2000" dirty="0"/>
              <a:t> = </a:t>
            </a:r>
            <a:r>
              <a:rPr lang="en-US" altLang="zh-CN" sz="2000" dirty="0" smtClean="0"/>
              <a:t>01</a:t>
            </a:r>
          </a:p>
          <a:p>
            <a:pPr marL="457200" lvl="1" indent="0">
              <a:buNone/>
            </a:pPr>
            <a:endParaRPr lang="en-US" altLang="zh-CN" sz="2000" dirty="0"/>
          </a:p>
          <a:p>
            <a:pPr marL="457200" lvl="1" indent="0">
              <a:buNone/>
            </a:pPr>
            <a:r>
              <a:rPr lang="en-US" altLang="zh-CN" sz="2000" dirty="0"/>
              <a:t>if (MEM/</a:t>
            </a:r>
            <a:r>
              <a:rPr lang="en-US" altLang="zh-CN" sz="2000" dirty="0" err="1"/>
              <a:t>WB.RegWrite</a:t>
            </a:r>
            <a:endParaRPr lang="en-US" altLang="zh-CN" sz="2000" dirty="0"/>
          </a:p>
          <a:p>
            <a:pPr marL="457200" lvl="1" indent="0">
              <a:buNone/>
            </a:pPr>
            <a:r>
              <a:rPr lang="en-US" altLang="zh-CN" sz="2000" dirty="0"/>
              <a:t>and (MEM/</a:t>
            </a:r>
            <a:r>
              <a:rPr lang="en-US" altLang="zh-CN" sz="2000" dirty="0" err="1"/>
              <a:t>WB.RegisterRd</a:t>
            </a:r>
            <a:r>
              <a:rPr lang="en-US" altLang="zh-CN" sz="2000" dirty="0"/>
              <a:t> ≠ 0)</a:t>
            </a:r>
          </a:p>
          <a:p>
            <a:pPr marL="457200" lvl="1" indent="0">
              <a:buNone/>
            </a:pPr>
            <a:r>
              <a:rPr lang="en-US" altLang="zh-CN" sz="2000" dirty="0"/>
              <a:t>and (MEM/</a:t>
            </a:r>
            <a:r>
              <a:rPr lang="en-US" altLang="zh-CN" sz="2000" dirty="0" err="1"/>
              <a:t>WB.RegisterRd</a:t>
            </a:r>
            <a:r>
              <a:rPr lang="en-US" altLang="zh-CN" sz="2000" dirty="0"/>
              <a:t> = ID/EX.RegisterRs2)) </a:t>
            </a:r>
            <a:r>
              <a:rPr lang="en-US" altLang="zh-CN" sz="2000" dirty="0" err="1"/>
              <a:t>ForwardB</a:t>
            </a:r>
            <a:r>
              <a:rPr lang="en-US" altLang="zh-CN" sz="2000" dirty="0"/>
              <a:t> = 01</a:t>
            </a:r>
            <a:endParaRPr lang="zh-CN" altLang="en-US" sz="2000" dirty="0"/>
          </a:p>
        </p:txBody>
      </p:sp>
      <p:sp>
        <p:nvSpPr>
          <p:cNvPr id="4" name="灯片编号占位符 3"/>
          <p:cNvSpPr>
            <a:spLocks noGrp="1"/>
          </p:cNvSpPr>
          <p:nvPr>
            <p:ph type="sldNum" sz="quarter" idx="10"/>
          </p:nvPr>
        </p:nvSpPr>
        <p:spPr/>
        <p:txBody>
          <a:bodyPr/>
          <a:lstStyle/>
          <a:p>
            <a:fld id="{450322E1-33AF-46D7-A5AC-266B73D5C552}" type="slidenum">
              <a:rPr lang="zh-CN" altLang="en-US" smtClean="0"/>
              <a:t>106</a:t>
            </a:fld>
            <a:endParaRPr lang="zh-CN" altLang="en-US"/>
          </a:p>
        </p:txBody>
      </p:sp>
    </p:spTree>
    <p:extLst>
      <p:ext uri="{BB962C8B-B14F-4D97-AF65-F5344CB8AC3E}">
        <p14:creationId xmlns:p14="http://schemas.microsoft.com/office/powerpoint/2010/main" val="281473116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23528" y="1184186"/>
            <a:ext cx="8640960" cy="6206578"/>
          </a:xfrm>
          <a:prstGeom prst="rect">
            <a:avLst/>
          </a:prstGeom>
        </p:spPr>
      </p:pic>
      <p:sp>
        <p:nvSpPr>
          <p:cNvPr id="142339" name="Rectangle 2"/>
          <p:cNvSpPr>
            <a:spLocks noGrp="1" noChangeArrowheads="1"/>
          </p:cNvSpPr>
          <p:nvPr>
            <p:ph type="title"/>
          </p:nvPr>
        </p:nvSpPr>
        <p:spPr/>
        <p:txBody>
          <a:bodyPr/>
          <a:lstStyle/>
          <a:p>
            <a:pPr eaLnBrk="1" hangingPunct="1"/>
            <a:r>
              <a:rPr lang="en-US" altLang="en-US" smtClean="0"/>
              <a:t>Forwarding Paths</a:t>
            </a:r>
            <a:endParaRPr lang="en-AU" altLang="en-US"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107</a:t>
            </a:fld>
            <a:endParaRPr lang="zh-CN"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a:p>
        </p:txBody>
      </p:sp>
      <p:sp>
        <p:nvSpPr>
          <p:cNvPr id="144387" name="Rectangle 2"/>
          <p:cNvSpPr>
            <a:spLocks noGrp="1" noChangeArrowheads="1"/>
          </p:cNvSpPr>
          <p:nvPr>
            <p:ph type="title"/>
          </p:nvPr>
        </p:nvSpPr>
        <p:spPr/>
        <p:txBody>
          <a:bodyPr/>
          <a:lstStyle/>
          <a:p>
            <a:pPr eaLnBrk="1" hangingPunct="1"/>
            <a:r>
              <a:rPr lang="en-US" altLang="en-US" smtClean="0"/>
              <a:t>Forwarding Conditions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108</a:t>
            </a:fld>
            <a:endParaRPr lang="zh-CN" altLang="en-US"/>
          </a:p>
        </p:txBody>
      </p:sp>
      <p:graphicFrame>
        <p:nvGraphicFramePr>
          <p:cNvPr id="3" name="Table 2"/>
          <p:cNvGraphicFramePr>
            <a:graphicFrameLocks noGrp="1"/>
          </p:cNvGraphicFramePr>
          <p:nvPr/>
        </p:nvGraphicFramePr>
        <p:xfrm>
          <a:off x="539750" y="1397000"/>
          <a:ext cx="8496300" cy="4530725"/>
        </p:xfrm>
        <a:graphic>
          <a:graphicData uri="http://schemas.openxmlformats.org/drawingml/2006/table">
            <a:tbl>
              <a:tblPr firstRow="1" bandRow="1">
                <a:tableStyleId>{5C22544A-7EE6-4342-B048-85BDC9FD1C3A}</a:tableStyleId>
              </a:tblPr>
              <a:tblGrid>
                <a:gridCol w="1751197"/>
                <a:gridCol w="1211488"/>
                <a:gridCol w="5533615"/>
              </a:tblGrid>
              <a:tr h="370873">
                <a:tc>
                  <a:txBody>
                    <a:bodyPr/>
                    <a:lstStyle/>
                    <a:p>
                      <a:pPr algn="l"/>
                      <a:r>
                        <a:rPr lang="en-US" sz="1800" dirty="0" smtClean="0"/>
                        <a:t>Mux control</a:t>
                      </a:r>
                      <a:endParaRPr lang="en-US" sz="1800" dirty="0"/>
                    </a:p>
                  </a:txBody>
                  <a:tcPr marL="91433" marR="91433" marT="45724" marB="45724"/>
                </a:tc>
                <a:tc>
                  <a:txBody>
                    <a:bodyPr/>
                    <a:lstStyle/>
                    <a:p>
                      <a:pPr algn="l"/>
                      <a:r>
                        <a:rPr lang="en-US" sz="1800" smtClean="0"/>
                        <a:t>Source</a:t>
                      </a:r>
                      <a:endParaRPr lang="en-US" sz="1800"/>
                    </a:p>
                  </a:txBody>
                  <a:tcPr marL="91433" marR="91433" marT="45724" marB="45724"/>
                </a:tc>
                <a:tc>
                  <a:txBody>
                    <a:bodyPr/>
                    <a:lstStyle/>
                    <a:p>
                      <a:pPr algn="l"/>
                      <a:r>
                        <a:rPr lang="en-US" sz="1800" smtClean="0"/>
                        <a:t>Explanation</a:t>
                      </a:r>
                      <a:endParaRPr lang="en-US" sz="1800"/>
                    </a:p>
                  </a:txBody>
                  <a:tcPr marL="91433" marR="91433" marT="45724" marB="45724"/>
                </a:tc>
              </a:tr>
              <a:tr h="370873">
                <a:tc>
                  <a:txBody>
                    <a:bodyPr/>
                    <a:lstStyle/>
                    <a:p>
                      <a:pPr algn="l"/>
                      <a:r>
                        <a:rPr lang="en-US" sz="1800" smtClean="0"/>
                        <a:t>ForwardA = 00</a:t>
                      </a:r>
                      <a:endParaRPr lang="en-US" sz="1800"/>
                    </a:p>
                  </a:txBody>
                  <a:tcPr marL="91433" marR="91433" marT="45724" marB="45724"/>
                </a:tc>
                <a:tc>
                  <a:txBody>
                    <a:bodyPr/>
                    <a:lstStyle/>
                    <a:p>
                      <a:pPr algn="l"/>
                      <a:r>
                        <a:rPr lang="en-US" sz="1800" smtClean="0"/>
                        <a:t>ID/EX</a:t>
                      </a:r>
                      <a:endParaRPr lang="en-US" sz="1800"/>
                    </a:p>
                  </a:txBody>
                  <a:tcPr marL="91433" marR="91433" marT="45724" marB="45724"/>
                </a:tc>
                <a:tc>
                  <a:txBody>
                    <a:bodyPr/>
                    <a:lstStyle/>
                    <a:p>
                      <a:pPr algn="l"/>
                      <a:r>
                        <a:rPr lang="en-US" sz="1800" b="0" i="0" u="none" strike="noStrike" kern="1200" baseline="0" smtClean="0">
                          <a:solidFill>
                            <a:schemeClr val="dk1"/>
                          </a:solidFill>
                          <a:latin typeface="+mn-lt"/>
                          <a:ea typeface="+mn-ea"/>
                          <a:cs typeface="+mn-cs"/>
                        </a:rPr>
                        <a:t>The first ALU operand comes from the register file.</a:t>
                      </a:r>
                      <a:endParaRPr lang="en-US" sz="1800"/>
                    </a:p>
                  </a:txBody>
                  <a:tcPr marL="91433" marR="91433" marT="45724" marB="45724"/>
                </a:tc>
              </a:tr>
              <a:tr h="640137">
                <a:tc>
                  <a:txBody>
                    <a:bodyPr/>
                    <a:lstStyle/>
                    <a:p>
                      <a:pPr algn="l"/>
                      <a:r>
                        <a:rPr lang="en-US" sz="1800" b="0" i="0" u="none" strike="noStrike" kern="1200" baseline="0" smtClean="0">
                          <a:solidFill>
                            <a:schemeClr val="dk1"/>
                          </a:solidFill>
                          <a:latin typeface="+mn-lt"/>
                          <a:ea typeface="+mn-ea"/>
                          <a:cs typeface="+mn-cs"/>
                        </a:rPr>
                        <a:t>ForwardA = 10</a:t>
                      </a:r>
                      <a:endParaRPr lang="en-US" sz="1800"/>
                    </a:p>
                  </a:txBody>
                  <a:tcPr marL="91433" marR="91433" marT="45724" marB="45724"/>
                </a:tc>
                <a:tc>
                  <a:txBody>
                    <a:bodyPr/>
                    <a:lstStyle/>
                    <a:p>
                      <a:pPr algn="l"/>
                      <a:r>
                        <a:rPr lang="en-US" sz="1800" b="0" i="0" u="none" strike="noStrike" kern="1200" baseline="0" smtClean="0">
                          <a:solidFill>
                            <a:schemeClr val="dk1"/>
                          </a:solidFill>
                          <a:latin typeface="+mn-lt"/>
                          <a:ea typeface="+mn-ea"/>
                          <a:cs typeface="+mn-cs"/>
                        </a:rPr>
                        <a:t>EX/MEM</a:t>
                      </a:r>
                      <a:endParaRPr lang="en-US" sz="1800"/>
                    </a:p>
                  </a:txBody>
                  <a:tcPr marL="91433" marR="91433" marT="45724" marB="45724"/>
                </a:tc>
                <a:tc>
                  <a:txBody>
                    <a:bodyPr/>
                    <a:lstStyle/>
                    <a:p>
                      <a:pPr algn="l"/>
                      <a:r>
                        <a:rPr lang="en-US" sz="1800" b="0" i="0" u="none" strike="noStrike" kern="1200" baseline="0" smtClean="0">
                          <a:solidFill>
                            <a:schemeClr val="dk1"/>
                          </a:solidFill>
                          <a:latin typeface="+mn-lt"/>
                          <a:ea typeface="+mn-ea"/>
                          <a:cs typeface="+mn-cs"/>
                        </a:rPr>
                        <a:t>The first ALU operand is forwarded from the prior ALU result.</a:t>
                      </a:r>
                      <a:endParaRPr lang="en-US" sz="1800"/>
                    </a:p>
                  </a:txBody>
                  <a:tcPr marL="91433" marR="91433" marT="45724" marB="45724"/>
                </a:tc>
              </a:tr>
              <a:tr h="938192">
                <a:tc>
                  <a:txBody>
                    <a:bodyPr/>
                    <a:lstStyle/>
                    <a:p>
                      <a:pPr algn="l"/>
                      <a:r>
                        <a:rPr lang="en-US" sz="1800" b="0" i="0" u="none" strike="noStrike" kern="1200" baseline="0" dirty="0" err="1" smtClean="0">
                          <a:solidFill>
                            <a:schemeClr val="dk1"/>
                          </a:solidFill>
                          <a:latin typeface="+mn-lt"/>
                          <a:ea typeface="+mn-ea"/>
                          <a:cs typeface="+mn-cs"/>
                        </a:rPr>
                        <a:t>ForwardA</a:t>
                      </a:r>
                      <a:r>
                        <a:rPr lang="en-US" sz="1800" b="0" i="0" u="none" strike="noStrike" kern="1200" baseline="0" dirty="0" smtClean="0">
                          <a:solidFill>
                            <a:schemeClr val="dk1"/>
                          </a:solidFill>
                          <a:latin typeface="+mn-lt"/>
                          <a:ea typeface="+mn-ea"/>
                          <a:cs typeface="+mn-cs"/>
                        </a:rPr>
                        <a:t> = 01</a:t>
                      </a:r>
                      <a:endParaRPr lang="en-US" sz="1800" dirty="0"/>
                    </a:p>
                  </a:txBody>
                  <a:tcPr marL="91433" marR="91433" marT="45724" marB="45724"/>
                </a:tc>
                <a:tc>
                  <a:txBody>
                    <a:bodyPr/>
                    <a:lstStyle/>
                    <a:p>
                      <a:pPr algn="l"/>
                      <a:r>
                        <a:rPr lang="en-US" sz="1800" b="0" i="0" u="none" strike="noStrike" kern="1200" baseline="0" smtClean="0">
                          <a:solidFill>
                            <a:schemeClr val="dk1"/>
                          </a:solidFill>
                          <a:latin typeface="+mn-lt"/>
                          <a:ea typeface="+mn-ea"/>
                          <a:cs typeface="+mn-cs"/>
                        </a:rPr>
                        <a:t>MEM/WB</a:t>
                      </a:r>
                      <a:endParaRPr lang="en-US" sz="1800"/>
                    </a:p>
                  </a:txBody>
                  <a:tcPr marL="91433" marR="91433" marT="45724" marB="45724"/>
                </a:tc>
                <a:tc>
                  <a:txBody>
                    <a:bodyPr/>
                    <a:lstStyle/>
                    <a:p>
                      <a:pPr algn="l"/>
                      <a:r>
                        <a:rPr lang="en-US" sz="1800" b="0" i="0" u="none" strike="noStrike" kern="1200" baseline="0" dirty="0" smtClean="0">
                          <a:solidFill>
                            <a:schemeClr val="dk1"/>
                          </a:solidFill>
                          <a:latin typeface="+mn-lt"/>
                          <a:ea typeface="+mn-ea"/>
                          <a:cs typeface="+mn-cs"/>
                        </a:rPr>
                        <a:t>The first ALU operand is forwarded from data memory or an earlier ALU result.</a:t>
                      </a:r>
                      <a:endParaRPr lang="en-US" sz="1800" dirty="0"/>
                    </a:p>
                  </a:txBody>
                  <a:tcPr marL="91433" marR="91433" marT="45724" marB="45724"/>
                </a:tc>
              </a:tr>
              <a:tr h="640137">
                <a:tc>
                  <a:txBody>
                    <a:bodyPr/>
                    <a:lstStyle/>
                    <a:p>
                      <a:pPr algn="l"/>
                      <a:r>
                        <a:rPr lang="en-US" sz="1800" b="0" i="0" u="none" strike="noStrike" kern="1200" baseline="0" smtClean="0">
                          <a:solidFill>
                            <a:schemeClr val="dk1"/>
                          </a:solidFill>
                          <a:latin typeface="+mn-lt"/>
                          <a:ea typeface="+mn-ea"/>
                          <a:cs typeface="+mn-cs"/>
                        </a:rPr>
                        <a:t>ForwardB = 00</a:t>
                      </a:r>
                      <a:endParaRPr lang="en-US" sz="1800"/>
                    </a:p>
                  </a:txBody>
                  <a:tcPr marL="91433" marR="91433" marT="45724" marB="45724"/>
                </a:tc>
                <a:tc>
                  <a:txBody>
                    <a:bodyPr/>
                    <a:lstStyle/>
                    <a:p>
                      <a:pPr algn="l"/>
                      <a:r>
                        <a:rPr lang="en-US" sz="1800" b="0" i="0" u="none" strike="noStrike" kern="1200" baseline="0" smtClean="0">
                          <a:solidFill>
                            <a:schemeClr val="dk1"/>
                          </a:solidFill>
                          <a:latin typeface="+mn-lt"/>
                          <a:ea typeface="+mn-ea"/>
                          <a:cs typeface="+mn-cs"/>
                        </a:rPr>
                        <a:t>ID/EX</a:t>
                      </a:r>
                      <a:endParaRPr lang="en-US" sz="1800"/>
                    </a:p>
                  </a:txBody>
                  <a:tcPr marL="91433" marR="91433" marT="45724" marB="45724"/>
                </a:tc>
                <a:tc>
                  <a:txBody>
                    <a:bodyPr/>
                    <a:lstStyle/>
                    <a:p>
                      <a:pPr algn="l"/>
                      <a:r>
                        <a:rPr lang="en-US" sz="1800" b="0" i="0" u="none" strike="noStrike" kern="1200" baseline="0" smtClean="0">
                          <a:solidFill>
                            <a:schemeClr val="dk1"/>
                          </a:solidFill>
                          <a:latin typeface="+mn-lt"/>
                          <a:ea typeface="+mn-ea"/>
                          <a:cs typeface="+mn-cs"/>
                        </a:rPr>
                        <a:t>The second ALU operand comes from the register file.</a:t>
                      </a:r>
                      <a:endParaRPr lang="en-US" sz="1800"/>
                    </a:p>
                  </a:txBody>
                  <a:tcPr marL="91433" marR="91433" marT="45724" marB="45724"/>
                </a:tc>
              </a:tr>
              <a:tr h="656031">
                <a:tc>
                  <a:txBody>
                    <a:bodyPr/>
                    <a:lstStyle/>
                    <a:p>
                      <a:pPr algn="l"/>
                      <a:r>
                        <a:rPr lang="en-US" sz="1800" b="0" i="0" u="none" strike="noStrike" kern="1200" baseline="0" smtClean="0">
                          <a:solidFill>
                            <a:schemeClr val="dk1"/>
                          </a:solidFill>
                          <a:latin typeface="+mn-lt"/>
                          <a:ea typeface="+mn-ea"/>
                          <a:cs typeface="+mn-cs"/>
                        </a:rPr>
                        <a:t>ForwardB = 10</a:t>
                      </a:r>
                      <a:endParaRPr lang="en-US" sz="1800"/>
                    </a:p>
                  </a:txBody>
                  <a:tcPr marL="91433" marR="91433" marT="45724" marB="45724"/>
                </a:tc>
                <a:tc>
                  <a:txBody>
                    <a:bodyPr/>
                    <a:lstStyle/>
                    <a:p>
                      <a:pPr algn="l"/>
                      <a:r>
                        <a:rPr lang="en-US" sz="1800" b="0" i="0" u="none" strike="noStrike" kern="1200" baseline="0" smtClean="0">
                          <a:solidFill>
                            <a:schemeClr val="dk1"/>
                          </a:solidFill>
                          <a:latin typeface="+mn-lt"/>
                          <a:ea typeface="+mn-ea"/>
                          <a:cs typeface="+mn-cs"/>
                        </a:rPr>
                        <a:t>EX/MEM</a:t>
                      </a:r>
                      <a:endParaRPr lang="en-US" sz="1800"/>
                    </a:p>
                  </a:txBody>
                  <a:tcPr marL="91433" marR="91433" marT="45724" marB="45724"/>
                </a:tc>
                <a:tc>
                  <a:txBody>
                    <a:bodyPr/>
                    <a:lstStyle/>
                    <a:p>
                      <a:pPr algn="l"/>
                      <a:r>
                        <a:rPr lang="en-US" sz="1800" b="0" i="0" u="none" strike="noStrike" kern="1200" baseline="0" smtClean="0">
                          <a:solidFill>
                            <a:schemeClr val="dk1"/>
                          </a:solidFill>
                          <a:latin typeface="+mn-lt"/>
                          <a:ea typeface="+mn-ea"/>
                          <a:cs typeface="+mn-cs"/>
                        </a:rPr>
                        <a:t>The second ALU operand is forwarded from the prior ALU result.</a:t>
                      </a:r>
                      <a:endParaRPr lang="en-US" sz="1800"/>
                    </a:p>
                  </a:txBody>
                  <a:tcPr marL="91433" marR="91433" marT="45724" marB="45724"/>
                </a:tc>
              </a:tr>
              <a:tr h="914482">
                <a:tc>
                  <a:txBody>
                    <a:bodyPr/>
                    <a:lstStyle/>
                    <a:p>
                      <a:pPr algn="l"/>
                      <a:r>
                        <a:rPr lang="en-US" sz="1800" b="0" i="0" u="none" strike="noStrike" kern="1200" baseline="0" dirty="0" err="1" smtClean="0">
                          <a:solidFill>
                            <a:schemeClr val="dk1"/>
                          </a:solidFill>
                          <a:latin typeface="+mn-lt"/>
                          <a:ea typeface="+mn-ea"/>
                          <a:cs typeface="+mn-cs"/>
                        </a:rPr>
                        <a:t>ForwardB</a:t>
                      </a:r>
                      <a:r>
                        <a:rPr lang="en-US" sz="1800" b="0" i="0" u="none" strike="noStrike" kern="1200" baseline="0" dirty="0" smtClean="0">
                          <a:solidFill>
                            <a:schemeClr val="dk1"/>
                          </a:solidFill>
                          <a:latin typeface="+mn-lt"/>
                          <a:ea typeface="+mn-ea"/>
                          <a:cs typeface="+mn-cs"/>
                        </a:rPr>
                        <a:t> = 01</a:t>
                      </a:r>
                      <a:endParaRPr lang="en-US" sz="1800" dirty="0"/>
                    </a:p>
                  </a:txBody>
                  <a:tcPr marL="91433" marR="91433" marT="45724" marB="45724"/>
                </a:tc>
                <a:tc>
                  <a:txBody>
                    <a:bodyPr/>
                    <a:lstStyle/>
                    <a:p>
                      <a:pPr algn="l"/>
                      <a:r>
                        <a:rPr lang="en-US" sz="1800" b="0" i="0" u="none" strike="noStrike" kern="1200" baseline="0" dirty="0" smtClean="0">
                          <a:solidFill>
                            <a:schemeClr val="dk1"/>
                          </a:solidFill>
                          <a:latin typeface="+mn-lt"/>
                          <a:ea typeface="+mn-ea"/>
                          <a:cs typeface="+mn-cs"/>
                        </a:rPr>
                        <a:t>MEM/WB</a:t>
                      </a:r>
                      <a:endParaRPr lang="en-US" sz="1800" dirty="0"/>
                    </a:p>
                  </a:txBody>
                  <a:tcPr marL="91433" marR="91433" marT="45724" marB="45724"/>
                </a:tc>
                <a:tc>
                  <a:txBody>
                    <a:bodyPr/>
                    <a:lstStyle/>
                    <a:p>
                      <a:pPr algn="l"/>
                      <a:r>
                        <a:rPr lang="en-US" sz="1800" b="0" i="0" u="none" strike="noStrike" kern="1200" baseline="0" dirty="0" smtClean="0">
                          <a:solidFill>
                            <a:schemeClr val="dk1"/>
                          </a:solidFill>
                          <a:latin typeface="+mn-lt"/>
                          <a:ea typeface="+mn-ea"/>
                          <a:cs typeface="+mn-cs"/>
                        </a:rPr>
                        <a:t>The second ALU operand is forwarded from data memory or an earlier ALU result.</a:t>
                      </a:r>
                      <a:endParaRPr lang="en-US" sz="1800" dirty="0"/>
                    </a:p>
                  </a:txBody>
                  <a:tcPr marL="91433" marR="91433" marT="45724" marB="45724"/>
                </a:tc>
              </a:tr>
            </a:tbl>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Rectangle 3"/>
          <p:cNvSpPr>
            <a:spLocks noGrp="1" noChangeArrowheads="1"/>
          </p:cNvSpPr>
          <p:nvPr>
            <p:ph idx="1"/>
          </p:nvPr>
        </p:nvSpPr>
        <p:spPr/>
        <p:txBody>
          <a:bodyPr/>
          <a:lstStyle/>
          <a:p>
            <a:pPr eaLnBrk="1" hangingPunct="1"/>
            <a:r>
              <a:rPr lang="en-US" altLang="en-US" dirty="0" smtClean="0"/>
              <a:t>Consider the sequence:</a:t>
            </a:r>
          </a:p>
          <a:p>
            <a:pPr lvl="1" eaLnBrk="1" hangingPunct="1">
              <a:buFont typeface="Wingdings" panose="05000000000000000000" pitchFamily="2" charset="2"/>
              <a:buNone/>
            </a:pPr>
            <a:r>
              <a:rPr lang="en-US" altLang="en-US" dirty="0" smtClean="0">
                <a:latin typeface="Lucida Console" panose="020B0609040504020204" pitchFamily="49" charset="0"/>
              </a:rPr>
              <a:t>	add </a:t>
            </a:r>
            <a:r>
              <a:rPr lang="en-US" altLang="en-US" dirty="0" smtClean="0">
                <a:solidFill>
                  <a:schemeClr val="hlink"/>
                </a:solidFill>
                <a:latin typeface="Lucida Console" panose="020B0609040504020204" pitchFamily="49" charset="0"/>
              </a:rPr>
              <a:t>x1</a:t>
            </a:r>
            <a:r>
              <a:rPr lang="en-US" altLang="en-US" dirty="0" smtClean="0">
                <a:latin typeface="Lucida Console" panose="020B0609040504020204" pitchFamily="49" charset="0"/>
              </a:rPr>
              <a:t>,x1,x2</a:t>
            </a:r>
            <a:br>
              <a:rPr lang="en-US" altLang="en-US" dirty="0" smtClean="0">
                <a:latin typeface="Lucida Console" panose="020B0609040504020204" pitchFamily="49" charset="0"/>
              </a:rPr>
            </a:br>
            <a:r>
              <a:rPr lang="en-US" altLang="en-US" dirty="0" smtClean="0">
                <a:latin typeface="Lucida Console" panose="020B0609040504020204" pitchFamily="49" charset="0"/>
              </a:rPr>
              <a:t>add </a:t>
            </a:r>
            <a:r>
              <a:rPr lang="en-US" altLang="en-US" dirty="0" smtClean="0">
                <a:solidFill>
                  <a:schemeClr val="hlink"/>
                </a:solidFill>
                <a:latin typeface="Lucida Console" panose="020B0609040504020204" pitchFamily="49" charset="0"/>
              </a:rPr>
              <a:t>x1</a:t>
            </a:r>
            <a:r>
              <a:rPr lang="en-US" altLang="en-US" dirty="0" smtClean="0">
                <a:latin typeface="Lucida Console" panose="020B0609040504020204" pitchFamily="49" charset="0"/>
              </a:rPr>
              <a:t>,</a:t>
            </a:r>
            <a:r>
              <a:rPr lang="en-US" altLang="en-US" dirty="0" smtClean="0">
                <a:solidFill>
                  <a:schemeClr val="hlink"/>
                </a:solidFill>
                <a:latin typeface="Lucida Console" panose="020B0609040504020204" pitchFamily="49" charset="0"/>
              </a:rPr>
              <a:t>x1</a:t>
            </a:r>
            <a:r>
              <a:rPr lang="en-US" altLang="en-US" dirty="0" smtClean="0">
                <a:latin typeface="Lucida Console" panose="020B0609040504020204" pitchFamily="49" charset="0"/>
              </a:rPr>
              <a:t>,x3</a:t>
            </a:r>
            <a:br>
              <a:rPr lang="en-US" altLang="en-US" dirty="0" smtClean="0">
                <a:latin typeface="Lucida Console" panose="020B0609040504020204" pitchFamily="49" charset="0"/>
              </a:rPr>
            </a:br>
            <a:r>
              <a:rPr lang="en-US" altLang="en-US" dirty="0" smtClean="0">
                <a:latin typeface="Lucida Console" panose="020B0609040504020204" pitchFamily="49" charset="0"/>
              </a:rPr>
              <a:t>add x1,</a:t>
            </a:r>
            <a:r>
              <a:rPr lang="en-US" altLang="en-US" dirty="0" smtClean="0">
                <a:solidFill>
                  <a:schemeClr val="hlink"/>
                </a:solidFill>
                <a:latin typeface="Lucida Console" panose="020B0609040504020204" pitchFamily="49" charset="0"/>
              </a:rPr>
              <a:t>x1</a:t>
            </a:r>
            <a:r>
              <a:rPr lang="en-US" altLang="en-US" dirty="0" smtClean="0">
                <a:latin typeface="Lucida Console" panose="020B0609040504020204" pitchFamily="49" charset="0"/>
              </a:rPr>
              <a:t>,x4</a:t>
            </a:r>
          </a:p>
          <a:p>
            <a:pPr eaLnBrk="1" hangingPunct="1"/>
            <a:r>
              <a:rPr lang="en-US" altLang="en-US" dirty="0" smtClean="0"/>
              <a:t>Both hazards occur</a:t>
            </a:r>
          </a:p>
          <a:p>
            <a:pPr lvl="1" eaLnBrk="1" hangingPunct="1"/>
            <a:r>
              <a:rPr lang="en-US" altLang="en-US" dirty="0" smtClean="0"/>
              <a:t>Want to use the most recent</a:t>
            </a:r>
          </a:p>
          <a:p>
            <a:pPr eaLnBrk="1" hangingPunct="1"/>
            <a:r>
              <a:rPr lang="en-US" altLang="en-US" dirty="0" smtClean="0"/>
              <a:t>Revise MEM hazard condition</a:t>
            </a:r>
          </a:p>
          <a:p>
            <a:pPr lvl="1" eaLnBrk="1" hangingPunct="1"/>
            <a:r>
              <a:rPr lang="en-US" altLang="en-US" dirty="0" smtClean="0"/>
              <a:t>Only </a:t>
            </a:r>
            <a:r>
              <a:rPr lang="en-US" altLang="en-US" dirty="0" err="1" smtClean="0"/>
              <a:t>fwd</a:t>
            </a:r>
            <a:r>
              <a:rPr lang="en-US" altLang="en-US" dirty="0" smtClean="0"/>
              <a:t> if EX hazard condition isn’t true</a:t>
            </a:r>
            <a:endParaRPr lang="en-AU" altLang="en-US" dirty="0" smtClean="0"/>
          </a:p>
        </p:txBody>
      </p:sp>
      <p:sp>
        <p:nvSpPr>
          <p:cNvPr id="146435" name="Rectangle 2"/>
          <p:cNvSpPr>
            <a:spLocks noGrp="1" noChangeArrowheads="1"/>
          </p:cNvSpPr>
          <p:nvPr>
            <p:ph type="title"/>
          </p:nvPr>
        </p:nvSpPr>
        <p:spPr/>
        <p:txBody>
          <a:bodyPr/>
          <a:lstStyle/>
          <a:p>
            <a:pPr eaLnBrk="1" hangingPunct="1"/>
            <a:r>
              <a:rPr lang="en-US" altLang="en-US" smtClean="0"/>
              <a:t>Double Data Hazard</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109</a:t>
            </a:fld>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4"/>
          <p:cNvSpPr>
            <a:spLocks noGrp="1" noChangeArrowheads="1"/>
          </p:cNvSpPr>
          <p:nvPr>
            <p:ph idx="1"/>
          </p:nvPr>
        </p:nvSpPr>
        <p:spPr/>
        <p:txBody>
          <a:bodyPr/>
          <a:lstStyle/>
          <a:p>
            <a:pPr eaLnBrk="1" hangingPunct="1"/>
            <a:r>
              <a:rPr lang="en-US" altLang="en-US" smtClean="0"/>
              <a:t>Information encoded in binary</a:t>
            </a:r>
          </a:p>
          <a:p>
            <a:pPr lvl="1" eaLnBrk="1" hangingPunct="1"/>
            <a:r>
              <a:rPr lang="en-US" altLang="en-US" smtClean="0"/>
              <a:t>Low voltage = 0, High voltage = 1</a:t>
            </a:r>
          </a:p>
          <a:p>
            <a:pPr lvl="1" eaLnBrk="1" hangingPunct="1"/>
            <a:r>
              <a:rPr lang="en-US" altLang="en-US" smtClean="0"/>
              <a:t>One wire per bit</a:t>
            </a:r>
          </a:p>
          <a:p>
            <a:pPr lvl="1" eaLnBrk="1" hangingPunct="1"/>
            <a:r>
              <a:rPr lang="en-US" altLang="en-US" smtClean="0"/>
              <a:t>Multi-bit data encoded on multi-wire buses</a:t>
            </a:r>
          </a:p>
          <a:p>
            <a:pPr eaLnBrk="1" hangingPunct="1"/>
            <a:r>
              <a:rPr lang="en-US" altLang="en-US" smtClean="0"/>
              <a:t>Combinational element</a:t>
            </a:r>
          </a:p>
          <a:p>
            <a:pPr lvl="1" eaLnBrk="1" hangingPunct="1"/>
            <a:r>
              <a:rPr lang="en-US" altLang="en-US" smtClean="0"/>
              <a:t>Operate on data</a:t>
            </a:r>
          </a:p>
          <a:p>
            <a:pPr lvl="1" eaLnBrk="1" hangingPunct="1"/>
            <a:r>
              <a:rPr lang="en-US" altLang="en-US" smtClean="0"/>
              <a:t>Output is a function of input</a:t>
            </a:r>
          </a:p>
          <a:p>
            <a:pPr eaLnBrk="1" hangingPunct="1"/>
            <a:r>
              <a:rPr lang="en-US" altLang="en-US" smtClean="0"/>
              <a:t>State (sequential) elements</a:t>
            </a:r>
          </a:p>
          <a:p>
            <a:pPr lvl="1" eaLnBrk="1" hangingPunct="1"/>
            <a:r>
              <a:rPr lang="en-US" altLang="en-US" smtClean="0"/>
              <a:t>Store information</a:t>
            </a:r>
          </a:p>
        </p:txBody>
      </p:sp>
      <p:sp>
        <p:nvSpPr>
          <p:cNvPr id="17411" name="Rectangle 2"/>
          <p:cNvSpPr>
            <a:spLocks noGrp="1" noChangeArrowheads="1"/>
          </p:cNvSpPr>
          <p:nvPr>
            <p:ph type="title"/>
          </p:nvPr>
        </p:nvSpPr>
        <p:spPr/>
        <p:txBody>
          <a:bodyPr/>
          <a:lstStyle/>
          <a:p>
            <a:r>
              <a:rPr lang="en-US" altLang="zh-CN" dirty="0" smtClean="0"/>
              <a:t>4.2 Logic </a:t>
            </a:r>
            <a:r>
              <a:rPr lang="en-US" altLang="zh-CN" dirty="0"/>
              <a:t>Design Conventions</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a:t>
            </a:fld>
            <a:endParaRPr lang="zh-CN" altLang="en-US"/>
          </a:p>
        </p:txBody>
      </p:sp>
      <p:sp>
        <p:nvSpPr>
          <p:cNvPr id="17412" name="Text Box 3"/>
          <p:cNvSpPr txBox="1">
            <a:spLocks noChangeArrowheads="1"/>
          </p:cNvSpPr>
          <p:nvPr/>
        </p:nvSpPr>
        <p:spPr bwMode="auto">
          <a:xfrm rot="5400000">
            <a:off x="7287419" y="1489869"/>
            <a:ext cx="33464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§4.2 Logic Design Conventions</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3"/>
          <p:cNvSpPr>
            <a:spLocks noGrp="1" noChangeArrowheads="1"/>
          </p:cNvSpPr>
          <p:nvPr>
            <p:ph idx="1"/>
          </p:nvPr>
        </p:nvSpPr>
        <p:spPr>
          <a:xfrm>
            <a:off x="539552" y="1484784"/>
            <a:ext cx="7886700" cy="4351338"/>
          </a:xfrm>
        </p:spPr>
        <p:txBody>
          <a:bodyPr>
            <a:normAutofit fontScale="92500" lnSpcReduction="10000"/>
          </a:bodyPr>
          <a:lstStyle/>
          <a:p>
            <a:pPr eaLnBrk="1" hangingPunct="1">
              <a:lnSpc>
                <a:spcPct val="120000"/>
              </a:lnSpc>
            </a:pPr>
            <a:r>
              <a:rPr lang="en-US" altLang="en-US" sz="2400" dirty="0" smtClean="0"/>
              <a:t>MEM hazard</a:t>
            </a:r>
          </a:p>
          <a:p>
            <a:pPr marL="628650" lvl="1" indent="-342900" eaLnBrk="1" hangingPunct="1">
              <a:lnSpc>
                <a:spcPct val="120000"/>
              </a:lnSpc>
            </a:pPr>
            <a:r>
              <a:rPr lang="en-AU" altLang="en-US" sz="2000" dirty="0" smtClean="0"/>
              <a:t>if (MEM/</a:t>
            </a:r>
            <a:r>
              <a:rPr lang="en-AU" altLang="en-US" sz="2000" dirty="0" err="1" smtClean="0"/>
              <a:t>WB.RegWrite</a:t>
            </a:r>
            <a:endParaRPr lang="en-AU" altLang="en-US" sz="2000" dirty="0" smtClean="0"/>
          </a:p>
          <a:p>
            <a:pPr marL="628650" lvl="1" indent="-342900" eaLnBrk="1" hangingPunct="1">
              <a:lnSpc>
                <a:spcPct val="120000"/>
              </a:lnSpc>
              <a:buFont typeface="Wingdings" panose="05000000000000000000" pitchFamily="2" charset="2"/>
              <a:buNone/>
            </a:pPr>
            <a:r>
              <a:rPr lang="en-AU" altLang="en-US" sz="2000" dirty="0" smtClean="0"/>
              <a:t>	and (MEM/</a:t>
            </a:r>
            <a:r>
              <a:rPr lang="en-AU" altLang="en-US" sz="2000" dirty="0" err="1" smtClean="0"/>
              <a:t>WB.RegisterRd</a:t>
            </a:r>
            <a:r>
              <a:rPr lang="en-AU" altLang="en-US" sz="2000" dirty="0" smtClean="0"/>
              <a:t> ≠ 0)</a:t>
            </a:r>
          </a:p>
          <a:p>
            <a:pPr marL="628650" lvl="1" indent="-342900" eaLnBrk="1" hangingPunct="1">
              <a:lnSpc>
                <a:spcPct val="120000"/>
              </a:lnSpc>
              <a:buFont typeface="Wingdings" panose="05000000000000000000" pitchFamily="2" charset="2"/>
              <a:buNone/>
            </a:pPr>
            <a:r>
              <a:rPr lang="en-AU" altLang="en-US" sz="2000" dirty="0" smtClean="0"/>
              <a:t>	</a:t>
            </a:r>
            <a:r>
              <a:rPr lang="en-AU" altLang="en-US" sz="2000" dirty="0" smtClean="0">
                <a:solidFill>
                  <a:srgbClr val="0070C0"/>
                </a:solidFill>
              </a:rPr>
              <a:t>and not(EX/</a:t>
            </a:r>
            <a:r>
              <a:rPr lang="en-AU" altLang="en-US" sz="2000" dirty="0" err="1" smtClean="0">
                <a:solidFill>
                  <a:srgbClr val="0070C0"/>
                </a:solidFill>
              </a:rPr>
              <a:t>MEM.RegWrite</a:t>
            </a:r>
            <a:r>
              <a:rPr lang="en-AU" altLang="en-US" sz="2000" dirty="0" smtClean="0">
                <a:solidFill>
                  <a:srgbClr val="0070C0"/>
                </a:solidFill>
              </a:rPr>
              <a:t> and (EX/</a:t>
            </a:r>
            <a:r>
              <a:rPr lang="en-AU" altLang="en-US" sz="2000" dirty="0" err="1" smtClean="0">
                <a:solidFill>
                  <a:srgbClr val="0070C0"/>
                </a:solidFill>
              </a:rPr>
              <a:t>MEM.RegisterRd</a:t>
            </a:r>
            <a:r>
              <a:rPr lang="en-AU" altLang="en-US" sz="2000" dirty="0" smtClean="0">
                <a:solidFill>
                  <a:srgbClr val="0070C0"/>
                </a:solidFill>
              </a:rPr>
              <a:t> ≠ 0)</a:t>
            </a:r>
          </a:p>
          <a:p>
            <a:pPr marL="628650" lvl="1" indent="-342900" eaLnBrk="1" hangingPunct="1">
              <a:lnSpc>
                <a:spcPct val="120000"/>
              </a:lnSpc>
              <a:buFont typeface="Wingdings" panose="05000000000000000000" pitchFamily="2" charset="2"/>
              <a:buNone/>
            </a:pPr>
            <a:r>
              <a:rPr lang="en-AU" altLang="en-US" sz="2000" dirty="0" smtClean="0">
                <a:solidFill>
                  <a:srgbClr val="0070C0"/>
                </a:solidFill>
              </a:rPr>
              <a:t>		and (EX/</a:t>
            </a:r>
            <a:r>
              <a:rPr lang="en-AU" altLang="en-US" sz="2000" dirty="0" err="1" smtClean="0">
                <a:solidFill>
                  <a:srgbClr val="0070C0"/>
                </a:solidFill>
              </a:rPr>
              <a:t>MEM.RegisterRd</a:t>
            </a:r>
            <a:r>
              <a:rPr lang="en-AU" altLang="en-US" sz="2000" dirty="0" smtClean="0">
                <a:solidFill>
                  <a:srgbClr val="0070C0"/>
                </a:solidFill>
              </a:rPr>
              <a:t> </a:t>
            </a:r>
            <a:r>
              <a:rPr lang="en-AU" altLang="en-US" sz="2000" dirty="0" smtClean="0">
                <a:solidFill>
                  <a:srgbClr val="0070C0"/>
                </a:solidFill>
              </a:rPr>
              <a:t>= </a:t>
            </a:r>
            <a:r>
              <a:rPr lang="en-AU" altLang="en-US" sz="2000" dirty="0" smtClean="0">
                <a:solidFill>
                  <a:srgbClr val="0070C0"/>
                </a:solidFill>
              </a:rPr>
              <a:t>ID/EX.RegisterRs1))</a:t>
            </a:r>
          </a:p>
          <a:p>
            <a:pPr marL="628650" lvl="1" indent="-342900" eaLnBrk="1" hangingPunct="1">
              <a:lnSpc>
                <a:spcPct val="120000"/>
              </a:lnSpc>
              <a:buFont typeface="Wingdings" panose="05000000000000000000" pitchFamily="2" charset="2"/>
              <a:buNone/>
            </a:pPr>
            <a:r>
              <a:rPr lang="en-AU" altLang="en-US" sz="2000" dirty="0" smtClean="0"/>
              <a:t>	and (MEM/</a:t>
            </a:r>
            <a:r>
              <a:rPr lang="en-AU" altLang="en-US" sz="2000" dirty="0" err="1" smtClean="0"/>
              <a:t>WB.RegisterRd</a:t>
            </a:r>
            <a:r>
              <a:rPr lang="en-AU" altLang="en-US" sz="2000" dirty="0" smtClean="0"/>
              <a:t> = ID/EX.RegisterRs1)) </a:t>
            </a:r>
            <a:r>
              <a:rPr lang="en-AU" altLang="en-US" sz="2000" dirty="0" err="1" smtClean="0"/>
              <a:t>ForwardA</a:t>
            </a:r>
            <a:r>
              <a:rPr lang="en-AU" altLang="en-US" sz="2000" dirty="0" smtClean="0"/>
              <a:t> = 01</a:t>
            </a:r>
          </a:p>
          <a:p>
            <a:pPr marL="628650" lvl="1" indent="-342900" eaLnBrk="1" hangingPunct="1">
              <a:lnSpc>
                <a:spcPct val="120000"/>
              </a:lnSpc>
            </a:pPr>
            <a:r>
              <a:rPr lang="en-AU" altLang="en-US" sz="2000" dirty="0" smtClean="0"/>
              <a:t>if (MEM/</a:t>
            </a:r>
            <a:r>
              <a:rPr lang="en-AU" altLang="en-US" sz="2000" dirty="0" err="1" smtClean="0"/>
              <a:t>WB.RegWrite</a:t>
            </a:r>
            <a:endParaRPr lang="en-AU" altLang="en-US" sz="2000" dirty="0" smtClean="0"/>
          </a:p>
          <a:p>
            <a:pPr marL="628650" lvl="1" indent="-342900" eaLnBrk="1" hangingPunct="1">
              <a:lnSpc>
                <a:spcPct val="120000"/>
              </a:lnSpc>
              <a:buFont typeface="Wingdings" panose="05000000000000000000" pitchFamily="2" charset="2"/>
              <a:buNone/>
            </a:pPr>
            <a:r>
              <a:rPr lang="en-AU" altLang="en-US" sz="2000" dirty="0" smtClean="0"/>
              <a:t>	and (MEM/</a:t>
            </a:r>
            <a:r>
              <a:rPr lang="en-AU" altLang="en-US" sz="2000" dirty="0" err="1" smtClean="0"/>
              <a:t>WB.RegisterRd</a:t>
            </a:r>
            <a:r>
              <a:rPr lang="en-AU" altLang="en-US" sz="2000" dirty="0" smtClean="0"/>
              <a:t> ≠ 0)</a:t>
            </a:r>
          </a:p>
          <a:p>
            <a:pPr marL="628650" lvl="1" indent="-342900" eaLnBrk="1" hangingPunct="1">
              <a:lnSpc>
                <a:spcPct val="120000"/>
              </a:lnSpc>
              <a:buFont typeface="Wingdings" panose="05000000000000000000" pitchFamily="2" charset="2"/>
              <a:buNone/>
            </a:pPr>
            <a:r>
              <a:rPr lang="en-AU" altLang="en-US" sz="2000" dirty="0" smtClean="0"/>
              <a:t>	</a:t>
            </a:r>
            <a:r>
              <a:rPr lang="en-AU" altLang="en-US" sz="2000" dirty="0" smtClean="0">
                <a:solidFill>
                  <a:srgbClr val="0070C0"/>
                </a:solidFill>
              </a:rPr>
              <a:t>and not(EX/</a:t>
            </a:r>
            <a:r>
              <a:rPr lang="en-AU" altLang="en-US" sz="2000" dirty="0" err="1" smtClean="0">
                <a:solidFill>
                  <a:srgbClr val="0070C0"/>
                </a:solidFill>
              </a:rPr>
              <a:t>MEM.RegWrite</a:t>
            </a:r>
            <a:r>
              <a:rPr lang="en-AU" altLang="en-US" sz="2000" dirty="0" smtClean="0">
                <a:solidFill>
                  <a:srgbClr val="0070C0"/>
                </a:solidFill>
              </a:rPr>
              <a:t> and (EX/</a:t>
            </a:r>
            <a:r>
              <a:rPr lang="en-AU" altLang="en-US" sz="2000" dirty="0" err="1" smtClean="0">
                <a:solidFill>
                  <a:srgbClr val="0070C0"/>
                </a:solidFill>
              </a:rPr>
              <a:t>MEM.RegisterRd</a:t>
            </a:r>
            <a:r>
              <a:rPr lang="en-AU" altLang="en-US" sz="2000" dirty="0" smtClean="0">
                <a:solidFill>
                  <a:srgbClr val="0070C0"/>
                </a:solidFill>
              </a:rPr>
              <a:t> ≠ 0)</a:t>
            </a:r>
          </a:p>
          <a:p>
            <a:pPr marL="628650" lvl="1" indent="-342900" eaLnBrk="1" hangingPunct="1">
              <a:lnSpc>
                <a:spcPct val="120000"/>
              </a:lnSpc>
              <a:buFont typeface="Wingdings" panose="05000000000000000000" pitchFamily="2" charset="2"/>
              <a:buNone/>
            </a:pPr>
            <a:r>
              <a:rPr lang="en-AU" altLang="en-US" sz="2000" dirty="0" smtClean="0">
                <a:solidFill>
                  <a:srgbClr val="0070C0"/>
                </a:solidFill>
              </a:rPr>
              <a:t>		and (EX/</a:t>
            </a:r>
            <a:r>
              <a:rPr lang="en-AU" altLang="en-US" sz="2000" dirty="0" err="1" smtClean="0">
                <a:solidFill>
                  <a:srgbClr val="0070C0"/>
                </a:solidFill>
              </a:rPr>
              <a:t>MEM.RegisterRd</a:t>
            </a:r>
            <a:r>
              <a:rPr lang="en-AU" altLang="en-US" sz="2000" dirty="0" smtClean="0">
                <a:solidFill>
                  <a:srgbClr val="0070C0"/>
                </a:solidFill>
              </a:rPr>
              <a:t> </a:t>
            </a:r>
            <a:r>
              <a:rPr lang="en-AU" altLang="en-US" sz="2000" dirty="0" smtClean="0">
                <a:solidFill>
                  <a:srgbClr val="0070C0"/>
                </a:solidFill>
              </a:rPr>
              <a:t>= </a:t>
            </a:r>
            <a:r>
              <a:rPr lang="en-AU" altLang="en-US" sz="2000" dirty="0" smtClean="0">
                <a:solidFill>
                  <a:srgbClr val="0070C0"/>
                </a:solidFill>
              </a:rPr>
              <a:t>ID/EX.RegisterRs2))</a:t>
            </a:r>
          </a:p>
          <a:p>
            <a:pPr marL="628650" lvl="1" indent="-342900" eaLnBrk="1" hangingPunct="1">
              <a:lnSpc>
                <a:spcPct val="120000"/>
              </a:lnSpc>
              <a:buFont typeface="Wingdings" panose="05000000000000000000" pitchFamily="2" charset="2"/>
              <a:buNone/>
            </a:pPr>
            <a:r>
              <a:rPr lang="en-AU" altLang="en-US" sz="2000" dirty="0" smtClean="0"/>
              <a:t>	and (MEM/</a:t>
            </a:r>
            <a:r>
              <a:rPr lang="en-AU" altLang="en-US" sz="2000" dirty="0" err="1" smtClean="0"/>
              <a:t>WB.RegisterRd</a:t>
            </a:r>
            <a:r>
              <a:rPr lang="en-AU" altLang="en-US" sz="2000" dirty="0" smtClean="0"/>
              <a:t> = ID/EX.RegisterRs2)) </a:t>
            </a:r>
            <a:r>
              <a:rPr lang="en-AU" altLang="en-US" sz="2000" dirty="0" err="1" smtClean="0"/>
              <a:t>ForwardB</a:t>
            </a:r>
            <a:r>
              <a:rPr lang="en-AU" altLang="en-US" sz="2000" dirty="0" smtClean="0"/>
              <a:t> = 01</a:t>
            </a:r>
          </a:p>
        </p:txBody>
      </p:sp>
      <p:sp>
        <p:nvSpPr>
          <p:cNvPr id="148483" name="Rectangle 2"/>
          <p:cNvSpPr>
            <a:spLocks noGrp="1" noChangeArrowheads="1"/>
          </p:cNvSpPr>
          <p:nvPr>
            <p:ph type="title"/>
          </p:nvPr>
        </p:nvSpPr>
        <p:spPr/>
        <p:txBody>
          <a:bodyPr/>
          <a:lstStyle/>
          <a:p>
            <a:pPr eaLnBrk="1" hangingPunct="1"/>
            <a:r>
              <a:rPr lang="en-US" altLang="en-US" sz="4000" smtClean="0"/>
              <a:t>Revised Forwarding Condition</a:t>
            </a:r>
            <a:endParaRPr lang="en-AU" altLang="en-US" sz="400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110</a:t>
            </a:fld>
            <a:endParaRPr lang="zh-CN" alt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3"/>
          <p:cNvSpPr>
            <a:spLocks noGrp="1" noChangeArrowheads="1"/>
          </p:cNvSpPr>
          <p:nvPr>
            <p:ph idx="1"/>
          </p:nvPr>
        </p:nvSpPr>
        <p:spPr>
          <a:xfrm>
            <a:off x="595496" y="4221088"/>
            <a:ext cx="7886700" cy="2395463"/>
          </a:xfrm>
        </p:spPr>
        <p:txBody>
          <a:bodyPr>
            <a:normAutofit fontScale="92500" lnSpcReduction="10000"/>
          </a:bodyPr>
          <a:lstStyle/>
          <a:p>
            <a:pPr eaLnBrk="1" hangingPunct="1">
              <a:lnSpc>
                <a:spcPct val="120000"/>
              </a:lnSpc>
            </a:pPr>
            <a:r>
              <a:rPr lang="en-US" altLang="en-US" sz="2400" dirty="0" smtClean="0"/>
              <a:t>MEM hazard</a:t>
            </a:r>
          </a:p>
          <a:p>
            <a:pPr marL="628650" lvl="1" indent="-342900" eaLnBrk="1" hangingPunct="1">
              <a:lnSpc>
                <a:spcPct val="120000"/>
              </a:lnSpc>
            </a:pPr>
            <a:r>
              <a:rPr lang="en-AU" altLang="en-US" sz="2000" dirty="0" smtClean="0"/>
              <a:t>if (MEM/</a:t>
            </a:r>
            <a:r>
              <a:rPr lang="en-AU" altLang="en-US" sz="2000" dirty="0" err="1" smtClean="0"/>
              <a:t>WB.RegWrite</a:t>
            </a:r>
            <a:endParaRPr lang="en-AU" altLang="en-US" sz="2000" dirty="0" smtClean="0"/>
          </a:p>
          <a:p>
            <a:pPr marL="628650" lvl="1" indent="-342900" eaLnBrk="1" hangingPunct="1">
              <a:lnSpc>
                <a:spcPct val="120000"/>
              </a:lnSpc>
              <a:buFont typeface="Wingdings" panose="05000000000000000000" pitchFamily="2" charset="2"/>
              <a:buNone/>
            </a:pPr>
            <a:r>
              <a:rPr lang="en-AU" altLang="en-US" sz="2000" dirty="0" smtClean="0"/>
              <a:t>	and (MEM/</a:t>
            </a:r>
            <a:r>
              <a:rPr lang="en-AU" altLang="en-US" sz="2000" dirty="0" err="1" smtClean="0"/>
              <a:t>WB.RegisterRd</a:t>
            </a:r>
            <a:r>
              <a:rPr lang="en-AU" altLang="en-US" sz="2000" dirty="0" smtClean="0"/>
              <a:t> ≠ 0)</a:t>
            </a:r>
          </a:p>
          <a:p>
            <a:pPr marL="628650" lvl="1" indent="-342900" eaLnBrk="1" hangingPunct="1">
              <a:lnSpc>
                <a:spcPct val="120000"/>
              </a:lnSpc>
              <a:buFont typeface="Wingdings" panose="05000000000000000000" pitchFamily="2" charset="2"/>
              <a:buNone/>
            </a:pPr>
            <a:r>
              <a:rPr lang="en-AU" altLang="en-US" sz="2000" dirty="0" smtClean="0"/>
              <a:t>	</a:t>
            </a:r>
            <a:r>
              <a:rPr lang="en-AU" altLang="en-US" sz="2000" dirty="0" smtClean="0">
                <a:solidFill>
                  <a:srgbClr val="0070C0"/>
                </a:solidFill>
              </a:rPr>
              <a:t>and not(EX/</a:t>
            </a:r>
            <a:r>
              <a:rPr lang="en-AU" altLang="en-US" sz="2000" dirty="0" err="1" smtClean="0">
                <a:solidFill>
                  <a:srgbClr val="0070C0"/>
                </a:solidFill>
              </a:rPr>
              <a:t>MEM.RegWrite</a:t>
            </a:r>
            <a:r>
              <a:rPr lang="en-AU" altLang="en-US" sz="2000" dirty="0" smtClean="0">
                <a:solidFill>
                  <a:srgbClr val="0070C0"/>
                </a:solidFill>
              </a:rPr>
              <a:t> and (EX/</a:t>
            </a:r>
            <a:r>
              <a:rPr lang="en-AU" altLang="en-US" sz="2000" dirty="0" err="1" smtClean="0">
                <a:solidFill>
                  <a:srgbClr val="0070C0"/>
                </a:solidFill>
              </a:rPr>
              <a:t>MEM.RegisterRd</a:t>
            </a:r>
            <a:r>
              <a:rPr lang="en-AU" altLang="en-US" sz="2000" dirty="0" smtClean="0">
                <a:solidFill>
                  <a:srgbClr val="0070C0"/>
                </a:solidFill>
              </a:rPr>
              <a:t> ≠ 0)</a:t>
            </a:r>
          </a:p>
          <a:p>
            <a:pPr marL="628650" lvl="1" indent="-342900" eaLnBrk="1" hangingPunct="1">
              <a:lnSpc>
                <a:spcPct val="120000"/>
              </a:lnSpc>
              <a:buFont typeface="Wingdings" panose="05000000000000000000" pitchFamily="2" charset="2"/>
              <a:buNone/>
            </a:pPr>
            <a:r>
              <a:rPr lang="en-AU" altLang="en-US" sz="2000" dirty="0" smtClean="0">
                <a:solidFill>
                  <a:srgbClr val="0070C0"/>
                </a:solidFill>
              </a:rPr>
              <a:t>		and (EX/</a:t>
            </a:r>
            <a:r>
              <a:rPr lang="en-AU" altLang="en-US" sz="2000" dirty="0" err="1" smtClean="0">
                <a:solidFill>
                  <a:srgbClr val="0070C0"/>
                </a:solidFill>
              </a:rPr>
              <a:t>MEM.RegisterRd</a:t>
            </a:r>
            <a:r>
              <a:rPr lang="en-AU" altLang="en-US" sz="2000" dirty="0" smtClean="0">
                <a:solidFill>
                  <a:srgbClr val="0070C0"/>
                </a:solidFill>
              </a:rPr>
              <a:t> </a:t>
            </a:r>
            <a:r>
              <a:rPr lang="en-AU" altLang="en-US" sz="2000" dirty="0" smtClean="0">
                <a:solidFill>
                  <a:srgbClr val="0070C0"/>
                </a:solidFill>
              </a:rPr>
              <a:t>= </a:t>
            </a:r>
            <a:r>
              <a:rPr lang="en-AU" altLang="en-US" sz="2000" dirty="0" smtClean="0">
                <a:solidFill>
                  <a:srgbClr val="0070C0"/>
                </a:solidFill>
              </a:rPr>
              <a:t>ID/EX.RegisterRs1))</a:t>
            </a:r>
          </a:p>
          <a:p>
            <a:pPr marL="628650" lvl="1" indent="-342900" eaLnBrk="1" hangingPunct="1">
              <a:lnSpc>
                <a:spcPct val="120000"/>
              </a:lnSpc>
              <a:buFont typeface="Wingdings" panose="05000000000000000000" pitchFamily="2" charset="2"/>
              <a:buNone/>
            </a:pPr>
            <a:r>
              <a:rPr lang="en-AU" altLang="en-US" sz="2000" dirty="0" smtClean="0"/>
              <a:t>	and (MEM/</a:t>
            </a:r>
            <a:r>
              <a:rPr lang="en-AU" altLang="en-US" sz="2000" dirty="0" err="1" smtClean="0"/>
              <a:t>WB.RegisterRd</a:t>
            </a:r>
            <a:r>
              <a:rPr lang="en-AU" altLang="en-US" sz="2000" dirty="0" smtClean="0"/>
              <a:t> = ID/EX.RegisterRs1)) </a:t>
            </a:r>
            <a:r>
              <a:rPr lang="en-AU" altLang="en-US" sz="2000" dirty="0" err="1" smtClean="0"/>
              <a:t>ForwardA</a:t>
            </a:r>
            <a:r>
              <a:rPr lang="en-AU" altLang="en-US" sz="2000" dirty="0" smtClean="0"/>
              <a:t> = 01</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111</a:t>
            </a:fld>
            <a:endParaRPr lang="zh-CN" altLang="en-US"/>
          </a:p>
        </p:txBody>
      </p:sp>
      <p:pic>
        <p:nvPicPr>
          <p:cNvPr id="6" name="图片 5"/>
          <p:cNvPicPr>
            <a:picLocks noChangeAspect="1"/>
          </p:cNvPicPr>
          <p:nvPr/>
        </p:nvPicPr>
        <p:blipFill>
          <a:blip r:embed="rId3"/>
          <a:stretch>
            <a:fillRect/>
          </a:stretch>
        </p:blipFill>
        <p:spPr>
          <a:xfrm>
            <a:off x="251520" y="332656"/>
            <a:ext cx="8424936" cy="4009004"/>
          </a:xfrm>
          <a:prstGeom prst="rect">
            <a:avLst/>
          </a:prstGeom>
        </p:spPr>
      </p:pic>
    </p:spTree>
    <p:extLst>
      <p:ext uri="{BB962C8B-B14F-4D97-AF65-F5344CB8AC3E}">
        <p14:creationId xmlns:p14="http://schemas.microsoft.com/office/powerpoint/2010/main" val="179096155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2" name="Rectangle 2"/>
          <p:cNvSpPr>
            <a:spLocks noGrp="1" noChangeArrowheads="1"/>
          </p:cNvSpPr>
          <p:nvPr>
            <p:ph type="title"/>
          </p:nvPr>
        </p:nvSpPr>
        <p:spPr/>
        <p:txBody>
          <a:bodyPr/>
          <a:lstStyle/>
          <a:p>
            <a:pPr eaLnBrk="1" hangingPunct="1"/>
            <a:r>
              <a:rPr lang="en-US" altLang="en-US" smtClean="0"/>
              <a:t>Datapath with Forwarding</a:t>
            </a:r>
            <a:endParaRPr lang="en-AU" altLang="en-US" smtClean="0"/>
          </a:p>
        </p:txBody>
      </p:sp>
      <p:sp>
        <p:nvSpPr>
          <p:cNvPr id="3" name="灯片编号占位符 2"/>
          <p:cNvSpPr>
            <a:spLocks noGrp="1"/>
          </p:cNvSpPr>
          <p:nvPr>
            <p:ph type="sldNum" sz="quarter" idx="4294967295"/>
          </p:nvPr>
        </p:nvSpPr>
        <p:spPr>
          <a:xfrm>
            <a:off x="7086600" y="6356350"/>
            <a:ext cx="2057400" cy="365125"/>
          </a:xfrm>
          <a:prstGeom prst="rect">
            <a:avLst/>
          </a:prstGeom>
        </p:spPr>
        <p:txBody>
          <a:bodyPr/>
          <a:lstStyle/>
          <a:p>
            <a:fld id="{450322E1-33AF-46D7-A5AC-266B73D5C552}" type="slidenum">
              <a:rPr lang="zh-CN" altLang="en-US" smtClean="0"/>
              <a:t>112</a:t>
            </a:fld>
            <a:endParaRPr lang="zh-CN" altLang="en-US"/>
          </a:p>
        </p:txBody>
      </p:sp>
      <p:sp>
        <p:nvSpPr>
          <p:cNvPr id="413701" name="Rectangle 5"/>
          <p:cNvSpPr>
            <a:spLocks noChangeArrowheads="1"/>
          </p:cNvSpPr>
          <p:nvPr/>
        </p:nvSpPr>
        <p:spPr bwMode="auto">
          <a:xfrm>
            <a:off x="323850" y="1773238"/>
            <a:ext cx="360363" cy="1871662"/>
          </a:xfrm>
          <a:prstGeom prst="rect">
            <a:avLst/>
          </a:prstGeom>
          <a:gradFill rotWithShape="1">
            <a:gsLst>
              <a:gs pos="0">
                <a:schemeClr val="bg1">
                  <a:alpha val="0"/>
                </a:schemeClr>
              </a:gs>
              <a:gs pos="100000">
                <a:schemeClr val="bg1">
                  <a:gamma/>
                  <a:tint val="0"/>
                  <a:invGamma/>
                </a:schemeClr>
              </a:gs>
            </a:gsLst>
            <a:lin ang="5400000" scaled="1"/>
          </a:gradFill>
          <a:ln w="9525">
            <a:noFill/>
            <a:miter lim="800000"/>
            <a:headEnd/>
            <a:tailEnd/>
          </a:ln>
          <a:effectLst/>
        </p:spPr>
        <p:txBody>
          <a:bodyPr wrap="none" anchor="ctr"/>
          <a:lstStyle/>
          <a:p>
            <a:pPr algn="ctr">
              <a:defRPr/>
            </a:pPr>
            <a:endParaRPr lang="en-US">
              <a:latin typeface="Arial" charset="0"/>
            </a:endParaRPr>
          </a:p>
        </p:txBody>
      </p:sp>
      <p:pic>
        <p:nvPicPr>
          <p:cNvPr id="15053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381" y="1196752"/>
            <a:ext cx="8795919" cy="489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113</a:t>
            </a:fld>
            <a:endParaRPr lang="zh-CN" altLang="en-US"/>
          </a:p>
        </p:txBody>
      </p:sp>
      <p:pic>
        <p:nvPicPr>
          <p:cNvPr id="3" name="图片 2"/>
          <p:cNvPicPr>
            <a:picLocks noChangeAspect="1"/>
          </p:cNvPicPr>
          <p:nvPr/>
        </p:nvPicPr>
        <p:blipFill>
          <a:blip r:embed="rId2"/>
          <a:stretch>
            <a:fillRect/>
          </a:stretch>
        </p:blipFill>
        <p:spPr>
          <a:xfrm>
            <a:off x="395536" y="898937"/>
            <a:ext cx="8215716" cy="5554399"/>
          </a:xfrm>
          <a:prstGeom prst="rect">
            <a:avLst/>
          </a:prstGeom>
        </p:spPr>
      </p:pic>
      <p:sp>
        <p:nvSpPr>
          <p:cNvPr id="4" name="文本框 3"/>
          <p:cNvSpPr txBox="1"/>
          <p:nvPr/>
        </p:nvSpPr>
        <p:spPr>
          <a:xfrm>
            <a:off x="395536" y="332656"/>
            <a:ext cx="8590338" cy="707886"/>
          </a:xfrm>
          <a:prstGeom prst="rect">
            <a:avLst/>
          </a:prstGeom>
          <a:noFill/>
        </p:spPr>
        <p:txBody>
          <a:bodyPr wrap="square" rtlCol="0">
            <a:spAutoFit/>
          </a:bodyPr>
          <a:lstStyle/>
          <a:p>
            <a:r>
              <a:rPr lang="en-US" altLang="zh-CN" sz="2000" dirty="0" smtClean="0">
                <a:solidFill>
                  <a:srgbClr val="0000FF"/>
                </a:solidFill>
              </a:rPr>
              <a:t>A MUX </a:t>
            </a:r>
            <a:r>
              <a:rPr lang="en-US" altLang="zh-CN" sz="2000" dirty="0" smtClean="0">
                <a:solidFill>
                  <a:srgbClr val="0000FF"/>
                </a:solidFill>
              </a:rPr>
              <a:t>(</a:t>
            </a:r>
            <a:r>
              <a:rPr lang="en-US" altLang="zh-CN" sz="2000" dirty="0" smtClean="0">
                <a:solidFill>
                  <a:srgbClr val="0000FF"/>
                </a:solidFill>
              </a:rPr>
              <a:t>to </a:t>
            </a:r>
            <a:r>
              <a:rPr lang="en-US" altLang="zh-CN" sz="2000" dirty="0">
                <a:solidFill>
                  <a:srgbClr val="0000FF"/>
                </a:solidFill>
              </a:rPr>
              <a:t>select the signed immediate as an ALU </a:t>
            </a:r>
            <a:r>
              <a:rPr lang="en-US" altLang="zh-CN" sz="2000" dirty="0" smtClean="0">
                <a:solidFill>
                  <a:srgbClr val="0000FF"/>
                </a:solidFill>
              </a:rPr>
              <a:t>input) is </a:t>
            </a:r>
            <a:r>
              <a:rPr lang="en-US" altLang="zh-CN" sz="2000" dirty="0" smtClean="0">
                <a:solidFill>
                  <a:srgbClr val="0000FF"/>
                </a:solidFill>
              </a:rPr>
              <a:t>omitted in previous figures, now added.</a:t>
            </a:r>
            <a:endParaRPr lang="zh-CN" altLang="en-US" sz="2000" dirty="0">
              <a:solidFill>
                <a:srgbClr val="0000FF"/>
              </a:solidFill>
            </a:endParaRPr>
          </a:p>
        </p:txBody>
      </p:sp>
    </p:spTree>
    <p:extLst>
      <p:ext uri="{BB962C8B-B14F-4D97-AF65-F5344CB8AC3E}">
        <p14:creationId xmlns:p14="http://schemas.microsoft.com/office/powerpoint/2010/main" val="16758934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114</a:t>
            </a:fld>
            <a:endParaRPr lang="zh-CN" altLang="en-US"/>
          </a:p>
        </p:txBody>
      </p:sp>
      <p:pic>
        <p:nvPicPr>
          <p:cNvPr id="3" name="图片 2"/>
          <p:cNvPicPr>
            <a:picLocks noChangeAspect="1"/>
          </p:cNvPicPr>
          <p:nvPr/>
        </p:nvPicPr>
        <p:blipFill>
          <a:blip r:embed="rId2"/>
          <a:stretch>
            <a:fillRect/>
          </a:stretch>
        </p:blipFill>
        <p:spPr>
          <a:xfrm>
            <a:off x="592188" y="839353"/>
            <a:ext cx="7920880" cy="5859282"/>
          </a:xfrm>
          <a:prstGeom prst="rect">
            <a:avLst/>
          </a:prstGeom>
        </p:spPr>
      </p:pic>
      <p:sp>
        <p:nvSpPr>
          <p:cNvPr id="4" name="Rectangle 2"/>
          <p:cNvSpPr txBox="1">
            <a:spLocks noChangeArrowheads="1"/>
          </p:cNvSpPr>
          <p:nvPr/>
        </p:nvSpPr>
        <p:spPr>
          <a:xfrm>
            <a:off x="592188" y="188640"/>
            <a:ext cx="7886700" cy="831627"/>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a:lstStyle>
          <a:p>
            <a:pPr fontAlgn="auto">
              <a:spcAft>
                <a:spcPts val="0"/>
              </a:spcAft>
            </a:pPr>
            <a:r>
              <a:rPr lang="en-US" altLang="en-US" sz="3200" dirty="0" smtClean="0"/>
              <a:t>Load-Use Hazard Detection</a:t>
            </a:r>
            <a:endParaRPr lang="en-AU" altLang="en-US" sz="3200" dirty="0" smtClean="0"/>
          </a:p>
        </p:txBody>
      </p:sp>
      <p:sp>
        <p:nvSpPr>
          <p:cNvPr id="5" name="矩形 4"/>
          <p:cNvSpPr/>
          <p:nvPr/>
        </p:nvSpPr>
        <p:spPr>
          <a:xfrm>
            <a:off x="971600" y="2420888"/>
            <a:ext cx="1080120" cy="1080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H="1">
            <a:off x="4644008" y="2924944"/>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44008" y="2924944"/>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8293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3"/>
          <p:cNvSpPr>
            <a:spLocks noGrp="1" noChangeArrowheads="1"/>
          </p:cNvSpPr>
          <p:nvPr>
            <p:ph idx="1"/>
          </p:nvPr>
        </p:nvSpPr>
        <p:spPr>
          <a:xfrm>
            <a:off x="539552" y="3789040"/>
            <a:ext cx="7886700" cy="4351338"/>
          </a:xfrm>
        </p:spPr>
        <p:txBody>
          <a:bodyPr>
            <a:normAutofit/>
          </a:bodyPr>
          <a:lstStyle/>
          <a:p>
            <a:pPr eaLnBrk="1" hangingPunct="1">
              <a:lnSpc>
                <a:spcPct val="90000"/>
              </a:lnSpc>
            </a:pPr>
            <a:r>
              <a:rPr lang="en-US" altLang="en-US" sz="2000" dirty="0" smtClean="0">
                <a:solidFill>
                  <a:srgbClr val="FF0000"/>
                </a:solidFill>
              </a:rPr>
              <a:t>Check when using instruction is decoded in ID stage</a:t>
            </a:r>
          </a:p>
          <a:p>
            <a:pPr eaLnBrk="1" hangingPunct="1">
              <a:lnSpc>
                <a:spcPct val="90000"/>
              </a:lnSpc>
            </a:pPr>
            <a:r>
              <a:rPr lang="en-US" altLang="en-US" sz="2000" dirty="0" smtClean="0"/>
              <a:t>ALU operand register numbers in ID stage are given by</a:t>
            </a:r>
          </a:p>
          <a:p>
            <a:pPr lvl="1" eaLnBrk="1" hangingPunct="1">
              <a:lnSpc>
                <a:spcPct val="90000"/>
              </a:lnSpc>
            </a:pPr>
            <a:r>
              <a:rPr lang="en-US" altLang="en-US" sz="2000" dirty="0" smtClean="0"/>
              <a:t>IF/ID.RegisterRs1, IF/ID.RegisterRs2</a:t>
            </a:r>
          </a:p>
          <a:p>
            <a:pPr eaLnBrk="1" hangingPunct="1">
              <a:lnSpc>
                <a:spcPct val="90000"/>
              </a:lnSpc>
            </a:pPr>
            <a:r>
              <a:rPr lang="en-US" altLang="en-US" sz="2000" dirty="0" smtClean="0"/>
              <a:t>Load-use hazard when</a:t>
            </a:r>
          </a:p>
          <a:p>
            <a:pPr lvl="1" eaLnBrk="1" hangingPunct="1">
              <a:lnSpc>
                <a:spcPct val="90000"/>
              </a:lnSpc>
            </a:pPr>
            <a:r>
              <a:rPr lang="en-US" altLang="en-US" sz="2000" dirty="0" smtClean="0"/>
              <a:t>ID/</a:t>
            </a:r>
            <a:r>
              <a:rPr lang="en-US" altLang="en-US" sz="2000" dirty="0" err="1" smtClean="0"/>
              <a:t>EX.MemRead</a:t>
            </a:r>
            <a:r>
              <a:rPr lang="en-US" altLang="en-US" sz="2000" dirty="0" smtClean="0"/>
              <a:t> and</a:t>
            </a:r>
            <a:br>
              <a:rPr lang="en-US" altLang="en-US" sz="2000" dirty="0" smtClean="0"/>
            </a:br>
            <a:r>
              <a:rPr lang="en-US" altLang="en-US" sz="2000" dirty="0" smtClean="0"/>
              <a:t>  ((ID/</a:t>
            </a:r>
            <a:r>
              <a:rPr lang="en-US" altLang="en-US" sz="2000" dirty="0" err="1" smtClean="0"/>
              <a:t>EX.RegisterRd</a:t>
            </a:r>
            <a:r>
              <a:rPr lang="en-US" altLang="en-US" sz="2000" dirty="0" smtClean="0"/>
              <a:t> = IF/ID.RegisterRs1) or</a:t>
            </a:r>
            <a:br>
              <a:rPr lang="en-US" altLang="en-US" sz="2000" dirty="0" smtClean="0"/>
            </a:br>
            <a:r>
              <a:rPr lang="en-US" altLang="en-US" sz="2000" dirty="0" smtClean="0"/>
              <a:t>   (ID/</a:t>
            </a:r>
            <a:r>
              <a:rPr lang="en-US" altLang="en-US" sz="2000" dirty="0" err="1" smtClean="0"/>
              <a:t>EX.RegisterRd</a:t>
            </a:r>
            <a:r>
              <a:rPr lang="en-US" altLang="en-US" sz="2000" dirty="0" smtClean="0"/>
              <a:t> = </a:t>
            </a:r>
            <a:r>
              <a:rPr lang="en-US" altLang="en-US" sz="2000" dirty="0" smtClean="0"/>
              <a:t>IF/ID.RegisterRs2))</a:t>
            </a:r>
            <a:endParaRPr lang="en-AU" altLang="en-US" sz="2000" dirty="0" smtClean="0"/>
          </a:p>
          <a:p>
            <a:pPr eaLnBrk="1" hangingPunct="1">
              <a:lnSpc>
                <a:spcPct val="90000"/>
              </a:lnSpc>
            </a:pPr>
            <a:r>
              <a:rPr lang="en-US" altLang="en-US" sz="2000" dirty="0" smtClean="0"/>
              <a:t>If detected, stall and insert bubble</a:t>
            </a:r>
            <a:endParaRPr lang="en-AU" altLang="en-US" sz="2000" dirty="0" smtClean="0"/>
          </a:p>
        </p:txBody>
      </p:sp>
      <p:sp>
        <p:nvSpPr>
          <p:cNvPr id="152579" name="Rectangle 2"/>
          <p:cNvSpPr>
            <a:spLocks noGrp="1" noChangeArrowheads="1"/>
          </p:cNvSpPr>
          <p:nvPr>
            <p:ph type="title"/>
          </p:nvPr>
        </p:nvSpPr>
        <p:spPr>
          <a:xfrm>
            <a:off x="323528" y="260648"/>
            <a:ext cx="7886700" cy="471587"/>
          </a:xfrm>
        </p:spPr>
        <p:txBody>
          <a:bodyPr>
            <a:normAutofit/>
          </a:bodyPr>
          <a:lstStyle/>
          <a:p>
            <a:pPr eaLnBrk="1" hangingPunct="1"/>
            <a:r>
              <a:rPr lang="en-US" altLang="en-US" sz="2400" dirty="0" smtClean="0"/>
              <a:t>Load-Use Hazard Detection</a:t>
            </a:r>
            <a:endParaRPr lang="en-AU" altLang="en-US" sz="2400"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115</a:t>
            </a:fld>
            <a:endParaRPr lang="zh-CN" altLang="en-US"/>
          </a:p>
        </p:txBody>
      </p:sp>
      <p:pic>
        <p:nvPicPr>
          <p:cNvPr id="4" name="图片 3"/>
          <p:cNvPicPr>
            <a:picLocks noChangeAspect="1"/>
          </p:cNvPicPr>
          <p:nvPr/>
        </p:nvPicPr>
        <p:blipFill>
          <a:blip r:embed="rId3"/>
          <a:stretch>
            <a:fillRect/>
          </a:stretch>
        </p:blipFill>
        <p:spPr>
          <a:xfrm>
            <a:off x="323528" y="846105"/>
            <a:ext cx="8620249" cy="2942935"/>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3"/>
          <p:cNvSpPr>
            <a:spLocks noGrp="1" noChangeArrowheads="1"/>
          </p:cNvSpPr>
          <p:nvPr>
            <p:ph idx="1"/>
          </p:nvPr>
        </p:nvSpPr>
        <p:spPr>
          <a:xfrm>
            <a:off x="603538" y="1207066"/>
            <a:ext cx="7886700" cy="5373216"/>
          </a:xfrm>
        </p:spPr>
        <p:txBody>
          <a:bodyPr>
            <a:normAutofit/>
          </a:bodyPr>
          <a:lstStyle/>
          <a:p>
            <a:r>
              <a:rPr lang="en-US" altLang="en-US" dirty="0" smtClean="0">
                <a:solidFill>
                  <a:srgbClr val="0000FF"/>
                </a:solidFill>
              </a:rPr>
              <a:t>Let </a:t>
            </a:r>
            <a:r>
              <a:rPr lang="en-US" altLang="en-US" dirty="0" err="1" smtClean="0">
                <a:solidFill>
                  <a:srgbClr val="0000FF"/>
                </a:solidFill>
              </a:rPr>
              <a:t>Nop</a:t>
            </a:r>
            <a:r>
              <a:rPr lang="en-US" altLang="en-US" dirty="0" smtClean="0">
                <a:solidFill>
                  <a:srgbClr val="0000FF"/>
                </a:solidFill>
              </a:rPr>
              <a:t> instruction replace [</a:t>
            </a:r>
            <a:r>
              <a:rPr lang="en-US" altLang="zh-CN" dirty="0">
                <a:solidFill>
                  <a:srgbClr val="0000FF"/>
                </a:solidFill>
              </a:rPr>
              <a:t>and x4, x2, x5</a:t>
            </a:r>
            <a:r>
              <a:rPr lang="en-US" altLang="en-US" dirty="0" smtClean="0">
                <a:solidFill>
                  <a:srgbClr val="0000FF"/>
                </a:solidFill>
              </a:rPr>
              <a:t>] in previous PPT page to execute in EX, MEM, WB stages, i.e. do </a:t>
            </a:r>
            <a:r>
              <a:rPr lang="en-US" altLang="en-US" dirty="0">
                <a:solidFill>
                  <a:srgbClr val="0000FF"/>
                </a:solidFill>
              </a:rPr>
              <a:t>nothing </a:t>
            </a:r>
            <a:r>
              <a:rPr lang="en-US" altLang="en-US" dirty="0" smtClean="0">
                <a:solidFill>
                  <a:srgbClr val="0000FF"/>
                </a:solidFill>
              </a:rPr>
              <a:t>in </a:t>
            </a:r>
            <a:r>
              <a:rPr lang="en-US" altLang="en-US" dirty="0">
                <a:solidFill>
                  <a:srgbClr val="0000FF"/>
                </a:solidFill>
              </a:rPr>
              <a:t>EX, MEM, WB </a:t>
            </a:r>
            <a:r>
              <a:rPr lang="en-US" altLang="en-US" dirty="0" smtClean="0">
                <a:solidFill>
                  <a:srgbClr val="0000FF"/>
                </a:solidFill>
              </a:rPr>
              <a:t>stages</a:t>
            </a:r>
          </a:p>
          <a:p>
            <a:pPr lvl="1"/>
            <a:r>
              <a:rPr lang="en-US" altLang="en-US" dirty="0" err="1">
                <a:solidFill>
                  <a:srgbClr val="0000FF"/>
                </a:solidFill>
              </a:rPr>
              <a:t>Nop</a:t>
            </a:r>
            <a:r>
              <a:rPr lang="en-US" altLang="en-US" dirty="0">
                <a:solidFill>
                  <a:srgbClr val="0000FF"/>
                </a:solidFill>
              </a:rPr>
              <a:t> </a:t>
            </a:r>
            <a:r>
              <a:rPr lang="en-US" altLang="en-US" dirty="0" smtClean="0">
                <a:solidFill>
                  <a:srgbClr val="0000FF"/>
                </a:solidFill>
              </a:rPr>
              <a:t>instruction exists in some computers and do “no operation”.</a:t>
            </a:r>
            <a:endParaRPr lang="en-US" altLang="en-US" dirty="0" smtClean="0">
              <a:solidFill>
                <a:srgbClr val="0000FF"/>
              </a:solidFill>
            </a:endParaRPr>
          </a:p>
          <a:p>
            <a:pPr eaLnBrk="1" hangingPunct="1"/>
            <a:r>
              <a:rPr lang="en-US" altLang="en-US" dirty="0" smtClean="0"/>
              <a:t>Force </a:t>
            </a:r>
            <a:r>
              <a:rPr lang="en-US" altLang="en-US" dirty="0" smtClean="0"/>
              <a:t>control values in ID/EX </a:t>
            </a:r>
            <a:r>
              <a:rPr lang="en-US" altLang="en-US" dirty="0" smtClean="0"/>
              <a:t>register to </a:t>
            </a:r>
            <a:r>
              <a:rPr lang="en-US" altLang="en-US" dirty="0" smtClean="0"/>
              <a:t>0</a:t>
            </a:r>
          </a:p>
          <a:p>
            <a:pPr lvl="1"/>
            <a:r>
              <a:rPr lang="en-US" altLang="zh-CN" dirty="0" smtClean="0"/>
              <a:t>In </a:t>
            </a:r>
            <a:r>
              <a:rPr lang="en-US" altLang="en-US" dirty="0" smtClean="0"/>
              <a:t>EX</a:t>
            </a:r>
            <a:r>
              <a:rPr lang="en-US" altLang="en-US" dirty="0" smtClean="0"/>
              <a:t>, MEM and WB </a:t>
            </a:r>
            <a:r>
              <a:rPr lang="en-US" altLang="en-US" dirty="0" smtClean="0"/>
              <a:t>stages instruction </a:t>
            </a:r>
            <a:r>
              <a:rPr lang="en-US" altLang="en-US" dirty="0" smtClean="0">
                <a:solidFill>
                  <a:srgbClr val="0000FF"/>
                </a:solidFill>
              </a:rPr>
              <a:t>[</a:t>
            </a:r>
            <a:r>
              <a:rPr lang="en-US" altLang="zh-CN" dirty="0" smtClean="0">
                <a:solidFill>
                  <a:srgbClr val="0000FF"/>
                </a:solidFill>
              </a:rPr>
              <a:t>and </a:t>
            </a:r>
            <a:r>
              <a:rPr lang="en-US" altLang="zh-CN" dirty="0">
                <a:solidFill>
                  <a:srgbClr val="0000FF"/>
                </a:solidFill>
              </a:rPr>
              <a:t>x4, x2, x5</a:t>
            </a:r>
            <a:r>
              <a:rPr lang="en-US" altLang="en-US" dirty="0">
                <a:solidFill>
                  <a:srgbClr val="0000FF"/>
                </a:solidFill>
              </a:rPr>
              <a:t>] </a:t>
            </a:r>
            <a:r>
              <a:rPr lang="en-US" altLang="en-US" dirty="0" smtClean="0"/>
              <a:t>do </a:t>
            </a:r>
            <a:r>
              <a:rPr lang="en-US" altLang="en-US" dirty="0" err="1" smtClean="0">
                <a:latin typeface="Lucida Console" panose="020B0609040504020204" pitchFamily="49" charset="0"/>
              </a:rPr>
              <a:t>nop</a:t>
            </a:r>
            <a:r>
              <a:rPr lang="en-US" altLang="en-US" dirty="0" smtClean="0"/>
              <a:t> (no-operation)</a:t>
            </a:r>
            <a:endParaRPr lang="en-AU" altLang="en-US" dirty="0" smtClean="0"/>
          </a:p>
          <a:p>
            <a:pPr eaLnBrk="1" hangingPunct="1"/>
            <a:r>
              <a:rPr lang="en-US" altLang="en-US" dirty="0" smtClean="0"/>
              <a:t>Prevent update of PC and IF/ID register</a:t>
            </a:r>
          </a:p>
          <a:p>
            <a:pPr lvl="1" eaLnBrk="1" hangingPunct="1"/>
            <a:r>
              <a:rPr lang="en-US" altLang="en-US" dirty="0" smtClean="0"/>
              <a:t>Using instruction is decoded again</a:t>
            </a:r>
          </a:p>
          <a:p>
            <a:pPr lvl="1"/>
            <a:r>
              <a:rPr lang="en-US" altLang="en-US" dirty="0" smtClean="0"/>
              <a:t>Instruction following LD is </a:t>
            </a:r>
            <a:r>
              <a:rPr lang="en-US" altLang="en-US" dirty="0" smtClean="0"/>
              <a:t>fetched again</a:t>
            </a:r>
          </a:p>
          <a:p>
            <a:pPr lvl="1" eaLnBrk="1" hangingPunct="1"/>
            <a:r>
              <a:rPr lang="en-US" altLang="en-US" dirty="0" smtClean="0"/>
              <a:t>1-cycle </a:t>
            </a:r>
            <a:r>
              <a:rPr lang="en-US" altLang="en-US" dirty="0" smtClean="0"/>
              <a:t>stall(</a:t>
            </a:r>
            <a:r>
              <a:rPr lang="zh-CN" altLang="en-US" dirty="0" smtClean="0"/>
              <a:t>磨洋工</a:t>
            </a:r>
            <a:r>
              <a:rPr lang="en-US" altLang="en-US" dirty="0" smtClean="0"/>
              <a:t>) </a:t>
            </a:r>
            <a:r>
              <a:rPr lang="en-US" altLang="en-US" dirty="0" smtClean="0"/>
              <a:t>allows MEM to read data for </a:t>
            </a:r>
            <a:r>
              <a:rPr lang="en-US" altLang="en-US" dirty="0" err="1" smtClean="0">
                <a:latin typeface="Lucida Console" panose="020B0609040504020204" pitchFamily="49" charset="0"/>
              </a:rPr>
              <a:t>ld</a:t>
            </a:r>
            <a:endParaRPr lang="en-US" altLang="en-US" dirty="0" smtClean="0">
              <a:latin typeface="Lucida Console" panose="020B0609040504020204" pitchFamily="49" charset="0"/>
            </a:endParaRPr>
          </a:p>
          <a:p>
            <a:pPr lvl="2" eaLnBrk="1" hangingPunct="1"/>
            <a:r>
              <a:rPr lang="en-US" altLang="en-US" dirty="0" smtClean="0"/>
              <a:t>Can subsequently forward to EX stage</a:t>
            </a:r>
          </a:p>
        </p:txBody>
      </p:sp>
      <p:sp>
        <p:nvSpPr>
          <p:cNvPr id="154627" name="Rectangle 2"/>
          <p:cNvSpPr>
            <a:spLocks noGrp="1" noChangeArrowheads="1"/>
          </p:cNvSpPr>
          <p:nvPr>
            <p:ph type="title"/>
          </p:nvPr>
        </p:nvSpPr>
        <p:spPr/>
        <p:txBody>
          <a:bodyPr/>
          <a:lstStyle/>
          <a:p>
            <a:pPr eaLnBrk="1" hangingPunct="1"/>
            <a:r>
              <a:rPr lang="en-US" altLang="en-US" smtClean="0"/>
              <a:t>How to Stall the Pipeline</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116</a:t>
            </a:fld>
            <a:endParaRPr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96975"/>
            <a:ext cx="8064500"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0"/>
          <p:cNvSpPr/>
          <p:nvPr/>
        </p:nvSpPr>
        <p:spPr>
          <a:xfrm>
            <a:off x="3995936" y="4077072"/>
            <a:ext cx="216024" cy="8640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675" name="Rectangle 2"/>
          <p:cNvSpPr>
            <a:spLocks noGrp="1" noChangeArrowheads="1"/>
          </p:cNvSpPr>
          <p:nvPr>
            <p:ph type="title"/>
          </p:nvPr>
        </p:nvSpPr>
        <p:spPr>
          <a:xfrm>
            <a:off x="593204" y="116632"/>
            <a:ext cx="7886700" cy="831627"/>
          </a:xfrm>
        </p:spPr>
        <p:txBody>
          <a:bodyPr/>
          <a:lstStyle/>
          <a:p>
            <a:pPr eaLnBrk="1" hangingPunct="1"/>
            <a:r>
              <a:rPr lang="en-US" altLang="en-US" dirty="0" smtClean="0"/>
              <a:t>Load-Use Data Hazard</a:t>
            </a:r>
            <a:endParaRPr lang="en-AU" altLang="en-US" dirty="0" smtClean="0"/>
          </a:p>
        </p:txBody>
      </p:sp>
      <p:sp>
        <p:nvSpPr>
          <p:cNvPr id="3" name="灯片编号占位符 2"/>
          <p:cNvSpPr>
            <a:spLocks noGrp="1"/>
          </p:cNvSpPr>
          <p:nvPr>
            <p:ph type="sldNum" sz="quarter" idx="4294967295"/>
          </p:nvPr>
        </p:nvSpPr>
        <p:spPr>
          <a:xfrm>
            <a:off x="7086600" y="6356350"/>
            <a:ext cx="2057400" cy="365125"/>
          </a:xfrm>
          <a:prstGeom prst="rect">
            <a:avLst/>
          </a:prstGeom>
        </p:spPr>
        <p:txBody>
          <a:bodyPr/>
          <a:lstStyle/>
          <a:p>
            <a:fld id="{450322E1-33AF-46D7-A5AC-266B73D5C552}" type="slidenum">
              <a:rPr lang="zh-CN" altLang="en-US" smtClean="0"/>
              <a:t>117</a:t>
            </a:fld>
            <a:endParaRPr lang="zh-CN" altLang="en-US"/>
          </a:p>
        </p:txBody>
      </p:sp>
      <p:sp>
        <p:nvSpPr>
          <p:cNvPr id="156676" name="AutoShape 6"/>
          <p:cNvSpPr>
            <a:spLocks/>
          </p:cNvSpPr>
          <p:nvPr/>
        </p:nvSpPr>
        <p:spPr bwMode="auto">
          <a:xfrm>
            <a:off x="7205111" y="1772816"/>
            <a:ext cx="1579563" cy="690562"/>
          </a:xfrm>
          <a:prstGeom prst="borderCallout1">
            <a:avLst>
              <a:gd name="adj1" fmla="val 79448"/>
              <a:gd name="adj2" fmla="val -4100"/>
              <a:gd name="adj3" fmla="val 231034"/>
              <a:gd name="adj4" fmla="val -124201"/>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dirty="0"/>
              <a:t>Stall inserted here</a:t>
            </a:r>
          </a:p>
        </p:txBody>
      </p:sp>
      <p:cxnSp>
        <p:nvCxnSpPr>
          <p:cNvPr id="4" name="直接箭头连接符 3"/>
          <p:cNvCxnSpPr/>
          <p:nvPr/>
        </p:nvCxnSpPr>
        <p:spPr>
          <a:xfrm flipH="1">
            <a:off x="6228184" y="2463378"/>
            <a:ext cx="1080120" cy="103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4644008" y="2132856"/>
            <a:ext cx="2561103"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804248" y="3212976"/>
            <a:ext cx="2364924" cy="1200329"/>
          </a:xfrm>
          <a:prstGeom prst="rect">
            <a:avLst/>
          </a:prstGeom>
          <a:noFill/>
        </p:spPr>
        <p:txBody>
          <a:bodyPr wrap="square" rtlCol="0">
            <a:spAutoFit/>
          </a:bodyPr>
          <a:lstStyle/>
          <a:p>
            <a:r>
              <a:rPr lang="en-US" altLang="zh-CN" sz="1800" dirty="0" smtClean="0">
                <a:solidFill>
                  <a:srgbClr val="0000FF"/>
                </a:solidFill>
              </a:rPr>
              <a:t>At end of CC3, PC and  IF-ID register are </a:t>
            </a:r>
            <a:r>
              <a:rPr lang="en-US" altLang="zh-CN" sz="1800" dirty="0" smtClean="0">
                <a:solidFill>
                  <a:srgbClr val="FF0000"/>
                </a:solidFill>
              </a:rPr>
              <a:t>unusually not updated.</a:t>
            </a:r>
            <a:endParaRPr lang="zh-CN" altLang="en-US" sz="1800" dirty="0">
              <a:solidFill>
                <a:srgbClr val="FF0000"/>
              </a:solidFill>
            </a:endParaRPr>
          </a:p>
        </p:txBody>
      </p:sp>
      <p:cxnSp>
        <p:nvCxnSpPr>
          <p:cNvPr id="13" name="直接箭头连接符 12"/>
          <p:cNvCxnSpPr/>
          <p:nvPr/>
        </p:nvCxnSpPr>
        <p:spPr>
          <a:xfrm flipV="1">
            <a:off x="1979712" y="3717033"/>
            <a:ext cx="1296144" cy="69627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835696" y="4593032"/>
            <a:ext cx="2016224" cy="56416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11760" y="4043973"/>
            <a:ext cx="1080120" cy="738664"/>
          </a:xfrm>
          <a:prstGeom prst="rect">
            <a:avLst/>
          </a:prstGeom>
          <a:noFill/>
        </p:spPr>
        <p:txBody>
          <a:bodyPr wrap="square" rtlCol="0">
            <a:spAutoFit/>
          </a:bodyPr>
          <a:lstStyle/>
          <a:p>
            <a:r>
              <a:rPr lang="en-US" altLang="zh-CN" sz="1400" dirty="0">
                <a:solidFill>
                  <a:srgbClr val="0000FF"/>
                </a:solidFill>
              </a:rPr>
              <a:t>a</a:t>
            </a:r>
            <a:r>
              <a:rPr lang="en-US" altLang="zh-CN" sz="1400" dirty="0" smtClean="0">
                <a:solidFill>
                  <a:srgbClr val="0000FF"/>
                </a:solidFill>
              </a:rPr>
              <a:t>nd</a:t>
            </a:r>
            <a:r>
              <a:rPr lang="zh-CN" altLang="en-US" sz="1400" dirty="0" smtClean="0">
                <a:solidFill>
                  <a:srgbClr val="0000FF"/>
                </a:solidFill>
              </a:rPr>
              <a:t>指令被读出并写入</a:t>
            </a:r>
            <a:r>
              <a:rPr lang="en-US" altLang="zh-CN" sz="1400" dirty="0" smtClean="0">
                <a:solidFill>
                  <a:srgbClr val="0000FF"/>
                </a:solidFill>
              </a:rPr>
              <a:t>IF-ID</a:t>
            </a:r>
            <a:endParaRPr lang="zh-CN" altLang="en-US" sz="1400" dirty="0">
              <a:solidFill>
                <a:srgbClr val="0000FF"/>
              </a:solidFill>
            </a:endParaRPr>
          </a:p>
        </p:txBody>
      </p:sp>
      <p:sp>
        <p:nvSpPr>
          <p:cNvPr id="21" name="文本框 20"/>
          <p:cNvSpPr txBox="1"/>
          <p:nvPr/>
        </p:nvSpPr>
        <p:spPr>
          <a:xfrm>
            <a:off x="2627784" y="4936574"/>
            <a:ext cx="1584176" cy="523220"/>
          </a:xfrm>
          <a:prstGeom prst="rect">
            <a:avLst/>
          </a:prstGeom>
          <a:noFill/>
        </p:spPr>
        <p:txBody>
          <a:bodyPr wrap="square" rtlCol="0">
            <a:spAutoFit/>
          </a:bodyPr>
          <a:lstStyle/>
          <a:p>
            <a:r>
              <a:rPr lang="en-US" altLang="zh-CN" sz="1400" dirty="0">
                <a:solidFill>
                  <a:srgbClr val="0000FF"/>
                </a:solidFill>
              </a:rPr>
              <a:t>or</a:t>
            </a:r>
            <a:r>
              <a:rPr lang="zh-CN" altLang="en-US" sz="1400" dirty="0" smtClean="0">
                <a:solidFill>
                  <a:srgbClr val="0000FF"/>
                </a:solidFill>
              </a:rPr>
              <a:t>指令被读出</a:t>
            </a:r>
            <a:r>
              <a:rPr lang="zh-CN" altLang="en-US" sz="1400" dirty="0" smtClean="0">
                <a:solidFill>
                  <a:srgbClr val="FF0000"/>
                </a:solidFill>
              </a:rPr>
              <a:t>但没有写入</a:t>
            </a:r>
            <a:r>
              <a:rPr lang="en-US" altLang="zh-CN" sz="1400" dirty="0" smtClean="0">
                <a:solidFill>
                  <a:srgbClr val="0000FF"/>
                </a:solidFill>
              </a:rPr>
              <a:t>IF-ID</a:t>
            </a:r>
            <a:endParaRPr lang="zh-CN" altLang="en-US" sz="1400" dirty="0">
              <a:solidFill>
                <a:srgbClr val="0000FF"/>
              </a:solidFill>
            </a:endParaRPr>
          </a:p>
        </p:txBody>
      </p:sp>
      <p:cxnSp>
        <p:nvCxnSpPr>
          <p:cNvPr id="22" name="直接箭头连接符 21"/>
          <p:cNvCxnSpPr/>
          <p:nvPr/>
        </p:nvCxnSpPr>
        <p:spPr>
          <a:xfrm flipV="1">
            <a:off x="3851920" y="5327102"/>
            <a:ext cx="864096" cy="76619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411760" y="5974789"/>
            <a:ext cx="1584176" cy="523220"/>
          </a:xfrm>
          <a:prstGeom prst="rect">
            <a:avLst/>
          </a:prstGeom>
          <a:noFill/>
        </p:spPr>
        <p:txBody>
          <a:bodyPr wrap="square" rtlCol="0">
            <a:spAutoFit/>
          </a:bodyPr>
          <a:lstStyle/>
          <a:p>
            <a:r>
              <a:rPr lang="en-US" altLang="zh-CN" sz="1400" dirty="0">
                <a:solidFill>
                  <a:srgbClr val="0000FF"/>
                </a:solidFill>
              </a:rPr>
              <a:t>or</a:t>
            </a:r>
            <a:r>
              <a:rPr lang="zh-CN" altLang="en-US" sz="1400" dirty="0" smtClean="0">
                <a:solidFill>
                  <a:srgbClr val="0000FF"/>
                </a:solidFill>
              </a:rPr>
              <a:t>指令被再次读出，并写入</a:t>
            </a:r>
            <a:r>
              <a:rPr lang="en-US" altLang="zh-CN" sz="1400" dirty="0" smtClean="0">
                <a:solidFill>
                  <a:srgbClr val="0000FF"/>
                </a:solidFill>
              </a:rPr>
              <a:t>IF-ID</a:t>
            </a:r>
            <a:endParaRPr lang="zh-CN" altLang="en-US" sz="1400" dirty="0">
              <a:solidFill>
                <a:srgbClr val="0000FF"/>
              </a:solidFill>
            </a:endParaRPr>
          </a:p>
        </p:txBody>
      </p:sp>
      <p:cxnSp>
        <p:nvCxnSpPr>
          <p:cNvPr id="23" name="直接连接符 22"/>
          <p:cNvCxnSpPr/>
          <p:nvPr/>
        </p:nvCxnSpPr>
        <p:spPr>
          <a:xfrm>
            <a:off x="1835696" y="5157192"/>
            <a:ext cx="2016224" cy="93610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a:xfrm>
            <a:off x="107504" y="0"/>
            <a:ext cx="7886700" cy="831627"/>
          </a:xfrm>
        </p:spPr>
        <p:txBody>
          <a:bodyPr>
            <a:normAutofit/>
          </a:bodyPr>
          <a:lstStyle/>
          <a:p>
            <a:pPr eaLnBrk="1" hangingPunct="1"/>
            <a:r>
              <a:rPr lang="en-US" altLang="en-US" sz="2400" dirty="0" err="1" smtClean="0"/>
              <a:t>Datapath</a:t>
            </a:r>
            <a:r>
              <a:rPr lang="en-US" altLang="en-US" sz="2400" dirty="0" smtClean="0"/>
              <a:t> with Hazard Detection</a:t>
            </a:r>
            <a:endParaRPr lang="en-AU" altLang="en-US" sz="2400" dirty="0"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118</a:t>
            </a:fld>
            <a:endParaRPr lang="zh-CN" altLang="en-US"/>
          </a:p>
        </p:txBody>
      </p:sp>
      <p:pic>
        <p:nvPicPr>
          <p:cNvPr id="15872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650" y="1020267"/>
            <a:ext cx="8683963" cy="528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80650" y="6356350"/>
            <a:ext cx="8395806" cy="338554"/>
          </a:xfrm>
          <a:prstGeom prst="rect">
            <a:avLst/>
          </a:prstGeom>
          <a:noFill/>
        </p:spPr>
        <p:txBody>
          <a:bodyPr wrap="square" rtlCol="0">
            <a:spAutoFit/>
          </a:bodyPr>
          <a:lstStyle/>
          <a:p>
            <a:pPr algn="ctr"/>
            <a:r>
              <a:rPr lang="en-US" altLang="zh-CN" dirty="0">
                <a:solidFill>
                  <a:srgbClr val="0000FF"/>
                </a:solidFill>
              </a:rPr>
              <a:t>T</a:t>
            </a:r>
            <a:r>
              <a:rPr lang="en-US" altLang="zh-CN" dirty="0" smtClean="0">
                <a:solidFill>
                  <a:srgbClr val="0000FF"/>
                </a:solidFill>
              </a:rPr>
              <a:t>he </a:t>
            </a:r>
            <a:r>
              <a:rPr lang="en-US" altLang="zh-CN" dirty="0">
                <a:solidFill>
                  <a:srgbClr val="0000FF"/>
                </a:solidFill>
              </a:rPr>
              <a:t>sign-extended immediate and branch logic </a:t>
            </a:r>
            <a:r>
              <a:rPr lang="en-US" altLang="zh-CN" dirty="0" smtClean="0">
                <a:solidFill>
                  <a:srgbClr val="0000FF"/>
                </a:solidFill>
              </a:rPr>
              <a:t>are omitted in above figure.</a:t>
            </a:r>
            <a:endParaRPr lang="zh-CN" altLang="en-US" dirty="0">
              <a:solidFill>
                <a:srgbClr val="0000FF"/>
              </a:solidFill>
            </a:endParaRPr>
          </a:p>
        </p:txBody>
      </p:sp>
      <p:sp>
        <p:nvSpPr>
          <p:cNvPr id="4" name="文本框 3"/>
          <p:cNvSpPr txBox="1"/>
          <p:nvPr/>
        </p:nvSpPr>
        <p:spPr>
          <a:xfrm>
            <a:off x="5436220" y="332656"/>
            <a:ext cx="3707779" cy="1569660"/>
          </a:xfrm>
          <a:prstGeom prst="rect">
            <a:avLst/>
          </a:prstGeom>
          <a:noFill/>
        </p:spPr>
        <p:txBody>
          <a:bodyPr wrap="square" rtlCol="0">
            <a:spAutoFit/>
          </a:bodyPr>
          <a:lstStyle/>
          <a:p>
            <a:r>
              <a:rPr lang="en-US" altLang="zh-CN" dirty="0" smtClean="0">
                <a:solidFill>
                  <a:srgbClr val="0000FF"/>
                </a:solidFill>
              </a:rPr>
              <a:t>Only when </a:t>
            </a:r>
            <a:r>
              <a:rPr lang="en-US" altLang="en-US" dirty="0">
                <a:solidFill>
                  <a:srgbClr val="0000FF"/>
                </a:solidFill>
              </a:rPr>
              <a:t>Load-Use Hazard </a:t>
            </a:r>
            <a:r>
              <a:rPr lang="en-US" altLang="en-US" dirty="0" smtClean="0">
                <a:solidFill>
                  <a:srgbClr val="0000FF"/>
                </a:solidFill>
              </a:rPr>
              <a:t>Detection is true, </a:t>
            </a:r>
            <a:r>
              <a:rPr lang="en-US" altLang="en-US" dirty="0" err="1" smtClean="0">
                <a:solidFill>
                  <a:srgbClr val="0000FF"/>
                </a:solidFill>
              </a:rPr>
              <a:t>PCWrite</a:t>
            </a:r>
            <a:r>
              <a:rPr lang="en-US" altLang="en-US" dirty="0" smtClean="0">
                <a:solidFill>
                  <a:srgbClr val="0000FF"/>
                </a:solidFill>
              </a:rPr>
              <a:t>, IF/</a:t>
            </a:r>
            <a:r>
              <a:rPr lang="en-US" altLang="en-US" dirty="0" err="1" smtClean="0">
                <a:solidFill>
                  <a:srgbClr val="0000FF"/>
                </a:solidFill>
              </a:rPr>
              <a:t>Dwrite</a:t>
            </a:r>
            <a:r>
              <a:rPr lang="en-US" altLang="en-US" dirty="0" smtClean="0">
                <a:solidFill>
                  <a:srgbClr val="0000FF"/>
                </a:solidFill>
              </a:rPr>
              <a:t>, and 8-bit control signals (ALUOP, </a:t>
            </a:r>
            <a:r>
              <a:rPr lang="en-US" altLang="en-US" dirty="0" err="1" smtClean="0">
                <a:solidFill>
                  <a:srgbClr val="0000FF"/>
                </a:solidFill>
              </a:rPr>
              <a:t>ALUSrc</a:t>
            </a:r>
            <a:r>
              <a:rPr lang="en-US" altLang="en-US" dirty="0" smtClean="0">
                <a:solidFill>
                  <a:srgbClr val="0000FF"/>
                </a:solidFill>
              </a:rPr>
              <a:t>…from top MUX) are all 0s. In other case, </a:t>
            </a:r>
            <a:r>
              <a:rPr lang="en-US" altLang="en-US" dirty="0" err="1">
                <a:solidFill>
                  <a:srgbClr val="0000FF"/>
                </a:solidFill>
              </a:rPr>
              <a:t>PCWrite</a:t>
            </a:r>
            <a:r>
              <a:rPr lang="en-US" altLang="en-US" dirty="0">
                <a:solidFill>
                  <a:srgbClr val="0000FF"/>
                </a:solidFill>
              </a:rPr>
              <a:t>, </a:t>
            </a:r>
            <a:r>
              <a:rPr lang="en-US" altLang="en-US" dirty="0" smtClean="0">
                <a:solidFill>
                  <a:srgbClr val="0000FF"/>
                </a:solidFill>
              </a:rPr>
              <a:t>IF/</a:t>
            </a:r>
            <a:r>
              <a:rPr lang="en-US" altLang="en-US" dirty="0" err="1" smtClean="0">
                <a:solidFill>
                  <a:srgbClr val="0000FF"/>
                </a:solidFill>
              </a:rPr>
              <a:t>Dwrite</a:t>
            </a:r>
            <a:r>
              <a:rPr lang="en-US" altLang="en-US" dirty="0" smtClean="0">
                <a:solidFill>
                  <a:srgbClr val="0000FF"/>
                </a:solidFill>
              </a:rPr>
              <a:t> are always asserted(=1).</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9552" y="2370137"/>
            <a:ext cx="7886700" cy="4351338"/>
          </a:xfrm>
        </p:spPr>
        <p:txBody>
          <a:bodyPr>
            <a:normAutofit/>
          </a:bodyPr>
          <a:lstStyle/>
          <a:p>
            <a:pPr marL="228600" lvl="1">
              <a:lnSpc>
                <a:spcPct val="100000"/>
              </a:lnSpc>
              <a:spcBef>
                <a:spcPts val="1000"/>
              </a:spcBef>
            </a:pPr>
            <a:r>
              <a:rPr lang="en-US" altLang="en-US" dirty="0">
                <a:solidFill>
                  <a:srgbClr val="0000FF"/>
                </a:solidFill>
              </a:rPr>
              <a:t>Load-Use Hazard</a:t>
            </a:r>
            <a:endParaRPr lang="en-US" altLang="zh-CN" dirty="0">
              <a:solidFill>
                <a:srgbClr val="0000FF"/>
              </a:solidFill>
            </a:endParaRPr>
          </a:p>
          <a:p>
            <a:pPr marL="457200" lvl="1" indent="0">
              <a:buNone/>
            </a:pPr>
            <a:r>
              <a:rPr lang="en-US" altLang="zh-CN" dirty="0" err="1" smtClean="0">
                <a:solidFill>
                  <a:srgbClr val="0000FF"/>
                </a:solidFill>
              </a:rPr>
              <a:t>ld</a:t>
            </a:r>
            <a:r>
              <a:rPr lang="en-US" altLang="zh-CN" dirty="0" smtClean="0">
                <a:solidFill>
                  <a:srgbClr val="0000FF"/>
                </a:solidFill>
              </a:rPr>
              <a:t> </a:t>
            </a:r>
            <a:r>
              <a:rPr lang="en-US" altLang="zh-CN" dirty="0">
                <a:solidFill>
                  <a:srgbClr val="FF0000"/>
                </a:solidFill>
              </a:rPr>
              <a:t>x2</a:t>
            </a:r>
            <a:r>
              <a:rPr lang="en-US" altLang="zh-CN" dirty="0">
                <a:solidFill>
                  <a:srgbClr val="0000FF"/>
                </a:solidFill>
              </a:rPr>
              <a:t>, 20(x1)</a:t>
            </a:r>
          </a:p>
          <a:p>
            <a:pPr marL="457200" lvl="1" indent="0">
              <a:buNone/>
            </a:pPr>
            <a:r>
              <a:rPr lang="en-US" altLang="zh-CN" dirty="0">
                <a:solidFill>
                  <a:srgbClr val="0000FF"/>
                </a:solidFill>
              </a:rPr>
              <a:t>and x4, </a:t>
            </a:r>
            <a:r>
              <a:rPr lang="en-US" altLang="zh-CN" dirty="0">
                <a:solidFill>
                  <a:srgbClr val="FF0000"/>
                </a:solidFill>
              </a:rPr>
              <a:t>x2</a:t>
            </a:r>
            <a:r>
              <a:rPr lang="en-US" altLang="zh-CN" dirty="0">
                <a:solidFill>
                  <a:srgbClr val="0000FF"/>
                </a:solidFill>
              </a:rPr>
              <a:t>, x5</a:t>
            </a:r>
          </a:p>
          <a:p>
            <a:r>
              <a:rPr lang="en-US" altLang="zh-CN" dirty="0" smtClean="0">
                <a:solidFill>
                  <a:srgbClr val="0000FF"/>
                </a:solidFill>
              </a:rPr>
              <a:t>When </a:t>
            </a:r>
            <a:r>
              <a:rPr lang="en-US" altLang="en-US" dirty="0">
                <a:solidFill>
                  <a:srgbClr val="0000FF"/>
                </a:solidFill>
              </a:rPr>
              <a:t>Load-Use Hazard Detection is true, </a:t>
            </a:r>
            <a:r>
              <a:rPr lang="en-US" altLang="en-US" dirty="0" smtClean="0">
                <a:solidFill>
                  <a:srgbClr val="0000FF"/>
                </a:solidFill>
              </a:rPr>
              <a:t>we must avoid </a:t>
            </a:r>
            <a:r>
              <a:rPr lang="en-US" altLang="en-US" dirty="0">
                <a:solidFill>
                  <a:srgbClr val="0000FF"/>
                </a:solidFill>
              </a:rPr>
              <a:t>writing register file or memory </a:t>
            </a:r>
            <a:r>
              <a:rPr lang="en-US" altLang="en-US" dirty="0" smtClean="0">
                <a:solidFill>
                  <a:srgbClr val="0000FF"/>
                </a:solidFill>
              </a:rPr>
              <a:t>during EX, MEM, WB stages of above “</a:t>
            </a:r>
            <a:r>
              <a:rPr lang="en-US" altLang="zh-CN" dirty="0" smtClean="0">
                <a:solidFill>
                  <a:srgbClr val="0000FF"/>
                </a:solidFill>
              </a:rPr>
              <a:t>and </a:t>
            </a:r>
            <a:r>
              <a:rPr lang="en-US" altLang="zh-CN" dirty="0">
                <a:solidFill>
                  <a:srgbClr val="0000FF"/>
                </a:solidFill>
              </a:rPr>
              <a:t>x4, </a:t>
            </a:r>
            <a:r>
              <a:rPr lang="en-US" altLang="zh-CN" dirty="0">
                <a:solidFill>
                  <a:srgbClr val="FF0000"/>
                </a:solidFill>
              </a:rPr>
              <a:t>x2</a:t>
            </a:r>
            <a:r>
              <a:rPr lang="en-US" altLang="zh-CN" dirty="0">
                <a:solidFill>
                  <a:srgbClr val="0000FF"/>
                </a:solidFill>
              </a:rPr>
              <a:t>, </a:t>
            </a:r>
            <a:r>
              <a:rPr lang="en-US" altLang="zh-CN" dirty="0" smtClean="0">
                <a:solidFill>
                  <a:srgbClr val="0000FF"/>
                </a:solidFill>
              </a:rPr>
              <a:t>x5”</a:t>
            </a:r>
            <a:endParaRPr lang="en-US" altLang="zh-CN" dirty="0">
              <a:solidFill>
                <a:srgbClr val="0000FF"/>
              </a:solidFill>
            </a:endParaRPr>
          </a:p>
          <a:p>
            <a:pPr lvl="1"/>
            <a:r>
              <a:rPr lang="en-US" altLang="en-US" dirty="0" smtClean="0">
                <a:solidFill>
                  <a:srgbClr val="0000FF"/>
                </a:solidFill>
              </a:rPr>
              <a:t>So 8-bit </a:t>
            </a:r>
            <a:r>
              <a:rPr lang="en-US" altLang="en-US" dirty="0">
                <a:solidFill>
                  <a:srgbClr val="0000FF"/>
                </a:solidFill>
              </a:rPr>
              <a:t>control signals (ALUOP, </a:t>
            </a:r>
            <a:r>
              <a:rPr lang="en-US" altLang="en-US" dirty="0" err="1">
                <a:solidFill>
                  <a:srgbClr val="0000FF"/>
                </a:solidFill>
              </a:rPr>
              <a:t>ALUSrc</a:t>
            </a:r>
            <a:r>
              <a:rPr lang="en-US" altLang="en-US" dirty="0">
                <a:solidFill>
                  <a:srgbClr val="0000FF"/>
                </a:solidFill>
              </a:rPr>
              <a:t>…) are written into ID/EX register with all 0s</a:t>
            </a:r>
            <a:endParaRPr lang="en-US" altLang="en-US" dirty="0" smtClean="0">
              <a:solidFill>
                <a:srgbClr val="0000FF"/>
              </a:solidFill>
            </a:endParaRPr>
          </a:p>
          <a:p>
            <a:pPr lvl="1"/>
            <a:r>
              <a:rPr lang="en-US" altLang="en-US" dirty="0" smtClean="0">
                <a:solidFill>
                  <a:srgbClr val="0000FF"/>
                </a:solidFill>
              </a:rPr>
              <a:t>More accurately, only </a:t>
            </a:r>
            <a:r>
              <a:rPr lang="en-US" altLang="en-US" dirty="0">
                <a:solidFill>
                  <a:srgbClr val="0000FF"/>
                </a:solidFill>
              </a:rPr>
              <a:t>the signals </a:t>
            </a:r>
            <a:r>
              <a:rPr lang="en-US" altLang="en-US" dirty="0" err="1">
                <a:solidFill>
                  <a:srgbClr val="0000FF"/>
                </a:solidFill>
              </a:rPr>
              <a:t>RegWrite</a:t>
            </a:r>
            <a:r>
              <a:rPr lang="en-US" altLang="en-US" dirty="0">
                <a:solidFill>
                  <a:srgbClr val="0000FF"/>
                </a:solidFill>
              </a:rPr>
              <a:t> and </a:t>
            </a:r>
            <a:r>
              <a:rPr lang="en-US" altLang="en-US" dirty="0" err="1">
                <a:solidFill>
                  <a:srgbClr val="0000FF"/>
                </a:solidFill>
              </a:rPr>
              <a:t>MemWrite</a:t>
            </a:r>
            <a:r>
              <a:rPr lang="en-US" altLang="en-US" dirty="0">
                <a:solidFill>
                  <a:srgbClr val="0000FF"/>
                </a:solidFill>
              </a:rPr>
              <a:t> need be 0, while the other control signals can be don’t cares.</a:t>
            </a:r>
            <a:endParaRPr lang="en-US" altLang="en-US" dirty="0" smtClean="0">
              <a:solidFill>
                <a:srgbClr val="0000FF"/>
              </a:solidFill>
            </a:endParaRPr>
          </a:p>
          <a:p>
            <a:pPr lvl="1"/>
            <a:endParaRPr lang="zh-CN" altLang="en-US" dirty="0">
              <a:solidFill>
                <a:srgbClr val="0000FF"/>
              </a:solidFill>
            </a:endParaRPr>
          </a:p>
        </p:txBody>
      </p:sp>
      <p:sp>
        <p:nvSpPr>
          <p:cNvPr id="4" name="灯片编号占位符 3"/>
          <p:cNvSpPr>
            <a:spLocks noGrp="1"/>
          </p:cNvSpPr>
          <p:nvPr>
            <p:ph type="sldNum" sz="quarter" idx="10"/>
          </p:nvPr>
        </p:nvSpPr>
        <p:spPr/>
        <p:txBody>
          <a:bodyPr/>
          <a:lstStyle/>
          <a:p>
            <a:fld id="{450322E1-33AF-46D7-A5AC-266B73D5C552}" type="slidenum">
              <a:rPr lang="zh-CN" altLang="en-US" smtClean="0"/>
              <a:t>119</a:t>
            </a:fld>
            <a:endParaRPr lang="zh-CN" altLang="en-US"/>
          </a:p>
        </p:txBody>
      </p:sp>
      <p:pic>
        <p:nvPicPr>
          <p:cNvPr id="6" name="图片 5"/>
          <p:cNvPicPr>
            <a:picLocks noChangeAspect="1"/>
          </p:cNvPicPr>
          <p:nvPr/>
        </p:nvPicPr>
        <p:blipFill>
          <a:blip r:embed="rId2"/>
          <a:stretch>
            <a:fillRect/>
          </a:stretch>
        </p:blipFill>
        <p:spPr>
          <a:xfrm>
            <a:off x="528898" y="260647"/>
            <a:ext cx="7986452" cy="2121127"/>
          </a:xfrm>
          <a:prstGeom prst="rect">
            <a:avLst/>
          </a:prstGeom>
        </p:spPr>
      </p:pic>
    </p:spTree>
    <p:extLst>
      <p:ext uri="{BB962C8B-B14F-4D97-AF65-F5344CB8AC3E}">
        <p14:creationId xmlns:p14="http://schemas.microsoft.com/office/powerpoint/2010/main" val="20771419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idx="1"/>
          </p:nvPr>
        </p:nvSpPr>
        <p:spPr/>
        <p:txBody>
          <a:bodyPr/>
          <a:lstStyle/>
          <a:p>
            <a:pPr eaLnBrk="1" hangingPunct="1"/>
            <a:r>
              <a:rPr lang="en-US" altLang="en-US" smtClean="0"/>
              <a:t>Register: stores data in a circuit</a:t>
            </a:r>
          </a:p>
          <a:p>
            <a:pPr lvl="1" eaLnBrk="1" hangingPunct="1"/>
            <a:r>
              <a:rPr lang="en-US" altLang="en-US" smtClean="0"/>
              <a:t>Uses a clock signal to determine when to update the stored value</a:t>
            </a:r>
          </a:p>
          <a:p>
            <a:pPr lvl="1" eaLnBrk="1" hangingPunct="1"/>
            <a:r>
              <a:rPr lang="en-US" altLang="en-US" smtClean="0"/>
              <a:t>Edge-triggered: update when Clk changes from 0 to 1</a:t>
            </a:r>
            <a:endParaRPr lang="en-AU" altLang="en-US" smtClean="0"/>
          </a:p>
        </p:txBody>
      </p:sp>
      <p:sp>
        <p:nvSpPr>
          <p:cNvPr id="21507" name="Rectangle 2"/>
          <p:cNvSpPr>
            <a:spLocks noGrp="1" noChangeArrowheads="1"/>
          </p:cNvSpPr>
          <p:nvPr>
            <p:ph type="title"/>
          </p:nvPr>
        </p:nvSpPr>
        <p:spPr/>
        <p:txBody>
          <a:bodyPr/>
          <a:lstStyle/>
          <a:p>
            <a:pPr eaLnBrk="1" hangingPunct="1"/>
            <a:r>
              <a:rPr lang="en-US" altLang="en-US" dirty="0" smtClean="0"/>
              <a:t>Sequential Elements</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12</a:t>
            </a:fld>
            <a:endParaRPr lang="zh-CN" altLang="en-US"/>
          </a:p>
        </p:txBody>
      </p:sp>
      <p:grpSp>
        <p:nvGrpSpPr>
          <p:cNvPr id="21509" name="Group 4"/>
          <p:cNvGrpSpPr>
            <a:grpSpLocks/>
          </p:cNvGrpSpPr>
          <p:nvPr/>
        </p:nvGrpSpPr>
        <p:grpSpPr bwMode="auto">
          <a:xfrm>
            <a:off x="755650" y="4365625"/>
            <a:ext cx="2090738" cy="1223963"/>
            <a:chOff x="657" y="2296"/>
            <a:chExt cx="1317" cy="771"/>
          </a:xfrm>
        </p:grpSpPr>
        <p:sp>
          <p:nvSpPr>
            <p:cNvPr id="21540" name="Rectangle 5"/>
            <p:cNvSpPr>
              <a:spLocks noChangeArrowheads="1"/>
            </p:cNvSpPr>
            <p:nvPr/>
          </p:nvSpPr>
          <p:spPr bwMode="auto">
            <a:xfrm>
              <a:off x="1111" y="2296"/>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1541" name="Line 6"/>
            <p:cNvSpPr>
              <a:spLocks noChangeShapeType="1"/>
            </p:cNvSpPr>
            <p:nvPr/>
          </p:nvSpPr>
          <p:spPr bwMode="auto">
            <a:xfrm>
              <a:off x="975"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42" name="Line 7"/>
            <p:cNvSpPr>
              <a:spLocks noChangeShapeType="1"/>
            </p:cNvSpPr>
            <p:nvPr/>
          </p:nvSpPr>
          <p:spPr bwMode="auto">
            <a:xfrm>
              <a:off x="975" y="288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3" name="Line 8"/>
            <p:cNvSpPr>
              <a:spLocks noChangeShapeType="1"/>
            </p:cNvSpPr>
            <p:nvPr/>
          </p:nvSpPr>
          <p:spPr bwMode="auto">
            <a:xfrm>
              <a:off x="1610"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44" name="Text Box 9"/>
            <p:cNvSpPr txBox="1">
              <a:spLocks noChangeArrowheads="1"/>
            </p:cNvSpPr>
            <p:nvPr/>
          </p:nvSpPr>
          <p:spPr bwMode="auto">
            <a:xfrm>
              <a:off x="748" y="2345"/>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D</a:t>
              </a:r>
              <a:endParaRPr lang="en-AU" altLang="en-US" sz="1800"/>
            </a:p>
          </p:txBody>
        </p:sp>
        <p:sp>
          <p:nvSpPr>
            <p:cNvPr id="21545" name="Text Box 10"/>
            <p:cNvSpPr txBox="1">
              <a:spLocks noChangeArrowheads="1"/>
            </p:cNvSpPr>
            <p:nvPr/>
          </p:nvSpPr>
          <p:spPr bwMode="auto">
            <a:xfrm>
              <a:off x="657" y="275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Clk</a:t>
              </a:r>
              <a:endParaRPr lang="en-AU" altLang="en-US" sz="1800"/>
            </a:p>
          </p:txBody>
        </p:sp>
        <p:sp>
          <p:nvSpPr>
            <p:cNvPr id="21546" name="Text Box 11"/>
            <p:cNvSpPr txBox="1">
              <a:spLocks noChangeArrowheads="1"/>
            </p:cNvSpPr>
            <p:nvPr/>
          </p:nvSpPr>
          <p:spPr bwMode="auto">
            <a:xfrm>
              <a:off x="1746" y="2345"/>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Q</a:t>
              </a:r>
              <a:endParaRPr lang="en-AU" altLang="en-US" sz="1800"/>
            </a:p>
          </p:txBody>
        </p:sp>
        <p:sp>
          <p:nvSpPr>
            <p:cNvPr id="21547" name="Line 12"/>
            <p:cNvSpPr>
              <a:spLocks noChangeShapeType="1"/>
            </p:cNvSpPr>
            <p:nvPr/>
          </p:nvSpPr>
          <p:spPr bwMode="auto">
            <a:xfrm>
              <a:off x="1111" y="2840"/>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13"/>
            <p:cNvSpPr>
              <a:spLocks noChangeShapeType="1"/>
            </p:cNvSpPr>
            <p:nvPr/>
          </p:nvSpPr>
          <p:spPr bwMode="auto">
            <a:xfrm flipV="1">
              <a:off x="1111" y="2886"/>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10" name="Group 44"/>
          <p:cNvGrpSpPr>
            <a:grpSpLocks/>
          </p:cNvGrpSpPr>
          <p:nvPr/>
        </p:nvGrpSpPr>
        <p:grpSpPr bwMode="auto">
          <a:xfrm>
            <a:off x="3419475" y="4005263"/>
            <a:ext cx="4775200" cy="1800225"/>
            <a:chOff x="2154" y="2523"/>
            <a:chExt cx="3008" cy="1134"/>
          </a:xfrm>
        </p:grpSpPr>
        <p:sp>
          <p:nvSpPr>
            <p:cNvPr id="21511" name="Line 18"/>
            <p:cNvSpPr>
              <a:spLocks noChangeShapeType="1"/>
            </p:cNvSpPr>
            <p:nvPr/>
          </p:nvSpPr>
          <p:spPr bwMode="auto">
            <a:xfrm>
              <a:off x="2712"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2" name="Line 19"/>
            <p:cNvSpPr>
              <a:spLocks noChangeShapeType="1"/>
            </p:cNvSpPr>
            <p:nvPr/>
          </p:nvSpPr>
          <p:spPr bwMode="auto">
            <a:xfrm>
              <a:off x="2712"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3" name="Line 20"/>
            <p:cNvSpPr>
              <a:spLocks noChangeShapeType="1"/>
            </p:cNvSpPr>
            <p:nvPr/>
          </p:nvSpPr>
          <p:spPr bwMode="auto">
            <a:xfrm>
              <a:off x="3256"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4" name="Line 21"/>
            <p:cNvSpPr>
              <a:spLocks noChangeShapeType="1"/>
            </p:cNvSpPr>
            <p:nvPr/>
          </p:nvSpPr>
          <p:spPr bwMode="auto">
            <a:xfrm>
              <a:off x="3256"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5" name="Line 22"/>
            <p:cNvSpPr>
              <a:spLocks noChangeShapeType="1"/>
            </p:cNvSpPr>
            <p:nvPr/>
          </p:nvSpPr>
          <p:spPr bwMode="auto">
            <a:xfrm>
              <a:off x="2531" y="2795"/>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6" name="Line 23"/>
            <p:cNvSpPr>
              <a:spLocks noChangeShapeType="1"/>
            </p:cNvSpPr>
            <p:nvPr/>
          </p:nvSpPr>
          <p:spPr bwMode="auto">
            <a:xfrm>
              <a:off x="3801"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7" name="Line 24"/>
            <p:cNvSpPr>
              <a:spLocks noChangeShapeType="1"/>
            </p:cNvSpPr>
            <p:nvPr/>
          </p:nvSpPr>
          <p:spPr bwMode="auto">
            <a:xfrm>
              <a:off x="3801"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8" name="Line 25"/>
            <p:cNvSpPr>
              <a:spLocks noChangeShapeType="1"/>
            </p:cNvSpPr>
            <p:nvPr/>
          </p:nvSpPr>
          <p:spPr bwMode="auto">
            <a:xfrm>
              <a:off x="4345"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26"/>
            <p:cNvSpPr>
              <a:spLocks noChangeShapeType="1"/>
            </p:cNvSpPr>
            <p:nvPr/>
          </p:nvSpPr>
          <p:spPr bwMode="auto">
            <a:xfrm>
              <a:off x="4345"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7"/>
            <p:cNvSpPr>
              <a:spLocks noChangeShapeType="1"/>
            </p:cNvSpPr>
            <p:nvPr/>
          </p:nvSpPr>
          <p:spPr bwMode="auto">
            <a:xfrm>
              <a:off x="4889"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28"/>
            <p:cNvSpPr>
              <a:spLocks noChangeShapeType="1"/>
            </p:cNvSpPr>
            <p:nvPr/>
          </p:nvSpPr>
          <p:spPr bwMode="auto">
            <a:xfrm flipV="1">
              <a:off x="4890" y="2613"/>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29"/>
            <p:cNvSpPr>
              <a:spLocks noChangeShapeType="1"/>
            </p:cNvSpPr>
            <p:nvPr/>
          </p:nvSpPr>
          <p:spPr bwMode="auto">
            <a:xfrm>
              <a:off x="2531" y="3657"/>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23" name="Line 30"/>
            <p:cNvSpPr>
              <a:spLocks noChangeShapeType="1"/>
            </p:cNvSpPr>
            <p:nvPr/>
          </p:nvSpPr>
          <p:spPr bwMode="auto">
            <a:xfrm flipV="1">
              <a:off x="2531" y="2523"/>
              <a:ext cx="0" cy="1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4" name="Text Box 31"/>
            <p:cNvSpPr txBox="1">
              <a:spLocks noChangeArrowheads="1"/>
            </p:cNvSpPr>
            <p:nvPr/>
          </p:nvSpPr>
          <p:spPr bwMode="auto">
            <a:xfrm>
              <a:off x="2154" y="2617"/>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Clk</a:t>
              </a:r>
              <a:endParaRPr lang="en-AU" altLang="en-US" sz="1600"/>
            </a:p>
          </p:txBody>
        </p:sp>
        <p:sp>
          <p:nvSpPr>
            <p:cNvPr id="21525" name="Text Box 32"/>
            <p:cNvSpPr txBox="1">
              <a:spLocks noChangeArrowheads="1"/>
            </p:cNvSpPr>
            <p:nvPr/>
          </p:nvSpPr>
          <p:spPr bwMode="auto">
            <a:xfrm>
              <a:off x="2154" y="2949"/>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D</a:t>
              </a:r>
              <a:endParaRPr lang="en-AU" altLang="en-US" sz="1600"/>
            </a:p>
          </p:txBody>
        </p:sp>
        <p:sp>
          <p:nvSpPr>
            <p:cNvPr id="21526" name="Text Box 33"/>
            <p:cNvSpPr txBox="1">
              <a:spLocks noChangeArrowheads="1"/>
            </p:cNvSpPr>
            <p:nvPr/>
          </p:nvSpPr>
          <p:spPr bwMode="auto">
            <a:xfrm>
              <a:off x="2154" y="3297"/>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Q</a:t>
              </a:r>
              <a:endParaRPr lang="en-AU" altLang="en-US" sz="1600"/>
            </a:p>
          </p:txBody>
        </p:sp>
        <p:sp>
          <p:nvSpPr>
            <p:cNvPr id="21527" name="Freeform 34"/>
            <p:cNvSpPr>
              <a:spLocks/>
            </p:cNvSpPr>
            <p:nvPr/>
          </p:nvSpPr>
          <p:spPr bwMode="auto">
            <a:xfrm>
              <a:off x="2531" y="2976"/>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21528" name="Freeform 35"/>
            <p:cNvSpPr>
              <a:spLocks/>
            </p:cNvSpPr>
            <p:nvPr/>
          </p:nvSpPr>
          <p:spPr bwMode="auto">
            <a:xfrm>
              <a:off x="3166" y="2976"/>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21529" name="Freeform 36"/>
            <p:cNvSpPr>
              <a:spLocks/>
            </p:cNvSpPr>
            <p:nvPr/>
          </p:nvSpPr>
          <p:spPr bwMode="auto">
            <a:xfrm>
              <a:off x="3892"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1530" name="Freeform 37"/>
            <p:cNvSpPr>
              <a:spLocks/>
            </p:cNvSpPr>
            <p:nvPr/>
          </p:nvSpPr>
          <p:spPr bwMode="auto">
            <a:xfrm>
              <a:off x="2803"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1531" name="Freeform 38"/>
            <p:cNvSpPr>
              <a:spLocks/>
            </p:cNvSpPr>
            <p:nvPr/>
          </p:nvSpPr>
          <p:spPr bwMode="auto">
            <a:xfrm>
              <a:off x="2531" y="3340"/>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21532" name="Freeform 39"/>
            <p:cNvSpPr>
              <a:spLocks/>
            </p:cNvSpPr>
            <p:nvPr/>
          </p:nvSpPr>
          <p:spPr bwMode="auto">
            <a:xfrm>
              <a:off x="2712"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33" name="Freeform 40"/>
            <p:cNvSpPr>
              <a:spLocks/>
            </p:cNvSpPr>
            <p:nvPr/>
          </p:nvSpPr>
          <p:spPr bwMode="auto">
            <a:xfrm>
              <a:off x="3801"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34" name="Freeform 41"/>
            <p:cNvSpPr>
              <a:spLocks/>
            </p:cNvSpPr>
            <p:nvPr/>
          </p:nvSpPr>
          <p:spPr bwMode="auto">
            <a:xfrm>
              <a:off x="4980" y="3339"/>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21535" name="Freeform 42"/>
            <p:cNvSpPr>
              <a:spLocks/>
            </p:cNvSpPr>
            <p:nvPr/>
          </p:nvSpPr>
          <p:spPr bwMode="auto">
            <a:xfrm>
              <a:off x="4255" y="2976"/>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21536" name="Freeform 43"/>
            <p:cNvSpPr>
              <a:spLocks/>
            </p:cNvSpPr>
            <p:nvPr/>
          </p:nvSpPr>
          <p:spPr bwMode="auto">
            <a:xfrm>
              <a:off x="4890"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37" name="Line 15"/>
            <p:cNvSpPr>
              <a:spLocks noChangeShapeType="1"/>
            </p:cNvSpPr>
            <p:nvPr/>
          </p:nvSpPr>
          <p:spPr bwMode="auto">
            <a:xfrm>
              <a:off x="2712"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8" name="Line 16"/>
            <p:cNvSpPr>
              <a:spLocks noChangeShapeType="1"/>
            </p:cNvSpPr>
            <p:nvPr/>
          </p:nvSpPr>
          <p:spPr bwMode="auto">
            <a:xfrm>
              <a:off x="3801"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9" name="Line 17"/>
            <p:cNvSpPr>
              <a:spLocks noChangeShapeType="1"/>
            </p:cNvSpPr>
            <p:nvPr/>
          </p:nvSpPr>
          <p:spPr bwMode="auto">
            <a:xfrm>
              <a:off x="4889" y="2523"/>
              <a:ext cx="1"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Rectangle 3"/>
          <p:cNvSpPr>
            <a:spLocks noGrp="1" noChangeArrowheads="1"/>
          </p:cNvSpPr>
          <p:nvPr>
            <p:ph idx="1"/>
          </p:nvPr>
        </p:nvSpPr>
        <p:spPr/>
        <p:txBody>
          <a:bodyPr/>
          <a:lstStyle/>
          <a:p>
            <a:pPr eaLnBrk="1" hangingPunct="1"/>
            <a:r>
              <a:rPr lang="en-AU" altLang="en-US" dirty="0" smtClean="0"/>
              <a:t>Stalls</a:t>
            </a:r>
            <a:r>
              <a:rPr lang="zh-CN" altLang="en-US" dirty="0" smtClean="0"/>
              <a:t>（磨洋工）</a:t>
            </a:r>
            <a:r>
              <a:rPr lang="en-AU" altLang="en-US" dirty="0" smtClean="0"/>
              <a:t> </a:t>
            </a:r>
            <a:r>
              <a:rPr lang="en-AU" altLang="en-US" dirty="0" smtClean="0"/>
              <a:t>reduce performance</a:t>
            </a:r>
          </a:p>
          <a:p>
            <a:pPr lvl="1" eaLnBrk="1" hangingPunct="1"/>
            <a:r>
              <a:rPr lang="en-AU" altLang="en-US" dirty="0" smtClean="0"/>
              <a:t>But are required to get correct results</a:t>
            </a:r>
          </a:p>
          <a:p>
            <a:pPr eaLnBrk="1" hangingPunct="1"/>
            <a:r>
              <a:rPr lang="en-AU" altLang="en-US" dirty="0" smtClean="0"/>
              <a:t>Compiler can arrange code to avoid hazards and stalls</a:t>
            </a:r>
          </a:p>
          <a:p>
            <a:pPr lvl="1" eaLnBrk="1" hangingPunct="1"/>
            <a:r>
              <a:rPr lang="en-AU" altLang="en-US" dirty="0" smtClean="0"/>
              <a:t>Requires knowledge of the pipeline structure</a:t>
            </a:r>
          </a:p>
        </p:txBody>
      </p:sp>
      <p:sp>
        <p:nvSpPr>
          <p:cNvPr id="160771" name="Rectangle 2"/>
          <p:cNvSpPr>
            <a:spLocks noGrp="1" noChangeArrowheads="1"/>
          </p:cNvSpPr>
          <p:nvPr>
            <p:ph type="title"/>
          </p:nvPr>
        </p:nvSpPr>
        <p:spPr/>
        <p:txBody>
          <a:bodyPr/>
          <a:lstStyle/>
          <a:p>
            <a:pPr eaLnBrk="1" hangingPunct="1"/>
            <a:r>
              <a:rPr lang="en-AU" altLang="en-US" smtClean="0"/>
              <a:t>Stalls and Performance</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120</a:t>
            </a:fld>
            <a:endParaRPr lang="zh-CN" altLang="en-US"/>
          </a:p>
        </p:txBody>
      </p:sp>
      <p:sp>
        <p:nvSpPr>
          <p:cNvPr id="160773" name="Text Box 4"/>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dirty="0">
                <a:solidFill>
                  <a:schemeClr val="folHlink"/>
                </a:solidFill>
                <a:latin typeface="Arial Black" panose="020B0A04020102020204" pitchFamily="34" charset="0"/>
              </a:rPr>
              <a:t>The BIG Picture</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3"/>
          <p:cNvSpPr>
            <a:spLocks noGrp="1" noChangeArrowheads="1"/>
          </p:cNvSpPr>
          <p:nvPr>
            <p:ph idx="1"/>
          </p:nvPr>
        </p:nvSpPr>
        <p:spPr>
          <a:xfrm>
            <a:off x="593174" y="1102042"/>
            <a:ext cx="7886700" cy="4351338"/>
          </a:xfrm>
        </p:spPr>
        <p:txBody>
          <a:bodyPr/>
          <a:lstStyle/>
          <a:p>
            <a:pPr eaLnBrk="1" hangingPunct="1"/>
            <a:r>
              <a:rPr lang="en-US" altLang="en-US" dirty="0" smtClean="0"/>
              <a:t>If branch outcome </a:t>
            </a:r>
            <a:r>
              <a:rPr lang="en-US" altLang="zh-CN" dirty="0" smtClean="0"/>
              <a:t>is to jump</a:t>
            </a:r>
            <a:r>
              <a:rPr lang="zh-CN" altLang="en-US" dirty="0" smtClean="0"/>
              <a:t> </a:t>
            </a:r>
            <a:r>
              <a:rPr lang="en-US" altLang="zh-CN" dirty="0" smtClean="0"/>
              <a:t>to [72 </a:t>
            </a:r>
            <a:r>
              <a:rPr lang="en-US" altLang="zh-CN" dirty="0" err="1" smtClean="0"/>
              <a:t>ld</a:t>
            </a:r>
            <a:r>
              <a:rPr lang="en-US" altLang="zh-CN" dirty="0" smtClean="0"/>
              <a:t> x4,100(x7)]</a:t>
            </a:r>
            <a:endParaRPr lang="en-AU" altLang="en-US" dirty="0" smtClean="0"/>
          </a:p>
        </p:txBody>
      </p:sp>
      <p:sp>
        <p:nvSpPr>
          <p:cNvPr id="162819" name="Rectangle 2"/>
          <p:cNvSpPr>
            <a:spLocks noGrp="1" noChangeArrowheads="1"/>
          </p:cNvSpPr>
          <p:nvPr>
            <p:ph type="title"/>
          </p:nvPr>
        </p:nvSpPr>
        <p:spPr/>
        <p:txBody>
          <a:bodyPr/>
          <a:lstStyle/>
          <a:p>
            <a:pPr eaLnBrk="1" hangingPunct="1"/>
            <a:r>
              <a:rPr lang="en-US" altLang="en-US" dirty="0" smtClean="0"/>
              <a:t>Branch </a:t>
            </a:r>
            <a:r>
              <a:rPr lang="en-US" altLang="en-US" dirty="0" smtClean="0"/>
              <a:t>Hazards </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121</a:t>
            </a:fld>
            <a:endParaRPr lang="zh-CN" altLang="en-US"/>
          </a:p>
        </p:txBody>
      </p:sp>
      <p:sp>
        <p:nvSpPr>
          <p:cNvPr id="162821" name="Text Box 4"/>
          <p:cNvSpPr txBox="1">
            <a:spLocks noChangeArrowheads="1"/>
          </p:cNvSpPr>
          <p:nvPr/>
        </p:nvSpPr>
        <p:spPr bwMode="auto">
          <a:xfrm rot="5400000">
            <a:off x="7789069" y="988219"/>
            <a:ext cx="2343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§4.8 Control Hazards</a:t>
            </a:r>
          </a:p>
        </p:txBody>
      </p:sp>
      <p:sp>
        <p:nvSpPr>
          <p:cNvPr id="162822" name="AutoShape 6"/>
          <p:cNvSpPr>
            <a:spLocks/>
          </p:cNvSpPr>
          <p:nvPr/>
        </p:nvSpPr>
        <p:spPr bwMode="auto">
          <a:xfrm>
            <a:off x="3203575" y="5949950"/>
            <a:ext cx="501650" cy="330200"/>
          </a:xfrm>
          <a:prstGeom prst="borderCallout1">
            <a:avLst>
              <a:gd name="adj1" fmla="val 34616"/>
              <a:gd name="adj2" fmla="val 115190"/>
              <a:gd name="adj3" fmla="val -43269"/>
              <a:gd name="adj4" fmla="val 243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PC</a:t>
            </a:r>
            <a:endParaRPr lang="en-AU" altLang="en-US" sz="1400"/>
          </a:p>
        </p:txBody>
      </p:sp>
      <p:sp>
        <p:nvSpPr>
          <p:cNvPr id="162823" name="Text Box 7"/>
          <p:cNvSpPr txBox="1">
            <a:spLocks noChangeArrowheads="1"/>
          </p:cNvSpPr>
          <p:nvPr/>
        </p:nvSpPr>
        <p:spPr bwMode="auto">
          <a:xfrm>
            <a:off x="7451725" y="4010025"/>
            <a:ext cx="1244600" cy="1079500"/>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Flush these</a:t>
            </a:r>
            <a:br>
              <a:rPr lang="en-US" altLang="en-US" sz="1600"/>
            </a:br>
            <a:r>
              <a:rPr lang="en-US" altLang="en-US" sz="1600"/>
              <a:t>instructions</a:t>
            </a:r>
          </a:p>
          <a:p>
            <a:pPr>
              <a:spcBef>
                <a:spcPct val="0"/>
              </a:spcBef>
              <a:buClrTx/>
              <a:buSzTx/>
              <a:buFontTx/>
              <a:buNone/>
            </a:pPr>
            <a:r>
              <a:rPr lang="en-US" altLang="en-US" sz="1600"/>
              <a:t>(Set control</a:t>
            </a:r>
            <a:br>
              <a:rPr lang="en-US" altLang="en-US" sz="1600"/>
            </a:br>
            <a:r>
              <a:rPr lang="en-US" altLang="en-US" sz="1600"/>
              <a:t>values to 0)</a:t>
            </a:r>
            <a:endParaRPr lang="en-AU" altLang="en-US" sz="1600"/>
          </a:p>
        </p:txBody>
      </p:sp>
      <p:sp>
        <p:nvSpPr>
          <p:cNvPr id="162824" name="AutoShape 8"/>
          <p:cNvSpPr>
            <a:spLocks/>
          </p:cNvSpPr>
          <p:nvPr/>
        </p:nvSpPr>
        <p:spPr bwMode="auto">
          <a:xfrm>
            <a:off x="7092950" y="3644900"/>
            <a:ext cx="215900" cy="1800225"/>
          </a:xfrm>
          <a:prstGeom prst="rightBrace">
            <a:avLst>
              <a:gd name="adj1" fmla="val 6948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pic>
        <p:nvPicPr>
          <p:cNvPr id="16282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200" y="1724025"/>
            <a:ext cx="634365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3"/>
          <p:cNvSpPr>
            <a:spLocks noGrp="1" noChangeArrowheads="1"/>
          </p:cNvSpPr>
          <p:nvPr>
            <p:ph idx="1"/>
          </p:nvPr>
        </p:nvSpPr>
        <p:spPr>
          <a:xfrm>
            <a:off x="395536" y="1556792"/>
            <a:ext cx="7886700" cy="4351338"/>
          </a:xfrm>
        </p:spPr>
        <p:txBody>
          <a:bodyPr>
            <a:normAutofit lnSpcReduction="10000"/>
          </a:bodyPr>
          <a:lstStyle/>
          <a:p>
            <a:pPr eaLnBrk="1" hangingPunct="1"/>
            <a:r>
              <a:rPr lang="en-US" altLang="en-US" sz="2800" dirty="0" smtClean="0"/>
              <a:t>Move hardware to determine outcome to ID stage</a:t>
            </a:r>
          </a:p>
          <a:p>
            <a:pPr lvl="1" eaLnBrk="1" hangingPunct="1"/>
            <a:r>
              <a:rPr lang="en-US" altLang="en-US" sz="2400" dirty="0" smtClean="0"/>
              <a:t>Target address adder</a:t>
            </a:r>
          </a:p>
          <a:p>
            <a:pPr lvl="1" eaLnBrk="1" hangingPunct="1"/>
            <a:r>
              <a:rPr lang="en-US" altLang="en-US" sz="2400" dirty="0" smtClean="0"/>
              <a:t>Register comparator</a:t>
            </a:r>
          </a:p>
          <a:p>
            <a:pPr eaLnBrk="1" hangingPunct="1"/>
            <a:r>
              <a:rPr lang="en-US" altLang="en-US" sz="2800" dirty="0" smtClean="0"/>
              <a:t>Example: branch taken</a:t>
            </a:r>
          </a:p>
          <a:p>
            <a:pPr lvl="1" eaLnBrk="1" hangingPunct="1">
              <a:buFont typeface="Wingdings" panose="05000000000000000000" pitchFamily="2" charset="2"/>
              <a:buNone/>
            </a:pPr>
            <a:r>
              <a:rPr lang="en-US" altLang="en-US" sz="2000" dirty="0" smtClean="0"/>
              <a:t>	</a:t>
            </a:r>
            <a:r>
              <a:rPr lang="en-US" altLang="en-US" sz="2000" dirty="0" smtClean="0">
                <a:latin typeface="Lucida Console" panose="020B0609040504020204" pitchFamily="49" charset="0"/>
              </a:rPr>
              <a:t>36:  sub  x10, x4, x8</a:t>
            </a:r>
            <a:br>
              <a:rPr lang="en-US" altLang="en-US" sz="2000" dirty="0" smtClean="0">
                <a:latin typeface="Lucida Console" panose="020B0609040504020204" pitchFamily="49" charset="0"/>
              </a:rPr>
            </a:br>
            <a:r>
              <a:rPr lang="en-US" altLang="en-US" sz="2000" dirty="0" smtClean="0">
                <a:latin typeface="Lucida Console" panose="020B0609040504020204" pitchFamily="49" charset="0"/>
              </a:rPr>
              <a:t>40:  </a:t>
            </a:r>
            <a:r>
              <a:rPr lang="en-US" altLang="en-US" sz="2000" dirty="0" err="1" smtClean="0">
                <a:latin typeface="Lucida Console" panose="020B0609040504020204" pitchFamily="49" charset="0"/>
              </a:rPr>
              <a:t>beq</a:t>
            </a:r>
            <a:r>
              <a:rPr lang="en-US" altLang="en-US" sz="2000" dirty="0" smtClean="0">
                <a:latin typeface="Lucida Console" panose="020B0609040504020204" pitchFamily="49" charset="0"/>
              </a:rPr>
              <a:t>  x1,  x3, 16  // PC-relative branch</a:t>
            </a:r>
            <a:br>
              <a:rPr lang="en-US" altLang="en-US" sz="2000" dirty="0" smtClean="0">
                <a:latin typeface="Lucida Console" panose="020B0609040504020204" pitchFamily="49" charset="0"/>
              </a:rPr>
            </a:br>
            <a:r>
              <a:rPr lang="en-US" altLang="en-US" sz="2000" dirty="0" smtClean="0">
                <a:latin typeface="Lucida Console" panose="020B0609040504020204" pitchFamily="49" charset="0"/>
              </a:rPr>
              <a:t>                       // to 40+16*2=72</a:t>
            </a:r>
            <a:br>
              <a:rPr lang="en-US" altLang="en-US" sz="2000" dirty="0" smtClean="0">
                <a:latin typeface="Lucida Console" panose="020B0609040504020204" pitchFamily="49" charset="0"/>
              </a:rPr>
            </a:br>
            <a:r>
              <a:rPr lang="en-US" altLang="en-US" sz="2000" dirty="0" smtClean="0">
                <a:latin typeface="Lucida Console" panose="020B0609040504020204" pitchFamily="49" charset="0"/>
              </a:rPr>
              <a:t>44:  and  x12, x2, x5</a:t>
            </a:r>
            <a:br>
              <a:rPr lang="en-US" altLang="en-US" sz="2000" dirty="0" smtClean="0">
                <a:latin typeface="Lucida Console" panose="020B0609040504020204" pitchFamily="49" charset="0"/>
              </a:rPr>
            </a:br>
            <a:r>
              <a:rPr lang="en-US" altLang="en-US" sz="2000" dirty="0" smtClean="0">
                <a:latin typeface="Lucida Console" panose="020B0609040504020204" pitchFamily="49" charset="0"/>
              </a:rPr>
              <a:t>48:  </a:t>
            </a:r>
            <a:r>
              <a:rPr lang="en-US" altLang="en-US" sz="2000" dirty="0" err="1" smtClean="0">
                <a:latin typeface="Lucida Console" panose="020B0609040504020204" pitchFamily="49" charset="0"/>
              </a:rPr>
              <a:t>orr</a:t>
            </a:r>
            <a:r>
              <a:rPr lang="en-US" altLang="en-US" sz="2000" dirty="0" smtClean="0">
                <a:latin typeface="Lucida Console" panose="020B0609040504020204" pitchFamily="49" charset="0"/>
              </a:rPr>
              <a:t>  x13, x2, x6</a:t>
            </a:r>
            <a:br>
              <a:rPr lang="en-US" altLang="en-US" sz="2000" dirty="0" smtClean="0">
                <a:latin typeface="Lucida Console" panose="020B0609040504020204" pitchFamily="49" charset="0"/>
              </a:rPr>
            </a:br>
            <a:r>
              <a:rPr lang="en-US" altLang="en-US" sz="2000" dirty="0" smtClean="0">
                <a:latin typeface="Lucida Console" panose="020B0609040504020204" pitchFamily="49" charset="0"/>
              </a:rPr>
              <a:t>52:  add  x14, x4, x2</a:t>
            </a:r>
            <a:br>
              <a:rPr lang="en-US" altLang="en-US" sz="2000" dirty="0" smtClean="0">
                <a:latin typeface="Lucida Console" panose="020B0609040504020204" pitchFamily="49" charset="0"/>
              </a:rPr>
            </a:br>
            <a:r>
              <a:rPr lang="en-US" altLang="en-US" sz="2000" dirty="0" smtClean="0">
                <a:latin typeface="Lucida Console" panose="020B0609040504020204" pitchFamily="49" charset="0"/>
              </a:rPr>
              <a:t>56:  sub  x15, x6, x7</a:t>
            </a:r>
            <a:br>
              <a:rPr lang="en-US" altLang="en-US" sz="2000" dirty="0" smtClean="0">
                <a:latin typeface="Lucida Console" panose="020B0609040504020204" pitchFamily="49" charset="0"/>
              </a:rPr>
            </a:br>
            <a:r>
              <a:rPr lang="en-US" altLang="en-US" sz="2000" dirty="0" smtClean="0">
                <a:latin typeface="Lucida Console" panose="020B0609040504020204" pitchFamily="49" charset="0"/>
              </a:rPr>
              <a:t>     ...</a:t>
            </a:r>
            <a:br>
              <a:rPr lang="en-US" altLang="en-US" sz="2000" dirty="0" smtClean="0">
                <a:latin typeface="Lucida Console" panose="020B0609040504020204" pitchFamily="49" charset="0"/>
              </a:rPr>
            </a:br>
            <a:r>
              <a:rPr lang="en-US" altLang="en-US" sz="2000" dirty="0" smtClean="0">
                <a:latin typeface="Lucida Console" panose="020B0609040504020204" pitchFamily="49" charset="0"/>
              </a:rPr>
              <a:t>72:  </a:t>
            </a:r>
            <a:r>
              <a:rPr lang="en-US" altLang="en-US" sz="2000" dirty="0" err="1" smtClean="0">
                <a:latin typeface="Lucida Console" panose="020B0609040504020204" pitchFamily="49" charset="0"/>
              </a:rPr>
              <a:t>ld</a:t>
            </a:r>
            <a:r>
              <a:rPr lang="en-US" altLang="en-US" sz="2000" dirty="0" smtClean="0">
                <a:latin typeface="Lucida Console" panose="020B0609040504020204" pitchFamily="49" charset="0"/>
              </a:rPr>
              <a:t>   x4, 50(x7)</a:t>
            </a:r>
          </a:p>
        </p:txBody>
      </p:sp>
      <p:sp>
        <p:nvSpPr>
          <p:cNvPr id="164867" name="Rectangle 2"/>
          <p:cNvSpPr>
            <a:spLocks noGrp="1" noChangeArrowheads="1"/>
          </p:cNvSpPr>
          <p:nvPr>
            <p:ph type="title"/>
          </p:nvPr>
        </p:nvSpPr>
        <p:spPr/>
        <p:txBody>
          <a:bodyPr/>
          <a:lstStyle/>
          <a:p>
            <a:pPr eaLnBrk="1" hangingPunct="1"/>
            <a:r>
              <a:rPr lang="en-US" altLang="en-US" smtClean="0"/>
              <a:t>Reducing Branch Delay</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122</a:t>
            </a:fld>
            <a:endParaRPr lang="zh-CN"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4"/>
          <p:cNvSpPr>
            <a:spLocks noGrp="1" noChangeArrowheads="1"/>
          </p:cNvSpPr>
          <p:nvPr>
            <p:ph type="title"/>
          </p:nvPr>
        </p:nvSpPr>
        <p:spPr/>
        <p:txBody>
          <a:bodyPr/>
          <a:lstStyle/>
          <a:p>
            <a:pPr eaLnBrk="1" hangingPunct="1"/>
            <a:r>
              <a:rPr lang="en-AU" altLang="en-US" smtClean="0"/>
              <a:t>Example: Branch Taken</a:t>
            </a:r>
          </a:p>
        </p:txBody>
      </p:sp>
      <p:sp>
        <p:nvSpPr>
          <p:cNvPr id="3" name="灯片编号占位符 2"/>
          <p:cNvSpPr>
            <a:spLocks noGrp="1"/>
          </p:cNvSpPr>
          <p:nvPr>
            <p:ph type="sldNum" sz="quarter" idx="4294967295"/>
          </p:nvPr>
        </p:nvSpPr>
        <p:spPr>
          <a:xfrm>
            <a:off x="7086600" y="6356350"/>
            <a:ext cx="2057400" cy="365125"/>
          </a:xfrm>
          <a:prstGeom prst="rect">
            <a:avLst/>
          </a:prstGeom>
        </p:spPr>
        <p:txBody>
          <a:bodyPr/>
          <a:lstStyle/>
          <a:p>
            <a:fld id="{450322E1-33AF-46D7-A5AC-266B73D5C552}" type="slidenum">
              <a:rPr lang="zh-CN" altLang="en-US" smtClean="0"/>
              <a:t>123</a:t>
            </a:fld>
            <a:endParaRPr lang="zh-CN" altLang="en-US"/>
          </a:p>
        </p:txBody>
      </p:sp>
      <p:pic>
        <p:nvPicPr>
          <p:cNvPr id="16691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725" y="1079500"/>
            <a:ext cx="7875588"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4"/>
          <p:cNvSpPr>
            <a:spLocks noGrp="1" noChangeArrowheads="1"/>
          </p:cNvSpPr>
          <p:nvPr>
            <p:ph type="title"/>
          </p:nvPr>
        </p:nvSpPr>
        <p:spPr/>
        <p:txBody>
          <a:bodyPr/>
          <a:lstStyle/>
          <a:p>
            <a:pPr eaLnBrk="1" hangingPunct="1"/>
            <a:r>
              <a:rPr lang="en-AU" altLang="en-US" smtClean="0"/>
              <a:t>Example: Branch Taken</a:t>
            </a:r>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124</a:t>
            </a:fld>
            <a:endParaRPr lang="zh-CN" altLang="en-US"/>
          </a:p>
        </p:txBody>
      </p:sp>
      <p:pic>
        <p:nvPicPr>
          <p:cNvPr id="1689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725" y="1419225"/>
            <a:ext cx="7821613"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0000FF"/>
                </a:solidFill>
              </a:rPr>
              <a:t>if an ALU instruction immediately preceding a branch produces the operand for the test in the conditional branch, a stall will be required, since the EX stage for the ALU instruction will occur after the ID cycle of the branch. </a:t>
            </a:r>
            <a:endParaRPr lang="en-US" altLang="zh-CN" dirty="0" smtClean="0">
              <a:solidFill>
                <a:srgbClr val="0000FF"/>
              </a:solidFill>
            </a:endParaRPr>
          </a:p>
          <a:p>
            <a:r>
              <a:rPr lang="en-US" altLang="zh-CN" dirty="0" smtClean="0">
                <a:solidFill>
                  <a:srgbClr val="0000FF"/>
                </a:solidFill>
              </a:rPr>
              <a:t>By </a:t>
            </a:r>
            <a:r>
              <a:rPr lang="en-US" altLang="zh-CN" dirty="0">
                <a:solidFill>
                  <a:srgbClr val="0000FF"/>
                </a:solidFill>
              </a:rPr>
              <a:t>extension, if a load is immediately followed by a conditional branch that depends on the load result, two stall cycles will be needed, as the result from the load appears at the end of the MEM cycle but is needed at the beginning of ID for the branch.</a:t>
            </a:r>
            <a:endParaRPr lang="zh-CN" altLang="en-US" dirty="0">
              <a:solidFill>
                <a:srgbClr val="0000FF"/>
              </a:solidFill>
            </a:endParaRPr>
          </a:p>
        </p:txBody>
      </p:sp>
      <p:sp>
        <p:nvSpPr>
          <p:cNvPr id="3" name="标题 2"/>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fld id="{450322E1-33AF-46D7-A5AC-266B73D5C552}" type="slidenum">
              <a:rPr lang="zh-CN" altLang="en-US" smtClean="0"/>
              <a:t>125</a:t>
            </a:fld>
            <a:endParaRPr lang="zh-CN" altLang="en-US"/>
          </a:p>
        </p:txBody>
      </p:sp>
    </p:spTree>
    <p:extLst>
      <p:ext uri="{BB962C8B-B14F-4D97-AF65-F5344CB8AC3E}">
        <p14:creationId xmlns:p14="http://schemas.microsoft.com/office/powerpoint/2010/main" val="17977425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Data Hazards for Branches</a:t>
            </a:r>
          </a:p>
        </p:txBody>
      </p:sp>
      <p:sp>
        <p:nvSpPr>
          <p:cNvPr id="181252" name="Rectangle 3"/>
          <p:cNvSpPr>
            <a:spLocks noGrp="1" noChangeArrowheads="1"/>
          </p:cNvSpPr>
          <p:nvPr>
            <p:ph type="body" idx="1"/>
          </p:nvPr>
        </p:nvSpPr>
        <p:spPr>
          <a:xfrm>
            <a:off x="691754" y="1340768"/>
            <a:ext cx="7696670" cy="1785938"/>
          </a:xfrm>
        </p:spPr>
        <p:txBody>
          <a:bodyPr/>
          <a:lstStyle/>
          <a:p>
            <a:pPr eaLnBrk="1" hangingPunct="1"/>
            <a:r>
              <a:rPr lang="en-US" altLang="zh-CN" dirty="0" smtClean="0">
                <a:ea typeface="宋体" panose="02010600030101010101" pitchFamily="2" charset="-122"/>
              </a:rPr>
              <a:t>If a comparison register is a destination of preceding ALU instruction or 2</a:t>
            </a:r>
            <a:r>
              <a:rPr lang="en-US" altLang="zh-CN" baseline="30000" dirty="0" smtClean="0">
                <a:ea typeface="宋体" panose="02010600030101010101" pitchFamily="2" charset="-122"/>
              </a:rPr>
              <a:t>nd</a:t>
            </a:r>
            <a:r>
              <a:rPr lang="en-US" altLang="zh-CN" dirty="0" smtClean="0">
                <a:ea typeface="宋体" panose="02010600030101010101" pitchFamily="2" charset="-122"/>
              </a:rPr>
              <a:t> preceding load instruction</a:t>
            </a:r>
          </a:p>
          <a:p>
            <a:pPr lvl="1" eaLnBrk="1" hangingPunct="1"/>
            <a:r>
              <a:rPr lang="en-US" altLang="zh-CN" dirty="0" smtClean="0">
                <a:ea typeface="宋体" panose="02010600030101010101" pitchFamily="2" charset="-122"/>
              </a:rPr>
              <a:t>Need 1 stall cycle</a:t>
            </a:r>
          </a:p>
        </p:txBody>
      </p:sp>
      <p:grpSp>
        <p:nvGrpSpPr>
          <p:cNvPr id="3" name="组合 2"/>
          <p:cNvGrpSpPr/>
          <p:nvPr/>
        </p:nvGrpSpPr>
        <p:grpSpPr>
          <a:xfrm>
            <a:off x="971600" y="2700954"/>
            <a:ext cx="7416824" cy="3176318"/>
            <a:chOff x="1709737" y="3429000"/>
            <a:chExt cx="5509023" cy="1674019"/>
          </a:xfrm>
        </p:grpSpPr>
        <p:sp>
          <p:nvSpPr>
            <p:cNvPr id="181253" name="Rectangle 4"/>
            <p:cNvSpPr>
              <a:spLocks noChangeArrowheads="1"/>
            </p:cNvSpPr>
            <p:nvPr/>
          </p:nvSpPr>
          <p:spPr bwMode="auto">
            <a:xfrm>
              <a:off x="1709737" y="4354115"/>
              <a:ext cx="133081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a:solidFill>
                    <a:prstClr val="black"/>
                  </a:solidFill>
                  <a:latin typeface="Lucida Console" panose="020B0609040504020204" pitchFamily="49" charset="0"/>
                </a:rPr>
                <a:t>beq </a:t>
              </a:r>
              <a:r>
                <a:rPr kumimoji="1" lang="en-US" altLang="zh-CN" sz="1350" b="1">
                  <a:solidFill>
                    <a:srgbClr val="0000FF"/>
                  </a:solidFill>
                  <a:latin typeface="Lucida Console" panose="020B0609040504020204" pitchFamily="49" charset="0"/>
                </a:rPr>
                <a:t>stalled</a:t>
              </a:r>
              <a:endParaRPr kumimoji="1" lang="en-AU" altLang="zh-CN" sz="1350" b="1">
                <a:solidFill>
                  <a:prstClr val="black"/>
                </a:solidFill>
                <a:latin typeface="Lucida Console" panose="020B0609040504020204" pitchFamily="49" charset="0"/>
              </a:endParaRPr>
            </a:p>
          </p:txBody>
        </p:sp>
        <p:grpSp>
          <p:nvGrpSpPr>
            <p:cNvPr id="181254" name="Group 5"/>
            <p:cNvGrpSpPr>
              <a:grpSpLocks/>
            </p:cNvGrpSpPr>
            <p:nvPr/>
          </p:nvGrpSpPr>
          <p:grpSpPr bwMode="auto">
            <a:xfrm>
              <a:off x="3492105" y="3429000"/>
              <a:ext cx="2268140" cy="378619"/>
              <a:chOff x="2018" y="2341"/>
              <a:chExt cx="1905" cy="318"/>
            </a:xfrm>
          </p:grpSpPr>
          <p:sp>
            <p:nvSpPr>
              <p:cNvPr id="181287"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IF</a:t>
                </a:r>
                <a:endParaRPr kumimoji="1" lang="en-AU" altLang="zh-CN" sz="1050" b="1">
                  <a:solidFill>
                    <a:prstClr val="black"/>
                  </a:solidFill>
                </a:endParaRPr>
              </a:p>
            </p:txBody>
          </p:sp>
          <p:sp>
            <p:nvSpPr>
              <p:cNvPr id="181288"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89"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EX</a:t>
                </a:r>
                <a:endParaRPr kumimoji="1" lang="en-AU" altLang="zh-CN" sz="1050" b="1">
                  <a:solidFill>
                    <a:prstClr val="black"/>
                  </a:solidFill>
                </a:endParaRPr>
              </a:p>
            </p:txBody>
          </p:sp>
          <p:sp>
            <p:nvSpPr>
              <p:cNvPr id="181290"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MEM</a:t>
                </a:r>
                <a:endParaRPr kumimoji="1" lang="en-AU" altLang="zh-CN" sz="1050" b="1">
                  <a:solidFill>
                    <a:prstClr val="black"/>
                  </a:solidFill>
                </a:endParaRPr>
              </a:p>
            </p:txBody>
          </p:sp>
          <p:sp>
            <p:nvSpPr>
              <p:cNvPr id="181291"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WB</a:t>
                </a:r>
                <a:endParaRPr kumimoji="1" lang="en-AU" altLang="zh-CN" sz="1050" b="1">
                  <a:solidFill>
                    <a:prstClr val="black"/>
                  </a:solidFill>
                </a:endParaRPr>
              </a:p>
            </p:txBody>
          </p:sp>
          <p:sp>
            <p:nvSpPr>
              <p:cNvPr id="181292"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93"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94"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95"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grpSp>
        <p:grpSp>
          <p:nvGrpSpPr>
            <p:cNvPr id="181255" name="Group 15"/>
            <p:cNvGrpSpPr>
              <a:grpSpLocks/>
            </p:cNvGrpSpPr>
            <p:nvPr/>
          </p:nvGrpSpPr>
          <p:grpSpPr bwMode="auto">
            <a:xfrm>
              <a:off x="3977880" y="3861198"/>
              <a:ext cx="2268140" cy="378619"/>
              <a:chOff x="2018" y="2341"/>
              <a:chExt cx="1905" cy="318"/>
            </a:xfrm>
          </p:grpSpPr>
          <p:sp>
            <p:nvSpPr>
              <p:cNvPr id="181278"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IF</a:t>
                </a:r>
                <a:endParaRPr kumimoji="1" lang="en-AU" altLang="zh-CN" sz="1050" b="1">
                  <a:solidFill>
                    <a:prstClr val="black"/>
                  </a:solidFill>
                </a:endParaRPr>
              </a:p>
            </p:txBody>
          </p:sp>
          <p:sp>
            <p:nvSpPr>
              <p:cNvPr id="181279"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80"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EX</a:t>
                </a:r>
                <a:endParaRPr kumimoji="1" lang="en-AU" altLang="zh-CN" sz="1050" b="1">
                  <a:solidFill>
                    <a:prstClr val="black"/>
                  </a:solidFill>
                </a:endParaRPr>
              </a:p>
            </p:txBody>
          </p:sp>
          <p:sp>
            <p:nvSpPr>
              <p:cNvPr id="181281"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MEM</a:t>
                </a:r>
                <a:endParaRPr kumimoji="1" lang="en-AU" altLang="zh-CN" sz="1050" b="1">
                  <a:solidFill>
                    <a:prstClr val="black"/>
                  </a:solidFill>
                </a:endParaRPr>
              </a:p>
            </p:txBody>
          </p:sp>
          <p:sp>
            <p:nvSpPr>
              <p:cNvPr id="181282"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WB</a:t>
                </a:r>
                <a:endParaRPr kumimoji="1" lang="en-AU" altLang="zh-CN" sz="1050" b="1">
                  <a:solidFill>
                    <a:prstClr val="black"/>
                  </a:solidFill>
                </a:endParaRPr>
              </a:p>
            </p:txBody>
          </p:sp>
          <p:sp>
            <p:nvSpPr>
              <p:cNvPr id="181283"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84"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85"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86"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grpSp>
        <p:sp>
          <p:nvSpPr>
            <p:cNvPr id="181256" name="Rectangle 25"/>
            <p:cNvSpPr>
              <a:spLocks noChangeArrowheads="1"/>
            </p:cNvSpPr>
            <p:nvPr/>
          </p:nvSpPr>
          <p:spPr bwMode="auto">
            <a:xfrm>
              <a:off x="4463654" y="4346971"/>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IF</a:t>
              </a:r>
              <a:endParaRPr kumimoji="1" lang="en-AU" altLang="zh-CN" sz="1050" b="1">
                <a:solidFill>
                  <a:prstClr val="black"/>
                </a:solidFill>
              </a:endParaRPr>
            </a:p>
          </p:txBody>
        </p:sp>
        <p:sp>
          <p:nvSpPr>
            <p:cNvPr id="181257" name="Rectangle 26"/>
            <p:cNvSpPr>
              <a:spLocks noChangeArrowheads="1"/>
            </p:cNvSpPr>
            <p:nvPr/>
          </p:nvSpPr>
          <p:spPr bwMode="auto">
            <a:xfrm>
              <a:off x="4949429" y="4346971"/>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58" name="Rectangle 27"/>
            <p:cNvSpPr>
              <a:spLocks noChangeArrowheads="1"/>
            </p:cNvSpPr>
            <p:nvPr/>
          </p:nvSpPr>
          <p:spPr bwMode="auto">
            <a:xfrm>
              <a:off x="4842273"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59" name="Rectangle 28"/>
            <p:cNvSpPr>
              <a:spLocks noChangeArrowheads="1"/>
            </p:cNvSpPr>
            <p:nvPr/>
          </p:nvSpPr>
          <p:spPr bwMode="auto">
            <a:xfrm>
              <a:off x="5328048"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0" name="Rectangle 29"/>
            <p:cNvSpPr>
              <a:spLocks noChangeArrowheads="1"/>
            </p:cNvSpPr>
            <p:nvPr/>
          </p:nvSpPr>
          <p:spPr bwMode="auto">
            <a:xfrm>
              <a:off x="5813823"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1" name="Rectangle 30"/>
            <p:cNvSpPr>
              <a:spLocks noChangeArrowheads="1"/>
            </p:cNvSpPr>
            <p:nvPr/>
          </p:nvSpPr>
          <p:spPr bwMode="auto">
            <a:xfrm>
              <a:off x="6299598" y="429220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2" name="Rectangle 31"/>
            <p:cNvSpPr>
              <a:spLocks noChangeArrowheads="1"/>
            </p:cNvSpPr>
            <p:nvPr/>
          </p:nvSpPr>
          <p:spPr bwMode="auto">
            <a:xfrm>
              <a:off x="5436394"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1263" name="Rectangle 32"/>
            <p:cNvSpPr>
              <a:spLocks noChangeArrowheads="1"/>
            </p:cNvSpPr>
            <p:nvPr/>
          </p:nvSpPr>
          <p:spPr bwMode="auto">
            <a:xfrm>
              <a:off x="5923360"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EX</a:t>
              </a:r>
              <a:endParaRPr kumimoji="1" lang="en-AU" altLang="zh-CN" sz="1050" b="1">
                <a:solidFill>
                  <a:prstClr val="black"/>
                </a:solidFill>
              </a:endParaRPr>
            </a:p>
          </p:txBody>
        </p:sp>
        <p:sp>
          <p:nvSpPr>
            <p:cNvPr id="181264" name="Rectangle 33"/>
            <p:cNvSpPr>
              <a:spLocks noChangeArrowheads="1"/>
            </p:cNvSpPr>
            <p:nvPr/>
          </p:nvSpPr>
          <p:spPr bwMode="auto">
            <a:xfrm>
              <a:off x="6409135"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MEM</a:t>
              </a:r>
              <a:endParaRPr kumimoji="1" lang="en-AU" altLang="zh-CN" sz="1050" b="1">
                <a:solidFill>
                  <a:prstClr val="black"/>
                </a:solidFill>
              </a:endParaRPr>
            </a:p>
          </p:txBody>
        </p:sp>
        <p:sp>
          <p:nvSpPr>
            <p:cNvPr id="181265" name="Rectangle 34"/>
            <p:cNvSpPr>
              <a:spLocks noChangeArrowheads="1"/>
            </p:cNvSpPr>
            <p:nvPr/>
          </p:nvSpPr>
          <p:spPr bwMode="auto">
            <a:xfrm>
              <a:off x="6894910" y="4779169"/>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WB</a:t>
              </a:r>
              <a:endParaRPr kumimoji="1" lang="en-AU" altLang="zh-CN" sz="1050" b="1">
                <a:solidFill>
                  <a:prstClr val="black"/>
                </a:solidFill>
              </a:endParaRPr>
            </a:p>
          </p:txBody>
        </p:sp>
        <p:sp>
          <p:nvSpPr>
            <p:cNvPr id="181266" name="Rectangle 35"/>
            <p:cNvSpPr>
              <a:spLocks noChangeArrowheads="1"/>
            </p:cNvSpPr>
            <p:nvPr/>
          </p:nvSpPr>
          <p:spPr bwMode="auto">
            <a:xfrm>
              <a:off x="5329237"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7" name="Rectangle 36"/>
            <p:cNvSpPr>
              <a:spLocks noChangeArrowheads="1"/>
            </p:cNvSpPr>
            <p:nvPr/>
          </p:nvSpPr>
          <p:spPr bwMode="auto">
            <a:xfrm>
              <a:off x="5815012"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8" name="Rectangle 37"/>
            <p:cNvSpPr>
              <a:spLocks noChangeArrowheads="1"/>
            </p:cNvSpPr>
            <p:nvPr/>
          </p:nvSpPr>
          <p:spPr bwMode="auto">
            <a:xfrm>
              <a:off x="6300787"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69" name="Rectangle 38"/>
            <p:cNvSpPr>
              <a:spLocks noChangeArrowheads="1"/>
            </p:cNvSpPr>
            <p:nvPr/>
          </p:nvSpPr>
          <p:spPr bwMode="auto">
            <a:xfrm>
              <a:off x="6786562" y="4724400"/>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1270" name="Rectangle 39"/>
            <p:cNvSpPr>
              <a:spLocks noChangeArrowheads="1"/>
            </p:cNvSpPr>
            <p:nvPr/>
          </p:nvSpPr>
          <p:spPr bwMode="auto">
            <a:xfrm>
              <a:off x="1709739" y="3921918"/>
              <a:ext cx="1643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dirty="0">
                  <a:solidFill>
                    <a:prstClr val="black"/>
                  </a:solidFill>
                  <a:latin typeface="Lucida Console" panose="020B0609040504020204" pitchFamily="49" charset="0"/>
                </a:rPr>
                <a:t>add </a:t>
              </a:r>
              <a:r>
                <a:rPr kumimoji="1" lang="en-US" altLang="zh-CN" sz="1350" b="1" dirty="0">
                  <a:solidFill>
                    <a:srgbClr val="0000FF"/>
                  </a:solidFill>
                  <a:latin typeface="Lucida Console" panose="020B0609040504020204" pitchFamily="49" charset="0"/>
                </a:rPr>
                <a:t>x4</a:t>
              </a:r>
              <a:r>
                <a:rPr kumimoji="1" lang="en-US" altLang="zh-CN" sz="1350" b="1" dirty="0">
                  <a:solidFill>
                    <a:prstClr val="black"/>
                  </a:solidFill>
                  <a:latin typeface="Lucida Console" panose="020B0609040504020204" pitchFamily="49" charset="0"/>
                </a:rPr>
                <a:t>, x5, x6</a:t>
              </a:r>
              <a:endParaRPr kumimoji="1" lang="en-AU" altLang="zh-CN" sz="1350" b="1" dirty="0">
                <a:solidFill>
                  <a:prstClr val="black"/>
                </a:solidFill>
                <a:latin typeface="Lucida Console" panose="020B0609040504020204" pitchFamily="49" charset="0"/>
              </a:endParaRPr>
            </a:p>
          </p:txBody>
        </p:sp>
        <p:sp>
          <p:nvSpPr>
            <p:cNvPr id="181271" name="Rectangle 40"/>
            <p:cNvSpPr>
              <a:spLocks noChangeArrowheads="1"/>
            </p:cNvSpPr>
            <p:nvPr/>
          </p:nvSpPr>
          <p:spPr bwMode="auto">
            <a:xfrm>
              <a:off x="1709738" y="3489722"/>
              <a:ext cx="143500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a:solidFill>
                    <a:prstClr val="black"/>
                  </a:solidFill>
                  <a:latin typeface="Lucida Console" panose="020B0609040504020204" pitchFamily="49" charset="0"/>
                </a:rPr>
                <a:t>ld  </a:t>
              </a:r>
              <a:r>
                <a:rPr kumimoji="1" lang="en-US" altLang="zh-CN" sz="1350" b="1">
                  <a:solidFill>
                    <a:srgbClr val="0000FF"/>
                  </a:solidFill>
                  <a:latin typeface="Lucida Console" panose="020B0609040504020204" pitchFamily="49" charset="0"/>
                </a:rPr>
                <a:t>x1</a:t>
              </a:r>
              <a:r>
                <a:rPr kumimoji="1" lang="en-US" altLang="zh-CN" sz="1350" b="1">
                  <a:solidFill>
                    <a:prstClr val="black"/>
                  </a:solidFill>
                  <a:latin typeface="Lucida Console" panose="020B0609040504020204" pitchFamily="49" charset="0"/>
                </a:rPr>
                <a:t>, addr</a:t>
              </a:r>
              <a:endParaRPr kumimoji="1" lang="en-AU" altLang="zh-CN" sz="1350" b="1">
                <a:solidFill>
                  <a:prstClr val="black"/>
                </a:solidFill>
                <a:latin typeface="Lucida Console" panose="020B0609040504020204" pitchFamily="49" charset="0"/>
              </a:endParaRPr>
            </a:p>
          </p:txBody>
        </p:sp>
        <p:sp>
          <p:nvSpPr>
            <p:cNvPr id="181272" name="Rectangle 41"/>
            <p:cNvSpPr>
              <a:spLocks noChangeArrowheads="1"/>
            </p:cNvSpPr>
            <p:nvPr/>
          </p:nvSpPr>
          <p:spPr bwMode="auto">
            <a:xfrm>
              <a:off x="1709739" y="4786312"/>
              <a:ext cx="206017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dirty="0" err="1">
                  <a:solidFill>
                    <a:prstClr val="black"/>
                  </a:solidFill>
                  <a:latin typeface="Lucida Console" panose="020B0609040504020204" pitchFamily="49" charset="0"/>
                </a:rPr>
                <a:t>beq</a:t>
              </a:r>
              <a:r>
                <a:rPr kumimoji="1" lang="en-US" altLang="zh-CN" sz="1350" b="1" dirty="0">
                  <a:solidFill>
                    <a:prstClr val="black"/>
                  </a:solidFill>
                  <a:latin typeface="Lucida Console" panose="020B0609040504020204" pitchFamily="49" charset="0"/>
                </a:rPr>
                <a:t> </a:t>
              </a:r>
              <a:r>
                <a:rPr kumimoji="1" lang="en-US" altLang="zh-CN" sz="1350" b="1" dirty="0">
                  <a:solidFill>
                    <a:srgbClr val="0000FF"/>
                  </a:solidFill>
                  <a:latin typeface="Lucida Console" panose="020B0609040504020204" pitchFamily="49" charset="0"/>
                </a:rPr>
                <a:t>x1</a:t>
              </a:r>
              <a:r>
                <a:rPr kumimoji="1" lang="en-US" altLang="zh-CN" sz="1350" b="1" dirty="0">
                  <a:solidFill>
                    <a:prstClr val="black"/>
                  </a:solidFill>
                  <a:latin typeface="Lucida Console" panose="020B0609040504020204" pitchFamily="49" charset="0"/>
                </a:rPr>
                <a:t>, </a:t>
              </a:r>
              <a:r>
                <a:rPr kumimoji="1" lang="en-US" altLang="zh-CN" sz="1350" b="1" dirty="0">
                  <a:solidFill>
                    <a:srgbClr val="0000FF"/>
                  </a:solidFill>
                  <a:latin typeface="Lucida Console" panose="020B0609040504020204" pitchFamily="49" charset="0"/>
                </a:rPr>
                <a:t>x4</a:t>
              </a:r>
              <a:r>
                <a:rPr kumimoji="1" lang="en-US" altLang="zh-CN" sz="1350" b="1" dirty="0">
                  <a:solidFill>
                    <a:prstClr val="black"/>
                  </a:solidFill>
                  <a:latin typeface="Lucida Console" panose="020B0609040504020204" pitchFamily="49" charset="0"/>
                </a:rPr>
                <a:t>, target</a:t>
              </a:r>
              <a:endParaRPr kumimoji="1" lang="en-AU" altLang="zh-CN" sz="1350" b="1" dirty="0">
                <a:solidFill>
                  <a:prstClr val="black"/>
                </a:solidFill>
                <a:latin typeface="Lucida Console" panose="020B0609040504020204" pitchFamily="49" charset="0"/>
              </a:endParaRPr>
            </a:p>
          </p:txBody>
        </p:sp>
        <p:sp>
          <p:nvSpPr>
            <p:cNvPr id="181273" name="Line 42"/>
            <p:cNvSpPr>
              <a:spLocks noChangeShapeType="1"/>
            </p:cNvSpPr>
            <p:nvPr/>
          </p:nvSpPr>
          <p:spPr bwMode="auto">
            <a:xfrm>
              <a:off x="5381625" y="3590924"/>
              <a:ext cx="325041" cy="12954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pPr>
                <a:spcBef>
                  <a:spcPct val="20000"/>
                </a:spcBef>
                <a:buSzPct val="100000"/>
                <a:buFontTx/>
                <a:buChar char="•"/>
              </a:pPr>
              <a:endParaRPr kumimoji="1" lang="zh-CN" altLang="en-US" sz="1500" b="1">
                <a:solidFill>
                  <a:prstClr val="black"/>
                </a:solidFill>
              </a:endParaRPr>
            </a:p>
          </p:txBody>
        </p:sp>
        <p:sp>
          <p:nvSpPr>
            <p:cNvPr id="181274" name="Line 43"/>
            <p:cNvSpPr>
              <a:spLocks noChangeShapeType="1"/>
            </p:cNvSpPr>
            <p:nvPr/>
          </p:nvSpPr>
          <p:spPr bwMode="auto">
            <a:xfrm>
              <a:off x="5381625" y="4023121"/>
              <a:ext cx="325041" cy="917972"/>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pPr>
                <a:spcBef>
                  <a:spcPct val="20000"/>
                </a:spcBef>
                <a:buSzPct val="100000"/>
                <a:buFontTx/>
                <a:buChar char="•"/>
              </a:pPr>
              <a:endParaRPr kumimoji="1" lang="zh-CN" altLang="en-US" sz="1500" b="1">
                <a:solidFill>
                  <a:prstClr val="black"/>
                </a:solidFill>
              </a:endParaRPr>
            </a:p>
          </p:txBody>
        </p:sp>
        <p:sp>
          <p:nvSpPr>
            <p:cNvPr id="181275" name="AutoShape 44"/>
            <p:cNvSpPr>
              <a:spLocks noChangeArrowheads="1"/>
            </p:cNvSpPr>
            <p:nvPr/>
          </p:nvSpPr>
          <p:spPr bwMode="auto">
            <a:xfrm>
              <a:off x="5436395" y="4400549"/>
              <a:ext cx="270272" cy="215504"/>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sp>
          <p:nvSpPr>
            <p:cNvPr id="181276" name="AutoShape 45"/>
            <p:cNvSpPr>
              <a:spLocks noChangeArrowheads="1"/>
            </p:cNvSpPr>
            <p:nvPr/>
          </p:nvSpPr>
          <p:spPr bwMode="auto">
            <a:xfrm>
              <a:off x="5922170" y="4400549"/>
              <a:ext cx="269081" cy="215504"/>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sp>
          <p:nvSpPr>
            <p:cNvPr id="181277" name="AutoShape 46"/>
            <p:cNvSpPr>
              <a:spLocks noChangeArrowheads="1"/>
            </p:cNvSpPr>
            <p:nvPr/>
          </p:nvSpPr>
          <p:spPr bwMode="auto">
            <a:xfrm>
              <a:off x="6407945" y="4400549"/>
              <a:ext cx="269081" cy="215504"/>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grpSp>
      <p:sp>
        <p:nvSpPr>
          <p:cNvPr id="2" name="灯片编号占位符 1"/>
          <p:cNvSpPr>
            <a:spLocks noGrp="1"/>
          </p:cNvSpPr>
          <p:nvPr>
            <p:ph type="sldNum" sz="quarter" idx="12"/>
          </p:nvPr>
        </p:nvSpPr>
        <p:spPr>
          <a:xfrm>
            <a:off x="6702128" y="6364314"/>
            <a:ext cx="2133600" cy="365125"/>
          </a:xfrm>
        </p:spPr>
        <p:txBody>
          <a:bodyPr/>
          <a:lstStyle/>
          <a:p>
            <a:pPr>
              <a:defRPr/>
            </a:pPr>
            <a:fld id="{D70A7DCE-50A9-44DB-83A6-F34B2A3EA1B3}" type="slidenum">
              <a:rPr lang="zh-CN" altLang="en-US" smtClean="0"/>
              <a:pPr>
                <a:defRPr/>
              </a:pPr>
              <a:t>126</a:t>
            </a:fld>
            <a:endParaRPr lang="zh-CN" altLang="en-US"/>
          </a:p>
        </p:txBody>
      </p:sp>
    </p:spTree>
    <p:extLst>
      <p:ext uri="{BB962C8B-B14F-4D97-AF65-F5344CB8AC3E}">
        <p14:creationId xmlns:p14="http://schemas.microsoft.com/office/powerpoint/2010/main" val="328923507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Data Hazards for Branches</a:t>
            </a:r>
          </a:p>
        </p:txBody>
      </p:sp>
      <p:sp>
        <p:nvSpPr>
          <p:cNvPr id="183300" name="Rectangle 3"/>
          <p:cNvSpPr>
            <a:spLocks noGrp="1" noChangeArrowheads="1"/>
          </p:cNvSpPr>
          <p:nvPr>
            <p:ph type="body" idx="1"/>
          </p:nvPr>
        </p:nvSpPr>
        <p:spPr>
          <a:xfrm>
            <a:off x="276130" y="1059592"/>
            <a:ext cx="8410670" cy="2269257"/>
          </a:xfrm>
        </p:spPr>
        <p:txBody>
          <a:bodyPr/>
          <a:lstStyle/>
          <a:p>
            <a:pPr eaLnBrk="1" hangingPunct="1"/>
            <a:r>
              <a:rPr lang="en-US" altLang="zh-CN" dirty="0" smtClean="0">
                <a:ea typeface="宋体" panose="02010600030101010101" pitchFamily="2" charset="-122"/>
              </a:rPr>
              <a:t>If a comparison register is a destination of immediately preceding load instruction</a:t>
            </a:r>
          </a:p>
          <a:p>
            <a:pPr lvl="1" eaLnBrk="1" hangingPunct="1"/>
            <a:r>
              <a:rPr lang="en-US" altLang="zh-CN" dirty="0" smtClean="0">
                <a:ea typeface="宋体" panose="02010600030101010101" pitchFamily="2" charset="-122"/>
              </a:rPr>
              <a:t>Need 2 stall cycles</a:t>
            </a:r>
          </a:p>
        </p:txBody>
      </p:sp>
      <p:grpSp>
        <p:nvGrpSpPr>
          <p:cNvPr id="3" name="组合 2"/>
          <p:cNvGrpSpPr/>
          <p:nvPr/>
        </p:nvGrpSpPr>
        <p:grpSpPr>
          <a:xfrm>
            <a:off x="457439" y="2701007"/>
            <a:ext cx="8363033" cy="3392289"/>
            <a:chOff x="1709737" y="3212976"/>
            <a:chExt cx="5509023" cy="1674019"/>
          </a:xfrm>
        </p:grpSpPr>
        <p:sp>
          <p:nvSpPr>
            <p:cNvPr id="183301" name="Rectangle 4"/>
            <p:cNvSpPr>
              <a:spLocks noChangeArrowheads="1"/>
            </p:cNvSpPr>
            <p:nvPr/>
          </p:nvSpPr>
          <p:spPr bwMode="auto">
            <a:xfrm>
              <a:off x="1709737" y="4138091"/>
              <a:ext cx="133081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a:solidFill>
                    <a:prstClr val="black"/>
                  </a:solidFill>
                  <a:latin typeface="Lucida Console" panose="020B0609040504020204" pitchFamily="49" charset="0"/>
                </a:rPr>
                <a:t>beq </a:t>
              </a:r>
              <a:r>
                <a:rPr kumimoji="1" lang="en-US" altLang="zh-CN" sz="1350" b="1">
                  <a:solidFill>
                    <a:srgbClr val="0000FF"/>
                  </a:solidFill>
                  <a:latin typeface="Lucida Console" panose="020B0609040504020204" pitchFamily="49" charset="0"/>
                </a:rPr>
                <a:t>stalled</a:t>
              </a:r>
              <a:endParaRPr kumimoji="1" lang="en-AU" altLang="zh-CN" sz="1350" b="1">
                <a:solidFill>
                  <a:prstClr val="black"/>
                </a:solidFill>
                <a:latin typeface="Lucida Console" panose="020B0609040504020204" pitchFamily="49" charset="0"/>
              </a:endParaRPr>
            </a:p>
          </p:txBody>
        </p:sp>
        <p:grpSp>
          <p:nvGrpSpPr>
            <p:cNvPr id="183302" name="Group 5"/>
            <p:cNvGrpSpPr>
              <a:grpSpLocks/>
            </p:cNvGrpSpPr>
            <p:nvPr/>
          </p:nvGrpSpPr>
          <p:grpSpPr bwMode="auto">
            <a:xfrm>
              <a:off x="3492105" y="3212976"/>
              <a:ext cx="2268140" cy="378619"/>
              <a:chOff x="2018" y="2341"/>
              <a:chExt cx="1905" cy="318"/>
            </a:xfrm>
          </p:grpSpPr>
          <p:sp>
            <p:nvSpPr>
              <p:cNvPr id="183332"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IF</a:t>
                </a:r>
                <a:endParaRPr kumimoji="1" lang="en-AU" altLang="zh-CN" sz="1050" b="1">
                  <a:solidFill>
                    <a:prstClr val="black"/>
                  </a:solidFill>
                </a:endParaRPr>
              </a:p>
            </p:txBody>
          </p:sp>
          <p:sp>
            <p:nvSpPr>
              <p:cNvPr id="183333"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3334"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EX</a:t>
                </a:r>
                <a:endParaRPr kumimoji="1" lang="en-AU" altLang="zh-CN" sz="1050" b="1">
                  <a:solidFill>
                    <a:prstClr val="black"/>
                  </a:solidFill>
                </a:endParaRPr>
              </a:p>
            </p:txBody>
          </p:sp>
          <p:sp>
            <p:nvSpPr>
              <p:cNvPr id="183335"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MEM</a:t>
                </a:r>
                <a:endParaRPr kumimoji="1" lang="en-AU" altLang="zh-CN" sz="1050" b="1">
                  <a:solidFill>
                    <a:prstClr val="black"/>
                  </a:solidFill>
                </a:endParaRPr>
              </a:p>
            </p:txBody>
          </p:sp>
          <p:sp>
            <p:nvSpPr>
              <p:cNvPr id="183336"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WB</a:t>
                </a:r>
                <a:endParaRPr kumimoji="1" lang="en-AU" altLang="zh-CN" sz="1050" b="1">
                  <a:solidFill>
                    <a:prstClr val="black"/>
                  </a:solidFill>
                </a:endParaRPr>
              </a:p>
            </p:txBody>
          </p:sp>
          <p:sp>
            <p:nvSpPr>
              <p:cNvPr id="183337"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38"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39"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40"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grpSp>
        <p:sp>
          <p:nvSpPr>
            <p:cNvPr id="183303" name="Rectangle 15"/>
            <p:cNvSpPr>
              <a:spLocks noChangeArrowheads="1"/>
            </p:cNvSpPr>
            <p:nvPr/>
          </p:nvSpPr>
          <p:spPr bwMode="auto">
            <a:xfrm>
              <a:off x="3977879" y="3699941"/>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IF</a:t>
              </a:r>
              <a:endParaRPr kumimoji="1" lang="en-AU" altLang="zh-CN" sz="1050" b="1">
                <a:solidFill>
                  <a:prstClr val="black"/>
                </a:solidFill>
              </a:endParaRPr>
            </a:p>
          </p:txBody>
        </p:sp>
        <p:sp>
          <p:nvSpPr>
            <p:cNvPr id="183304" name="Rectangle 16"/>
            <p:cNvSpPr>
              <a:spLocks noChangeArrowheads="1"/>
            </p:cNvSpPr>
            <p:nvPr/>
          </p:nvSpPr>
          <p:spPr bwMode="auto">
            <a:xfrm>
              <a:off x="4463654" y="3699941"/>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3305" name="Rectangle 17"/>
            <p:cNvSpPr>
              <a:spLocks noChangeArrowheads="1"/>
            </p:cNvSpPr>
            <p:nvPr/>
          </p:nvSpPr>
          <p:spPr bwMode="auto">
            <a:xfrm>
              <a:off x="4356498" y="364517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06" name="Rectangle 18"/>
            <p:cNvSpPr>
              <a:spLocks noChangeArrowheads="1"/>
            </p:cNvSpPr>
            <p:nvPr/>
          </p:nvSpPr>
          <p:spPr bwMode="auto">
            <a:xfrm>
              <a:off x="4842273" y="364517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07" name="Rectangle 19"/>
            <p:cNvSpPr>
              <a:spLocks noChangeArrowheads="1"/>
            </p:cNvSpPr>
            <p:nvPr/>
          </p:nvSpPr>
          <p:spPr bwMode="auto">
            <a:xfrm>
              <a:off x="5328048" y="364517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08" name="Rectangle 20"/>
            <p:cNvSpPr>
              <a:spLocks noChangeArrowheads="1"/>
            </p:cNvSpPr>
            <p:nvPr/>
          </p:nvSpPr>
          <p:spPr bwMode="auto">
            <a:xfrm>
              <a:off x="5813823" y="3645174"/>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09" name="Rectangle 21"/>
            <p:cNvSpPr>
              <a:spLocks noChangeArrowheads="1"/>
            </p:cNvSpPr>
            <p:nvPr/>
          </p:nvSpPr>
          <p:spPr bwMode="auto">
            <a:xfrm>
              <a:off x="4949429" y="4130947"/>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3310" name="Rectangle 22"/>
            <p:cNvSpPr>
              <a:spLocks noChangeArrowheads="1"/>
            </p:cNvSpPr>
            <p:nvPr/>
          </p:nvSpPr>
          <p:spPr bwMode="auto">
            <a:xfrm>
              <a:off x="4842273" y="4076180"/>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11" name="Rectangle 23"/>
            <p:cNvSpPr>
              <a:spLocks noChangeArrowheads="1"/>
            </p:cNvSpPr>
            <p:nvPr/>
          </p:nvSpPr>
          <p:spPr bwMode="auto">
            <a:xfrm>
              <a:off x="5328048" y="4076180"/>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12" name="Rectangle 24"/>
            <p:cNvSpPr>
              <a:spLocks noChangeArrowheads="1"/>
            </p:cNvSpPr>
            <p:nvPr/>
          </p:nvSpPr>
          <p:spPr bwMode="auto">
            <a:xfrm>
              <a:off x="5813823" y="4076180"/>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13" name="Rectangle 25"/>
            <p:cNvSpPr>
              <a:spLocks noChangeArrowheads="1"/>
            </p:cNvSpPr>
            <p:nvPr/>
          </p:nvSpPr>
          <p:spPr bwMode="auto">
            <a:xfrm>
              <a:off x="6299598" y="4076180"/>
              <a:ext cx="53578"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14" name="Rectangle 26"/>
            <p:cNvSpPr>
              <a:spLocks noChangeArrowheads="1"/>
            </p:cNvSpPr>
            <p:nvPr/>
          </p:nvSpPr>
          <p:spPr bwMode="auto">
            <a:xfrm>
              <a:off x="5436394" y="4563145"/>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ID</a:t>
              </a:r>
              <a:endParaRPr kumimoji="1" lang="en-AU" altLang="zh-CN" sz="1050" b="1">
                <a:solidFill>
                  <a:prstClr val="black"/>
                </a:solidFill>
              </a:endParaRPr>
            </a:p>
          </p:txBody>
        </p:sp>
        <p:sp>
          <p:nvSpPr>
            <p:cNvPr id="183315" name="Rectangle 27"/>
            <p:cNvSpPr>
              <a:spLocks noChangeArrowheads="1"/>
            </p:cNvSpPr>
            <p:nvPr/>
          </p:nvSpPr>
          <p:spPr bwMode="auto">
            <a:xfrm>
              <a:off x="5923360" y="4563145"/>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EX</a:t>
              </a:r>
              <a:endParaRPr kumimoji="1" lang="en-AU" altLang="zh-CN" sz="1050" b="1">
                <a:solidFill>
                  <a:prstClr val="black"/>
                </a:solidFill>
              </a:endParaRPr>
            </a:p>
          </p:txBody>
        </p:sp>
        <p:sp>
          <p:nvSpPr>
            <p:cNvPr id="183316" name="Rectangle 28"/>
            <p:cNvSpPr>
              <a:spLocks noChangeArrowheads="1"/>
            </p:cNvSpPr>
            <p:nvPr/>
          </p:nvSpPr>
          <p:spPr bwMode="auto">
            <a:xfrm>
              <a:off x="6409135" y="4563145"/>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MEM</a:t>
              </a:r>
              <a:endParaRPr kumimoji="1" lang="en-AU" altLang="zh-CN" sz="1050" b="1">
                <a:solidFill>
                  <a:prstClr val="black"/>
                </a:solidFill>
              </a:endParaRPr>
            </a:p>
          </p:txBody>
        </p:sp>
        <p:sp>
          <p:nvSpPr>
            <p:cNvPr id="183317" name="Rectangle 29"/>
            <p:cNvSpPr>
              <a:spLocks noChangeArrowheads="1"/>
            </p:cNvSpPr>
            <p:nvPr/>
          </p:nvSpPr>
          <p:spPr bwMode="auto">
            <a:xfrm>
              <a:off x="6894910" y="4563145"/>
              <a:ext cx="323850" cy="27027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kumimoji="1" lang="en-US" altLang="zh-CN" sz="1050" b="1">
                  <a:solidFill>
                    <a:prstClr val="black"/>
                  </a:solidFill>
                </a:rPr>
                <a:t>WB</a:t>
              </a:r>
              <a:endParaRPr kumimoji="1" lang="en-AU" altLang="zh-CN" sz="1050" b="1">
                <a:solidFill>
                  <a:prstClr val="black"/>
                </a:solidFill>
              </a:endParaRPr>
            </a:p>
          </p:txBody>
        </p:sp>
        <p:sp>
          <p:nvSpPr>
            <p:cNvPr id="183318" name="Rectangle 30"/>
            <p:cNvSpPr>
              <a:spLocks noChangeArrowheads="1"/>
            </p:cNvSpPr>
            <p:nvPr/>
          </p:nvSpPr>
          <p:spPr bwMode="auto">
            <a:xfrm>
              <a:off x="5329237" y="4508376"/>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19" name="Rectangle 31"/>
            <p:cNvSpPr>
              <a:spLocks noChangeArrowheads="1"/>
            </p:cNvSpPr>
            <p:nvPr/>
          </p:nvSpPr>
          <p:spPr bwMode="auto">
            <a:xfrm>
              <a:off x="5815012" y="4508376"/>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20" name="Rectangle 32"/>
            <p:cNvSpPr>
              <a:spLocks noChangeArrowheads="1"/>
            </p:cNvSpPr>
            <p:nvPr/>
          </p:nvSpPr>
          <p:spPr bwMode="auto">
            <a:xfrm>
              <a:off x="6300787" y="4508376"/>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21" name="Rectangle 33"/>
            <p:cNvSpPr>
              <a:spLocks noChangeArrowheads="1"/>
            </p:cNvSpPr>
            <p:nvPr/>
          </p:nvSpPr>
          <p:spPr bwMode="auto">
            <a:xfrm>
              <a:off x="6786562" y="4508376"/>
              <a:ext cx="53579" cy="37861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en-US" sz="1200" b="1">
                <a:solidFill>
                  <a:prstClr val="black"/>
                </a:solidFill>
              </a:endParaRPr>
            </a:p>
          </p:txBody>
        </p:sp>
        <p:sp>
          <p:nvSpPr>
            <p:cNvPr id="183322" name="Rectangle 34"/>
            <p:cNvSpPr>
              <a:spLocks noChangeArrowheads="1"/>
            </p:cNvSpPr>
            <p:nvPr/>
          </p:nvSpPr>
          <p:spPr bwMode="auto">
            <a:xfrm>
              <a:off x="1709737" y="3705895"/>
              <a:ext cx="133081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a:solidFill>
                    <a:prstClr val="black"/>
                  </a:solidFill>
                  <a:latin typeface="Lucida Console" panose="020B0609040504020204" pitchFamily="49" charset="0"/>
                </a:rPr>
                <a:t>beq </a:t>
              </a:r>
              <a:r>
                <a:rPr kumimoji="1" lang="en-US" altLang="zh-CN" sz="1350" b="1">
                  <a:solidFill>
                    <a:srgbClr val="0000FF"/>
                  </a:solidFill>
                  <a:latin typeface="Lucida Console" panose="020B0609040504020204" pitchFamily="49" charset="0"/>
                </a:rPr>
                <a:t>stalled</a:t>
              </a:r>
              <a:endParaRPr kumimoji="1" lang="en-AU" altLang="zh-CN" sz="1350" b="1">
                <a:solidFill>
                  <a:srgbClr val="0000FF"/>
                </a:solidFill>
                <a:latin typeface="Lucida Console" panose="020B0609040504020204" pitchFamily="49" charset="0"/>
              </a:endParaRPr>
            </a:p>
          </p:txBody>
        </p:sp>
        <p:sp>
          <p:nvSpPr>
            <p:cNvPr id="183323" name="Rectangle 35"/>
            <p:cNvSpPr>
              <a:spLocks noChangeArrowheads="1"/>
            </p:cNvSpPr>
            <p:nvPr/>
          </p:nvSpPr>
          <p:spPr bwMode="auto">
            <a:xfrm>
              <a:off x="1709738" y="3273698"/>
              <a:ext cx="143500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a:solidFill>
                    <a:prstClr val="black"/>
                  </a:solidFill>
                  <a:latin typeface="Lucida Console" panose="020B0609040504020204" pitchFamily="49" charset="0"/>
                </a:rPr>
                <a:t>ld  </a:t>
              </a:r>
              <a:r>
                <a:rPr kumimoji="1" lang="en-US" altLang="zh-CN" sz="1350" b="1">
                  <a:solidFill>
                    <a:srgbClr val="0000FF"/>
                  </a:solidFill>
                  <a:latin typeface="Lucida Console" panose="020B0609040504020204" pitchFamily="49" charset="0"/>
                </a:rPr>
                <a:t>x1</a:t>
              </a:r>
              <a:r>
                <a:rPr kumimoji="1" lang="en-US" altLang="zh-CN" sz="1350" b="1">
                  <a:solidFill>
                    <a:prstClr val="black"/>
                  </a:solidFill>
                  <a:latin typeface="Lucida Console" panose="020B0609040504020204" pitchFamily="49" charset="0"/>
                </a:rPr>
                <a:t>, addr</a:t>
              </a:r>
              <a:endParaRPr kumimoji="1" lang="en-AU" altLang="zh-CN" sz="1350" b="1">
                <a:solidFill>
                  <a:prstClr val="black"/>
                </a:solidFill>
                <a:latin typeface="Lucida Console" panose="020B0609040504020204" pitchFamily="49" charset="0"/>
              </a:endParaRPr>
            </a:p>
          </p:txBody>
        </p:sp>
        <p:sp>
          <p:nvSpPr>
            <p:cNvPr id="183324" name="Rectangle 36"/>
            <p:cNvSpPr>
              <a:spLocks noChangeArrowheads="1"/>
            </p:cNvSpPr>
            <p:nvPr/>
          </p:nvSpPr>
          <p:spPr bwMode="auto">
            <a:xfrm>
              <a:off x="1709739" y="4570288"/>
              <a:ext cx="206017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kumimoji="1" lang="en-US" altLang="zh-CN" sz="1350" b="1" dirty="0" err="1">
                  <a:solidFill>
                    <a:prstClr val="black"/>
                  </a:solidFill>
                  <a:latin typeface="Lucida Console" panose="020B0609040504020204" pitchFamily="49" charset="0"/>
                </a:rPr>
                <a:t>beq</a:t>
              </a:r>
              <a:r>
                <a:rPr kumimoji="1" lang="en-US" altLang="zh-CN" sz="1350" b="1" dirty="0">
                  <a:solidFill>
                    <a:prstClr val="black"/>
                  </a:solidFill>
                  <a:latin typeface="Lucida Console" panose="020B0609040504020204" pitchFamily="49" charset="0"/>
                </a:rPr>
                <a:t> </a:t>
              </a:r>
              <a:r>
                <a:rPr kumimoji="1" lang="en-US" altLang="zh-CN" sz="1350" b="1" dirty="0">
                  <a:solidFill>
                    <a:srgbClr val="0000FF"/>
                  </a:solidFill>
                  <a:latin typeface="Lucida Console" panose="020B0609040504020204" pitchFamily="49" charset="0"/>
                </a:rPr>
                <a:t>x1</a:t>
              </a:r>
              <a:r>
                <a:rPr kumimoji="1" lang="en-US" altLang="zh-CN" sz="1350" b="1" dirty="0">
                  <a:solidFill>
                    <a:prstClr val="black"/>
                  </a:solidFill>
                  <a:latin typeface="Lucida Console" panose="020B0609040504020204" pitchFamily="49" charset="0"/>
                </a:rPr>
                <a:t>, </a:t>
              </a:r>
              <a:r>
                <a:rPr kumimoji="1" lang="en-US" altLang="zh-CN" sz="1350" b="1" dirty="0">
                  <a:solidFill>
                    <a:srgbClr val="0000FF"/>
                  </a:solidFill>
                  <a:latin typeface="Lucida Console" panose="020B0609040504020204" pitchFamily="49" charset="0"/>
                </a:rPr>
                <a:t>x0</a:t>
              </a:r>
              <a:r>
                <a:rPr kumimoji="1" lang="en-US" altLang="zh-CN" sz="1350" b="1" dirty="0">
                  <a:solidFill>
                    <a:prstClr val="black"/>
                  </a:solidFill>
                  <a:latin typeface="Lucida Console" panose="020B0609040504020204" pitchFamily="49" charset="0"/>
                </a:rPr>
                <a:t>, target</a:t>
              </a:r>
              <a:endParaRPr kumimoji="1" lang="en-AU" altLang="zh-CN" sz="1350" b="1" dirty="0">
                <a:solidFill>
                  <a:prstClr val="black"/>
                </a:solidFill>
                <a:latin typeface="Lucida Console" panose="020B0609040504020204" pitchFamily="49" charset="0"/>
              </a:endParaRPr>
            </a:p>
          </p:txBody>
        </p:sp>
        <p:sp>
          <p:nvSpPr>
            <p:cNvPr id="183325" name="Line 37"/>
            <p:cNvSpPr>
              <a:spLocks noChangeShapeType="1"/>
            </p:cNvSpPr>
            <p:nvPr/>
          </p:nvSpPr>
          <p:spPr bwMode="auto">
            <a:xfrm>
              <a:off x="5381625" y="3374900"/>
              <a:ext cx="325041" cy="12954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pPr>
                <a:spcBef>
                  <a:spcPct val="20000"/>
                </a:spcBef>
                <a:buSzPct val="100000"/>
                <a:buFontTx/>
                <a:buChar char="•"/>
              </a:pPr>
              <a:endParaRPr kumimoji="1" lang="zh-CN" altLang="en-US" sz="1500" b="1">
                <a:solidFill>
                  <a:prstClr val="black"/>
                </a:solidFill>
              </a:endParaRPr>
            </a:p>
          </p:txBody>
        </p:sp>
        <p:sp>
          <p:nvSpPr>
            <p:cNvPr id="183326" name="AutoShape 38"/>
            <p:cNvSpPr>
              <a:spLocks noChangeArrowheads="1"/>
            </p:cNvSpPr>
            <p:nvPr/>
          </p:nvSpPr>
          <p:spPr bwMode="auto">
            <a:xfrm>
              <a:off x="5436395" y="4184525"/>
              <a:ext cx="270272" cy="215504"/>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sp>
          <p:nvSpPr>
            <p:cNvPr id="183327" name="AutoShape 39"/>
            <p:cNvSpPr>
              <a:spLocks noChangeArrowheads="1"/>
            </p:cNvSpPr>
            <p:nvPr/>
          </p:nvSpPr>
          <p:spPr bwMode="auto">
            <a:xfrm>
              <a:off x="5922170" y="4184525"/>
              <a:ext cx="269081" cy="215504"/>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sp>
          <p:nvSpPr>
            <p:cNvPr id="183328" name="AutoShape 40"/>
            <p:cNvSpPr>
              <a:spLocks noChangeArrowheads="1"/>
            </p:cNvSpPr>
            <p:nvPr/>
          </p:nvSpPr>
          <p:spPr bwMode="auto">
            <a:xfrm>
              <a:off x="6407945" y="4184525"/>
              <a:ext cx="269081" cy="215504"/>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sp>
          <p:nvSpPr>
            <p:cNvPr id="183329" name="AutoShape 41"/>
            <p:cNvSpPr>
              <a:spLocks noChangeArrowheads="1"/>
            </p:cNvSpPr>
            <p:nvPr/>
          </p:nvSpPr>
          <p:spPr bwMode="auto">
            <a:xfrm>
              <a:off x="4950620" y="3752330"/>
              <a:ext cx="270272" cy="215503"/>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sp>
          <p:nvSpPr>
            <p:cNvPr id="183330" name="AutoShape 42"/>
            <p:cNvSpPr>
              <a:spLocks noChangeArrowheads="1"/>
            </p:cNvSpPr>
            <p:nvPr/>
          </p:nvSpPr>
          <p:spPr bwMode="auto">
            <a:xfrm>
              <a:off x="5436395" y="3752330"/>
              <a:ext cx="269081" cy="215503"/>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sp>
          <p:nvSpPr>
            <p:cNvPr id="183331" name="AutoShape 43"/>
            <p:cNvSpPr>
              <a:spLocks noChangeArrowheads="1"/>
            </p:cNvSpPr>
            <p:nvPr/>
          </p:nvSpPr>
          <p:spPr bwMode="auto">
            <a:xfrm>
              <a:off x="5922170" y="3752330"/>
              <a:ext cx="269081" cy="215503"/>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kumimoji="1" lang="zh-CN" altLang="zh-CN" sz="1350" b="1">
                <a:solidFill>
                  <a:prstClr val="black"/>
                </a:solidFill>
              </a:endParaRPr>
            </a:p>
          </p:txBody>
        </p:sp>
      </p:grpSp>
      <p:sp>
        <p:nvSpPr>
          <p:cNvPr id="2" name="灯片编号占位符 1"/>
          <p:cNvSpPr>
            <a:spLocks noGrp="1"/>
          </p:cNvSpPr>
          <p:nvPr>
            <p:ph type="sldNum" sz="quarter" idx="12"/>
          </p:nvPr>
        </p:nvSpPr>
        <p:spPr/>
        <p:txBody>
          <a:bodyPr/>
          <a:lstStyle/>
          <a:p>
            <a:pPr>
              <a:defRPr/>
            </a:pPr>
            <a:fld id="{D70A7DCE-50A9-44DB-83A6-F34B2A3EA1B3}" type="slidenum">
              <a:rPr lang="zh-CN" altLang="en-US" smtClean="0"/>
              <a:pPr>
                <a:defRPr/>
              </a:pPr>
              <a:t>127</a:t>
            </a:fld>
            <a:endParaRPr lang="zh-CN" altLang="en-US"/>
          </a:p>
        </p:txBody>
      </p:sp>
    </p:spTree>
    <p:extLst>
      <p:ext uri="{BB962C8B-B14F-4D97-AF65-F5344CB8AC3E}">
        <p14:creationId xmlns:p14="http://schemas.microsoft.com/office/powerpoint/2010/main" val="102137520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3"/>
          <p:cNvSpPr>
            <a:spLocks noGrp="1" noChangeArrowheads="1"/>
          </p:cNvSpPr>
          <p:nvPr>
            <p:ph idx="1"/>
          </p:nvPr>
        </p:nvSpPr>
        <p:spPr/>
        <p:txBody>
          <a:bodyPr/>
          <a:lstStyle/>
          <a:p>
            <a:pPr eaLnBrk="1" hangingPunct="1"/>
            <a:r>
              <a:rPr lang="en-US" altLang="en-US" sz="2800" dirty="0" smtClean="0"/>
              <a:t>In deeper and superscalar pipelines, branch penalty is more significant</a:t>
            </a:r>
          </a:p>
          <a:p>
            <a:pPr eaLnBrk="1" hangingPunct="1"/>
            <a:r>
              <a:rPr lang="en-US" altLang="en-US" sz="2800" dirty="0" smtClean="0"/>
              <a:t>Use dynamic prediction</a:t>
            </a:r>
          </a:p>
          <a:p>
            <a:pPr lvl="1" eaLnBrk="1" hangingPunct="1"/>
            <a:r>
              <a:rPr lang="en-US" altLang="en-US" sz="2400" dirty="0" smtClean="0"/>
              <a:t>Branch prediction buffer (aka branch history table)</a:t>
            </a:r>
          </a:p>
          <a:p>
            <a:pPr lvl="1" eaLnBrk="1" hangingPunct="1"/>
            <a:r>
              <a:rPr lang="en-US" altLang="en-US" sz="2400" dirty="0" smtClean="0"/>
              <a:t>Indexed by recent branch instruction addresses</a:t>
            </a:r>
          </a:p>
          <a:p>
            <a:pPr lvl="1" eaLnBrk="1" hangingPunct="1"/>
            <a:r>
              <a:rPr lang="en-US" altLang="en-US" sz="2400" dirty="0" smtClean="0"/>
              <a:t>Stores outcome (taken/not taken)</a:t>
            </a:r>
          </a:p>
          <a:p>
            <a:pPr lvl="1" eaLnBrk="1" hangingPunct="1"/>
            <a:r>
              <a:rPr lang="en-US" altLang="en-US" sz="2400" dirty="0" smtClean="0"/>
              <a:t>To execute a branch</a:t>
            </a:r>
          </a:p>
          <a:p>
            <a:pPr lvl="2" eaLnBrk="1" hangingPunct="1"/>
            <a:r>
              <a:rPr lang="en-US" altLang="en-US" sz="2000" dirty="0" smtClean="0"/>
              <a:t>Check table, expect the same outcome</a:t>
            </a:r>
          </a:p>
          <a:p>
            <a:pPr lvl="2" eaLnBrk="1" hangingPunct="1"/>
            <a:r>
              <a:rPr lang="en-US" altLang="en-US" sz="2000" dirty="0" smtClean="0"/>
              <a:t>Start fetching </a:t>
            </a:r>
            <a:r>
              <a:rPr lang="en-US" altLang="zh-CN" sz="2000" dirty="0" smtClean="0"/>
              <a:t>from following </a:t>
            </a:r>
            <a:r>
              <a:rPr lang="en-US" altLang="en-US" sz="2000" dirty="0" smtClean="0"/>
              <a:t> 4</a:t>
            </a:r>
            <a:r>
              <a:rPr lang="en-US" altLang="zh-CN" dirty="0" smtClean="0"/>
              <a:t>-</a:t>
            </a:r>
            <a:r>
              <a:rPr lang="en-US" altLang="zh-CN" sz="2000" dirty="0" smtClean="0"/>
              <a:t>byte </a:t>
            </a:r>
            <a:r>
              <a:rPr lang="en-US" altLang="en-US" sz="2000" dirty="0" smtClean="0"/>
              <a:t>or </a:t>
            </a:r>
            <a:r>
              <a:rPr lang="en-US" altLang="zh-CN" sz="2000" dirty="0" smtClean="0"/>
              <a:t>branch</a:t>
            </a:r>
            <a:r>
              <a:rPr lang="en-US" altLang="en-US" sz="2000" dirty="0" smtClean="0"/>
              <a:t> </a:t>
            </a:r>
            <a:r>
              <a:rPr lang="en-US" altLang="en-US" sz="2000" dirty="0" smtClean="0"/>
              <a:t>target</a:t>
            </a:r>
          </a:p>
          <a:p>
            <a:pPr lvl="2" eaLnBrk="1" hangingPunct="1"/>
            <a:r>
              <a:rPr lang="en-US" altLang="en-US" sz="2000" dirty="0" smtClean="0"/>
              <a:t>If wrong, flush pipeline and flip prediction</a:t>
            </a:r>
            <a:endParaRPr lang="en-AU" altLang="en-US" sz="2000" dirty="0" smtClean="0"/>
          </a:p>
        </p:txBody>
      </p:sp>
      <p:sp>
        <p:nvSpPr>
          <p:cNvPr id="171011" name="Rectangle 2"/>
          <p:cNvSpPr>
            <a:spLocks noGrp="1" noChangeArrowheads="1"/>
          </p:cNvSpPr>
          <p:nvPr>
            <p:ph type="title"/>
          </p:nvPr>
        </p:nvSpPr>
        <p:spPr/>
        <p:txBody>
          <a:bodyPr/>
          <a:lstStyle/>
          <a:p>
            <a:pPr eaLnBrk="1" hangingPunct="1"/>
            <a:r>
              <a:rPr lang="en-US" altLang="en-US" smtClean="0"/>
              <a:t>Dynamic Branch Prediction</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128</a:t>
            </a:fld>
            <a:endParaRPr lang="zh-CN" alt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1" name="Rectangle 4"/>
          <p:cNvSpPr>
            <a:spLocks noGrp="1" noChangeArrowheads="1"/>
          </p:cNvSpPr>
          <p:nvPr>
            <p:ph idx="1"/>
          </p:nvPr>
        </p:nvSpPr>
        <p:spPr>
          <a:xfrm>
            <a:off x="592233" y="1396206"/>
            <a:ext cx="7886700" cy="4351338"/>
          </a:xfrm>
        </p:spPr>
        <p:txBody>
          <a:bodyPr/>
          <a:lstStyle/>
          <a:p>
            <a:pPr eaLnBrk="1" hangingPunct="1"/>
            <a:r>
              <a:rPr lang="en-US" altLang="en-US" dirty="0" smtClean="0"/>
              <a:t>Inner loop branches </a:t>
            </a:r>
            <a:r>
              <a:rPr lang="en-US" altLang="en-US" dirty="0" err="1" smtClean="0"/>
              <a:t>mispredicted</a:t>
            </a:r>
            <a:r>
              <a:rPr lang="en-US" altLang="en-US" dirty="0" smtClean="0"/>
              <a:t> twice!</a:t>
            </a:r>
            <a:endParaRPr lang="en-AU" altLang="en-US" dirty="0" smtClean="0"/>
          </a:p>
        </p:txBody>
      </p:sp>
      <p:sp>
        <p:nvSpPr>
          <p:cNvPr id="173060" name="Rectangle 3"/>
          <p:cNvSpPr>
            <a:spLocks noGrp="1" noChangeArrowheads="1"/>
          </p:cNvSpPr>
          <p:nvPr>
            <p:ph type="title"/>
          </p:nvPr>
        </p:nvSpPr>
        <p:spPr/>
        <p:txBody>
          <a:bodyPr/>
          <a:lstStyle/>
          <a:p>
            <a:pPr eaLnBrk="1" hangingPunct="1"/>
            <a:r>
              <a:rPr lang="en-US" altLang="en-US" smtClean="0"/>
              <a:t>1-Bit Predictor: Shortcoming</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129</a:t>
            </a:fld>
            <a:endParaRPr lang="zh-CN" altLang="en-US"/>
          </a:p>
        </p:txBody>
      </p:sp>
      <p:sp>
        <p:nvSpPr>
          <p:cNvPr id="173059" name="Rectangle 2"/>
          <p:cNvSpPr>
            <a:spLocks noChangeArrowheads="1"/>
          </p:cNvSpPr>
          <p:nvPr/>
        </p:nvSpPr>
        <p:spPr bwMode="auto">
          <a:xfrm>
            <a:off x="2700338" y="3140075"/>
            <a:ext cx="2447925" cy="4318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73062" name="Text Box 5"/>
          <p:cNvSpPr txBox="1">
            <a:spLocks noChangeArrowheads="1"/>
          </p:cNvSpPr>
          <p:nvPr/>
        </p:nvSpPr>
        <p:spPr bwMode="auto">
          <a:xfrm>
            <a:off x="1617663" y="1916113"/>
            <a:ext cx="3570287"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latin typeface="Lucida Console" panose="020B0609040504020204" pitchFamily="49" charset="0"/>
              </a:rPr>
              <a:t>outer: …</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inner: …</a:t>
            </a:r>
          </a:p>
          <a:p>
            <a:pPr>
              <a:spcBef>
                <a:spcPct val="0"/>
              </a:spcBef>
              <a:buClrTx/>
              <a:buSzTx/>
              <a:buFontTx/>
              <a:buNone/>
            </a:pPr>
            <a:r>
              <a:rPr lang="en-US" altLang="en-US" sz="2000">
                <a:latin typeface="Lucida Console" panose="020B0609040504020204" pitchFamily="49" charset="0"/>
              </a:rPr>
              <a:t>       …</a:t>
            </a:r>
          </a:p>
          <a:p>
            <a:pPr>
              <a:spcBef>
                <a:spcPct val="0"/>
              </a:spcBef>
              <a:buClrTx/>
              <a:buSzTx/>
              <a:buFontTx/>
              <a:buNone/>
            </a:pPr>
            <a:r>
              <a:rPr lang="en-US" altLang="en-US" sz="2000">
                <a:latin typeface="Lucida Console" panose="020B0609040504020204" pitchFamily="49" charset="0"/>
              </a:rPr>
              <a:t>       beq …, …, inner</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       beq …, …, outer</a:t>
            </a:r>
            <a:endParaRPr lang="en-AU" altLang="en-US" sz="2000">
              <a:latin typeface="Lucida Console" panose="020B0609040504020204" pitchFamily="49" charset="0"/>
            </a:endParaRPr>
          </a:p>
        </p:txBody>
      </p:sp>
      <p:sp>
        <p:nvSpPr>
          <p:cNvPr id="173063" name="Line 6"/>
          <p:cNvSpPr>
            <a:spLocks noChangeShapeType="1"/>
          </p:cNvSpPr>
          <p:nvPr/>
        </p:nvSpPr>
        <p:spPr bwMode="auto">
          <a:xfrm>
            <a:off x="5219700" y="3378200"/>
            <a:ext cx="36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064" name="Line 7"/>
          <p:cNvSpPr>
            <a:spLocks noChangeShapeType="1"/>
          </p:cNvSpPr>
          <p:nvPr/>
        </p:nvSpPr>
        <p:spPr bwMode="auto">
          <a:xfrm flipV="1">
            <a:off x="5580063" y="2730500"/>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065" name="Line 8"/>
          <p:cNvSpPr>
            <a:spLocks noChangeShapeType="1"/>
          </p:cNvSpPr>
          <p:nvPr/>
        </p:nvSpPr>
        <p:spPr bwMode="auto">
          <a:xfrm flipH="1">
            <a:off x="4356100" y="2730500"/>
            <a:ext cx="1223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6" name="Line 9"/>
          <p:cNvSpPr>
            <a:spLocks noChangeShapeType="1"/>
          </p:cNvSpPr>
          <p:nvPr/>
        </p:nvSpPr>
        <p:spPr bwMode="auto">
          <a:xfrm>
            <a:off x="5219700" y="3954463"/>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067" name="Line 10"/>
          <p:cNvSpPr>
            <a:spLocks noChangeShapeType="1"/>
          </p:cNvSpPr>
          <p:nvPr/>
        </p:nvSpPr>
        <p:spPr bwMode="auto">
          <a:xfrm flipV="1">
            <a:off x="5940425" y="2082800"/>
            <a:ext cx="0"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068" name="Line 11"/>
          <p:cNvSpPr>
            <a:spLocks noChangeShapeType="1"/>
          </p:cNvSpPr>
          <p:nvPr/>
        </p:nvSpPr>
        <p:spPr bwMode="auto">
          <a:xfrm flipH="1">
            <a:off x="4356100" y="2082800"/>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9" name="Rectangle 12"/>
          <p:cNvSpPr>
            <a:spLocks noChangeArrowheads="1"/>
          </p:cNvSpPr>
          <p:nvPr/>
        </p:nvSpPr>
        <p:spPr bwMode="auto">
          <a:xfrm>
            <a:off x="684213" y="4364038"/>
            <a:ext cx="77724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dirty="0" err="1"/>
              <a:t>Mispredict</a:t>
            </a:r>
            <a:r>
              <a:rPr lang="en-US" altLang="en-US" dirty="0"/>
              <a:t> as taken on </a:t>
            </a:r>
            <a:r>
              <a:rPr lang="en-US" altLang="zh-CN" dirty="0" smtClean="0"/>
              <a:t>the </a:t>
            </a:r>
            <a:r>
              <a:rPr lang="en-US" altLang="en-US" dirty="0" smtClean="0"/>
              <a:t>last </a:t>
            </a:r>
            <a:r>
              <a:rPr lang="en-US" altLang="en-US" dirty="0"/>
              <a:t>iteration of inner loop</a:t>
            </a:r>
          </a:p>
          <a:p>
            <a:pPr lvl="1" eaLnBrk="1" hangingPunct="1"/>
            <a:r>
              <a:rPr lang="en-US" altLang="en-US" dirty="0"/>
              <a:t>Then </a:t>
            </a:r>
            <a:r>
              <a:rPr lang="en-US" altLang="en-US" dirty="0" err="1"/>
              <a:t>mispredict</a:t>
            </a:r>
            <a:r>
              <a:rPr lang="en-US" altLang="en-US" dirty="0"/>
              <a:t> as not taken on first iteration of inner loop next time around</a:t>
            </a:r>
            <a:endParaRPr lang="en-AU"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idx="1"/>
          </p:nvPr>
        </p:nvSpPr>
        <p:spPr/>
        <p:txBody>
          <a:bodyPr/>
          <a:lstStyle/>
          <a:p>
            <a:pPr eaLnBrk="1" hangingPunct="1"/>
            <a:r>
              <a:rPr lang="en-US" altLang="en-US" smtClean="0"/>
              <a:t>Register with write control</a:t>
            </a:r>
          </a:p>
          <a:p>
            <a:pPr lvl="1" eaLnBrk="1" hangingPunct="1"/>
            <a:r>
              <a:rPr lang="en-US" altLang="en-US" smtClean="0"/>
              <a:t>Only updates on clock edge when write control input is 1</a:t>
            </a:r>
          </a:p>
          <a:p>
            <a:pPr lvl="1" eaLnBrk="1" hangingPunct="1"/>
            <a:r>
              <a:rPr lang="en-US" altLang="en-US" smtClean="0"/>
              <a:t>Used when stored value is required later</a:t>
            </a:r>
            <a:endParaRPr lang="en-AU" altLang="en-US" smtClean="0"/>
          </a:p>
        </p:txBody>
      </p:sp>
      <p:sp>
        <p:nvSpPr>
          <p:cNvPr id="23555" name="Rectangle 2"/>
          <p:cNvSpPr>
            <a:spLocks noGrp="1" noChangeArrowheads="1"/>
          </p:cNvSpPr>
          <p:nvPr>
            <p:ph type="title"/>
          </p:nvPr>
        </p:nvSpPr>
        <p:spPr/>
        <p:txBody>
          <a:bodyPr/>
          <a:lstStyle/>
          <a:p>
            <a:pPr eaLnBrk="1" hangingPunct="1"/>
            <a:r>
              <a:rPr lang="en-US" altLang="en-US" smtClean="0"/>
              <a:t>Sequential Elements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a:t>
            </a:fld>
            <a:endParaRPr lang="zh-CN" altLang="en-US"/>
          </a:p>
        </p:txBody>
      </p:sp>
      <p:grpSp>
        <p:nvGrpSpPr>
          <p:cNvPr id="23557" name="Group 4"/>
          <p:cNvGrpSpPr>
            <a:grpSpLocks/>
          </p:cNvGrpSpPr>
          <p:nvPr/>
        </p:nvGrpSpPr>
        <p:grpSpPr bwMode="auto">
          <a:xfrm>
            <a:off x="539750" y="4365625"/>
            <a:ext cx="2306638" cy="1223963"/>
            <a:chOff x="340" y="2750"/>
            <a:chExt cx="1453" cy="771"/>
          </a:xfrm>
        </p:grpSpPr>
        <p:sp>
          <p:nvSpPr>
            <p:cNvPr id="23594" name="Rectangle 5"/>
            <p:cNvSpPr>
              <a:spLocks noChangeArrowheads="1"/>
            </p:cNvSpPr>
            <p:nvPr/>
          </p:nvSpPr>
          <p:spPr bwMode="auto">
            <a:xfrm>
              <a:off x="930" y="2750"/>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3595" name="Line 6"/>
            <p:cNvSpPr>
              <a:spLocks noChangeShapeType="1"/>
            </p:cNvSpPr>
            <p:nvPr/>
          </p:nvSpPr>
          <p:spPr bwMode="auto">
            <a:xfrm>
              <a:off x="794"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6" name="Line 7"/>
            <p:cNvSpPr>
              <a:spLocks noChangeShapeType="1"/>
            </p:cNvSpPr>
            <p:nvPr/>
          </p:nvSpPr>
          <p:spPr bwMode="auto">
            <a:xfrm>
              <a:off x="794" y="334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7" name="Line 8"/>
            <p:cNvSpPr>
              <a:spLocks noChangeShapeType="1"/>
            </p:cNvSpPr>
            <p:nvPr/>
          </p:nvSpPr>
          <p:spPr bwMode="auto">
            <a:xfrm>
              <a:off x="1429"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8" name="Text Box 9"/>
            <p:cNvSpPr txBox="1">
              <a:spLocks noChangeArrowheads="1"/>
            </p:cNvSpPr>
            <p:nvPr/>
          </p:nvSpPr>
          <p:spPr bwMode="auto">
            <a:xfrm>
              <a:off x="567" y="279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D</a:t>
              </a:r>
              <a:endParaRPr lang="en-AU" altLang="en-US" sz="1800"/>
            </a:p>
          </p:txBody>
        </p:sp>
        <p:sp>
          <p:nvSpPr>
            <p:cNvPr id="23599" name="Text Box 10"/>
            <p:cNvSpPr txBox="1">
              <a:spLocks noChangeArrowheads="1"/>
            </p:cNvSpPr>
            <p:nvPr/>
          </p:nvSpPr>
          <p:spPr bwMode="auto">
            <a:xfrm>
              <a:off x="476" y="3207"/>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Clk</a:t>
              </a:r>
              <a:endParaRPr lang="en-AU" altLang="en-US" sz="1800"/>
            </a:p>
          </p:txBody>
        </p:sp>
        <p:sp>
          <p:nvSpPr>
            <p:cNvPr id="23600" name="Text Box 11"/>
            <p:cNvSpPr txBox="1">
              <a:spLocks noChangeArrowheads="1"/>
            </p:cNvSpPr>
            <p:nvPr/>
          </p:nvSpPr>
          <p:spPr bwMode="auto">
            <a:xfrm>
              <a:off x="1565" y="2799"/>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Q</a:t>
              </a:r>
              <a:endParaRPr lang="en-AU" altLang="en-US" sz="1800"/>
            </a:p>
          </p:txBody>
        </p:sp>
        <p:sp>
          <p:nvSpPr>
            <p:cNvPr id="23601" name="Line 12"/>
            <p:cNvSpPr>
              <a:spLocks noChangeShapeType="1"/>
            </p:cNvSpPr>
            <p:nvPr/>
          </p:nvSpPr>
          <p:spPr bwMode="auto">
            <a:xfrm>
              <a:off x="930" y="3294"/>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02" name="Line 13"/>
            <p:cNvSpPr>
              <a:spLocks noChangeShapeType="1"/>
            </p:cNvSpPr>
            <p:nvPr/>
          </p:nvSpPr>
          <p:spPr bwMode="auto">
            <a:xfrm flipV="1">
              <a:off x="930" y="3340"/>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03" name="Line 14"/>
            <p:cNvSpPr>
              <a:spLocks noChangeShapeType="1"/>
            </p:cNvSpPr>
            <p:nvPr/>
          </p:nvSpPr>
          <p:spPr bwMode="auto">
            <a:xfrm>
              <a:off x="793" y="3154"/>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04" name="Text Box 15"/>
            <p:cNvSpPr txBox="1">
              <a:spLocks noChangeArrowheads="1"/>
            </p:cNvSpPr>
            <p:nvPr/>
          </p:nvSpPr>
          <p:spPr bwMode="auto">
            <a:xfrm>
              <a:off x="340" y="3021"/>
              <a:ext cx="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Write</a:t>
              </a:r>
              <a:endParaRPr lang="en-AU" altLang="en-US" sz="1800"/>
            </a:p>
          </p:txBody>
        </p:sp>
      </p:grpSp>
      <p:grpSp>
        <p:nvGrpSpPr>
          <p:cNvPr id="23558" name="Group 52"/>
          <p:cNvGrpSpPr>
            <a:grpSpLocks/>
          </p:cNvGrpSpPr>
          <p:nvPr/>
        </p:nvGrpSpPr>
        <p:grpSpPr bwMode="auto">
          <a:xfrm>
            <a:off x="3203575" y="3644900"/>
            <a:ext cx="4991100" cy="2376488"/>
            <a:chOff x="2004" y="2387"/>
            <a:chExt cx="3144" cy="1497"/>
          </a:xfrm>
        </p:grpSpPr>
        <p:sp>
          <p:nvSpPr>
            <p:cNvPr id="23559" name="Line 20"/>
            <p:cNvSpPr>
              <a:spLocks noChangeShapeType="1"/>
            </p:cNvSpPr>
            <p:nvPr/>
          </p:nvSpPr>
          <p:spPr bwMode="auto">
            <a:xfrm>
              <a:off x="2517" y="2840"/>
              <a:ext cx="81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0" name="Line 21"/>
            <p:cNvSpPr>
              <a:spLocks noChangeShapeType="1"/>
            </p:cNvSpPr>
            <p:nvPr/>
          </p:nvSpPr>
          <p:spPr bwMode="auto">
            <a:xfrm>
              <a:off x="3334"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1" name="Line 22"/>
            <p:cNvSpPr>
              <a:spLocks noChangeShapeType="1"/>
            </p:cNvSpPr>
            <p:nvPr/>
          </p:nvSpPr>
          <p:spPr bwMode="auto">
            <a:xfrm>
              <a:off x="3334" y="3022"/>
              <a:ext cx="12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2" name="Line 23"/>
            <p:cNvSpPr>
              <a:spLocks noChangeShapeType="1"/>
            </p:cNvSpPr>
            <p:nvPr/>
          </p:nvSpPr>
          <p:spPr bwMode="auto">
            <a:xfrm>
              <a:off x="4558"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3" name="Line 24"/>
            <p:cNvSpPr>
              <a:spLocks noChangeShapeType="1"/>
            </p:cNvSpPr>
            <p:nvPr/>
          </p:nvSpPr>
          <p:spPr bwMode="auto">
            <a:xfrm flipV="1">
              <a:off x="4558" y="2840"/>
              <a:ext cx="54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4" name="Line 25"/>
            <p:cNvSpPr>
              <a:spLocks noChangeShapeType="1"/>
            </p:cNvSpPr>
            <p:nvPr/>
          </p:nvSpPr>
          <p:spPr bwMode="auto">
            <a:xfrm>
              <a:off x="2517" y="3884"/>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5" name="Line 26"/>
            <p:cNvSpPr>
              <a:spLocks noChangeShapeType="1"/>
            </p:cNvSpPr>
            <p:nvPr/>
          </p:nvSpPr>
          <p:spPr bwMode="auto">
            <a:xfrm flipH="1" flipV="1">
              <a:off x="2503" y="2387"/>
              <a:ext cx="14" cy="1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6" name="Text Box 27"/>
            <p:cNvSpPr txBox="1">
              <a:spLocks noChangeArrowheads="1"/>
            </p:cNvSpPr>
            <p:nvPr/>
          </p:nvSpPr>
          <p:spPr bwMode="auto">
            <a:xfrm>
              <a:off x="2004" y="2844"/>
              <a:ext cx="4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Write</a:t>
              </a:r>
              <a:endParaRPr lang="en-AU" altLang="en-US" sz="1600"/>
            </a:p>
          </p:txBody>
        </p:sp>
        <p:sp>
          <p:nvSpPr>
            <p:cNvPr id="23567" name="Text Box 28"/>
            <p:cNvSpPr txBox="1">
              <a:spLocks noChangeArrowheads="1"/>
            </p:cNvSpPr>
            <p:nvPr/>
          </p:nvSpPr>
          <p:spPr bwMode="auto">
            <a:xfrm>
              <a:off x="2140" y="3176"/>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D</a:t>
              </a:r>
              <a:endParaRPr lang="en-AU" altLang="en-US" sz="1600"/>
            </a:p>
          </p:txBody>
        </p:sp>
        <p:sp>
          <p:nvSpPr>
            <p:cNvPr id="23568" name="Text Box 29"/>
            <p:cNvSpPr txBox="1">
              <a:spLocks noChangeArrowheads="1"/>
            </p:cNvSpPr>
            <p:nvPr/>
          </p:nvSpPr>
          <p:spPr bwMode="auto">
            <a:xfrm>
              <a:off x="2140" y="3524"/>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Q</a:t>
              </a:r>
              <a:endParaRPr lang="en-AU" altLang="en-US" sz="1600"/>
            </a:p>
          </p:txBody>
        </p:sp>
        <p:sp>
          <p:nvSpPr>
            <p:cNvPr id="23569" name="Freeform 30"/>
            <p:cNvSpPr>
              <a:spLocks/>
            </p:cNvSpPr>
            <p:nvPr/>
          </p:nvSpPr>
          <p:spPr bwMode="auto">
            <a:xfrm>
              <a:off x="2517" y="3203"/>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23570" name="Freeform 31"/>
            <p:cNvSpPr>
              <a:spLocks/>
            </p:cNvSpPr>
            <p:nvPr/>
          </p:nvSpPr>
          <p:spPr bwMode="auto">
            <a:xfrm>
              <a:off x="3152" y="3203"/>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23571" name="Freeform 32"/>
            <p:cNvSpPr>
              <a:spLocks/>
            </p:cNvSpPr>
            <p:nvPr/>
          </p:nvSpPr>
          <p:spPr bwMode="auto">
            <a:xfrm>
              <a:off x="2517" y="3567"/>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23572" name="Freeform 33"/>
            <p:cNvSpPr>
              <a:spLocks/>
            </p:cNvSpPr>
            <p:nvPr/>
          </p:nvSpPr>
          <p:spPr bwMode="auto">
            <a:xfrm>
              <a:off x="2698"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3" name="Freeform 34"/>
            <p:cNvSpPr>
              <a:spLocks/>
            </p:cNvSpPr>
            <p:nvPr/>
          </p:nvSpPr>
          <p:spPr bwMode="auto">
            <a:xfrm>
              <a:off x="2699"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4" name="Freeform 35"/>
            <p:cNvSpPr>
              <a:spLocks/>
            </p:cNvSpPr>
            <p:nvPr/>
          </p:nvSpPr>
          <p:spPr bwMode="auto">
            <a:xfrm>
              <a:off x="4966" y="3566"/>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23575" name="Freeform 36"/>
            <p:cNvSpPr>
              <a:spLocks/>
            </p:cNvSpPr>
            <p:nvPr/>
          </p:nvSpPr>
          <p:spPr bwMode="auto">
            <a:xfrm>
              <a:off x="4241" y="3203"/>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23576" name="Line 37"/>
            <p:cNvSpPr>
              <a:spLocks noChangeShapeType="1"/>
            </p:cNvSpPr>
            <p:nvPr/>
          </p:nvSpPr>
          <p:spPr bwMode="auto">
            <a:xfrm>
              <a:off x="2698"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7" name="Line 38"/>
            <p:cNvSpPr>
              <a:spLocks noChangeShapeType="1"/>
            </p:cNvSpPr>
            <p:nvPr/>
          </p:nvSpPr>
          <p:spPr bwMode="auto">
            <a:xfrm>
              <a:off x="2698"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8" name="Line 39"/>
            <p:cNvSpPr>
              <a:spLocks noChangeShapeType="1"/>
            </p:cNvSpPr>
            <p:nvPr/>
          </p:nvSpPr>
          <p:spPr bwMode="auto">
            <a:xfrm>
              <a:off x="3242"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9" name="Line 40"/>
            <p:cNvSpPr>
              <a:spLocks noChangeShapeType="1"/>
            </p:cNvSpPr>
            <p:nvPr/>
          </p:nvSpPr>
          <p:spPr bwMode="auto">
            <a:xfrm>
              <a:off x="3242"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0" name="Line 41"/>
            <p:cNvSpPr>
              <a:spLocks noChangeShapeType="1"/>
            </p:cNvSpPr>
            <p:nvPr/>
          </p:nvSpPr>
          <p:spPr bwMode="auto">
            <a:xfrm>
              <a:off x="2517" y="2659"/>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1" name="Line 42"/>
            <p:cNvSpPr>
              <a:spLocks noChangeShapeType="1"/>
            </p:cNvSpPr>
            <p:nvPr/>
          </p:nvSpPr>
          <p:spPr bwMode="auto">
            <a:xfrm>
              <a:off x="3787"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2" name="Line 43"/>
            <p:cNvSpPr>
              <a:spLocks noChangeShapeType="1"/>
            </p:cNvSpPr>
            <p:nvPr/>
          </p:nvSpPr>
          <p:spPr bwMode="auto">
            <a:xfrm>
              <a:off x="3787"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3" name="Line 44"/>
            <p:cNvSpPr>
              <a:spLocks noChangeShapeType="1"/>
            </p:cNvSpPr>
            <p:nvPr/>
          </p:nvSpPr>
          <p:spPr bwMode="auto">
            <a:xfrm>
              <a:off x="4331"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4" name="Line 45"/>
            <p:cNvSpPr>
              <a:spLocks noChangeShapeType="1"/>
            </p:cNvSpPr>
            <p:nvPr/>
          </p:nvSpPr>
          <p:spPr bwMode="auto">
            <a:xfrm>
              <a:off x="4331"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5" name="Line 46"/>
            <p:cNvSpPr>
              <a:spLocks noChangeShapeType="1"/>
            </p:cNvSpPr>
            <p:nvPr/>
          </p:nvSpPr>
          <p:spPr bwMode="auto">
            <a:xfrm>
              <a:off x="4875"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6" name="Line 47"/>
            <p:cNvSpPr>
              <a:spLocks noChangeShapeType="1"/>
            </p:cNvSpPr>
            <p:nvPr/>
          </p:nvSpPr>
          <p:spPr bwMode="auto">
            <a:xfrm flipV="1">
              <a:off x="4876" y="2477"/>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7" name="Text Box 48"/>
            <p:cNvSpPr txBox="1">
              <a:spLocks noChangeArrowheads="1"/>
            </p:cNvSpPr>
            <p:nvPr/>
          </p:nvSpPr>
          <p:spPr bwMode="auto">
            <a:xfrm>
              <a:off x="2140" y="2481"/>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Clk</a:t>
              </a:r>
              <a:endParaRPr lang="en-AU" altLang="en-US" sz="1600"/>
            </a:p>
          </p:txBody>
        </p:sp>
        <p:sp>
          <p:nvSpPr>
            <p:cNvPr id="23588" name="Freeform 49"/>
            <p:cNvSpPr>
              <a:spLocks/>
            </p:cNvSpPr>
            <p:nvPr/>
          </p:nvSpPr>
          <p:spPr bwMode="auto">
            <a:xfrm>
              <a:off x="2789" y="3566"/>
              <a:ext cx="2178" cy="182"/>
            </a:xfrm>
            <a:custGeom>
              <a:avLst/>
              <a:gdLst>
                <a:gd name="T0" fmla="*/ 0 w 2178"/>
                <a:gd name="T1" fmla="*/ 91 h 182"/>
                <a:gd name="T2" fmla="*/ 46 w 2178"/>
                <a:gd name="T3" fmla="*/ 0 h 182"/>
                <a:gd name="T4" fmla="*/ 2132 w 2178"/>
                <a:gd name="T5" fmla="*/ 0 h 182"/>
                <a:gd name="T6" fmla="*/ 2178 w 2178"/>
                <a:gd name="T7" fmla="*/ 91 h 182"/>
                <a:gd name="T8" fmla="*/ 2132 w 2178"/>
                <a:gd name="T9" fmla="*/ 182 h 182"/>
                <a:gd name="T10" fmla="*/ 46 w 2178"/>
                <a:gd name="T11" fmla="*/ 182 h 182"/>
                <a:gd name="T12" fmla="*/ 0 w 2178"/>
                <a:gd name="T13" fmla="*/ 91 h 182"/>
                <a:gd name="T14" fmla="*/ 0 60000 65536"/>
                <a:gd name="T15" fmla="*/ 0 60000 65536"/>
                <a:gd name="T16" fmla="*/ 0 60000 65536"/>
                <a:gd name="T17" fmla="*/ 0 60000 65536"/>
                <a:gd name="T18" fmla="*/ 0 60000 65536"/>
                <a:gd name="T19" fmla="*/ 0 60000 65536"/>
                <a:gd name="T20" fmla="*/ 0 60000 65536"/>
                <a:gd name="T21" fmla="*/ 0 w 2178"/>
                <a:gd name="T22" fmla="*/ 0 h 182"/>
                <a:gd name="T23" fmla="*/ 2178 w 2178"/>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8" h="182">
                  <a:moveTo>
                    <a:pt x="0" y="91"/>
                  </a:moveTo>
                  <a:lnTo>
                    <a:pt x="46" y="0"/>
                  </a:lnTo>
                  <a:lnTo>
                    <a:pt x="2132" y="0"/>
                  </a:lnTo>
                  <a:lnTo>
                    <a:pt x="2178" y="91"/>
                  </a:lnTo>
                  <a:lnTo>
                    <a:pt x="2132" y="182"/>
                  </a:lnTo>
                  <a:lnTo>
                    <a:pt x="46"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3589" name="Freeform 50"/>
            <p:cNvSpPr>
              <a:spLocks/>
            </p:cNvSpPr>
            <p:nvPr/>
          </p:nvSpPr>
          <p:spPr bwMode="auto">
            <a:xfrm>
              <a:off x="4875"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90" name="Freeform 51"/>
            <p:cNvSpPr>
              <a:spLocks/>
            </p:cNvSpPr>
            <p:nvPr/>
          </p:nvSpPr>
          <p:spPr bwMode="auto">
            <a:xfrm>
              <a:off x="4876"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91" name="Line 17"/>
            <p:cNvSpPr>
              <a:spLocks noChangeShapeType="1"/>
            </p:cNvSpPr>
            <p:nvPr/>
          </p:nvSpPr>
          <p:spPr bwMode="auto">
            <a:xfrm>
              <a:off x="2698"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2" name="Line 18"/>
            <p:cNvSpPr>
              <a:spLocks noChangeShapeType="1"/>
            </p:cNvSpPr>
            <p:nvPr/>
          </p:nvSpPr>
          <p:spPr bwMode="auto">
            <a:xfrm>
              <a:off x="3787"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3" name="Line 19"/>
            <p:cNvSpPr>
              <a:spLocks noChangeShapeType="1"/>
            </p:cNvSpPr>
            <p:nvPr/>
          </p:nvSpPr>
          <p:spPr bwMode="auto">
            <a:xfrm>
              <a:off x="4875" y="2387"/>
              <a:ext cx="1"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9" name="Rectangle 3"/>
          <p:cNvSpPr>
            <a:spLocks noGrp="1" noChangeArrowheads="1"/>
          </p:cNvSpPr>
          <p:nvPr>
            <p:ph idx="1"/>
          </p:nvPr>
        </p:nvSpPr>
        <p:spPr>
          <a:xfrm>
            <a:off x="628650" y="1412776"/>
            <a:ext cx="7886700" cy="4351338"/>
          </a:xfrm>
        </p:spPr>
        <p:txBody>
          <a:bodyPr/>
          <a:lstStyle/>
          <a:p>
            <a:pPr eaLnBrk="1" hangingPunct="1"/>
            <a:r>
              <a:rPr lang="en-US" altLang="en-US" dirty="0" smtClean="0"/>
              <a:t>Only change prediction on two successive </a:t>
            </a:r>
            <a:r>
              <a:rPr lang="en-US" altLang="en-US" dirty="0" err="1" smtClean="0"/>
              <a:t>mispredictions</a:t>
            </a:r>
            <a:endParaRPr lang="en-AU" altLang="en-US" dirty="0" smtClean="0"/>
          </a:p>
        </p:txBody>
      </p:sp>
      <p:sp>
        <p:nvSpPr>
          <p:cNvPr id="175108" name="Rectangle 2"/>
          <p:cNvSpPr>
            <a:spLocks noGrp="1" noChangeArrowheads="1"/>
          </p:cNvSpPr>
          <p:nvPr>
            <p:ph type="title"/>
          </p:nvPr>
        </p:nvSpPr>
        <p:spPr/>
        <p:txBody>
          <a:bodyPr/>
          <a:lstStyle/>
          <a:p>
            <a:pPr eaLnBrk="1" hangingPunct="1"/>
            <a:r>
              <a:rPr lang="en-US" altLang="en-US" smtClean="0"/>
              <a:t>2-Bit Predictor</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130</a:t>
            </a:fld>
            <a:endParaRPr lang="zh-CN" altLang="en-US"/>
          </a:p>
        </p:txBody>
      </p:sp>
      <p:pic>
        <p:nvPicPr>
          <p:cNvPr id="175107" name="Picture 6" descr="f04-6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349500"/>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267744" y="4483859"/>
            <a:ext cx="504056" cy="338554"/>
          </a:xfrm>
          <a:prstGeom prst="rect">
            <a:avLst/>
          </a:prstGeom>
          <a:noFill/>
        </p:spPr>
        <p:txBody>
          <a:bodyPr wrap="square" rtlCol="0">
            <a:spAutoFit/>
          </a:bodyPr>
          <a:lstStyle/>
          <a:p>
            <a:r>
              <a:rPr lang="en-US" altLang="zh-CN" dirty="0" smtClean="0"/>
              <a:t>00</a:t>
            </a:r>
            <a:endParaRPr lang="zh-CN" altLang="en-US" dirty="0"/>
          </a:p>
        </p:txBody>
      </p:sp>
      <p:sp>
        <p:nvSpPr>
          <p:cNvPr id="7" name="文本框 6"/>
          <p:cNvSpPr txBox="1"/>
          <p:nvPr/>
        </p:nvSpPr>
        <p:spPr>
          <a:xfrm>
            <a:off x="6205922" y="4483859"/>
            <a:ext cx="504056" cy="338554"/>
          </a:xfrm>
          <a:prstGeom prst="rect">
            <a:avLst/>
          </a:prstGeom>
          <a:noFill/>
        </p:spPr>
        <p:txBody>
          <a:bodyPr wrap="square" rtlCol="0">
            <a:spAutoFit/>
          </a:bodyPr>
          <a:lstStyle/>
          <a:p>
            <a:r>
              <a:rPr lang="en-US" altLang="zh-CN" dirty="0" smtClean="0"/>
              <a:t>01</a:t>
            </a:r>
            <a:endParaRPr lang="zh-CN" altLang="en-US" dirty="0"/>
          </a:p>
        </p:txBody>
      </p:sp>
      <p:sp>
        <p:nvSpPr>
          <p:cNvPr id="8" name="文本框 7"/>
          <p:cNvSpPr txBox="1"/>
          <p:nvPr/>
        </p:nvSpPr>
        <p:spPr>
          <a:xfrm>
            <a:off x="6300192" y="2996952"/>
            <a:ext cx="504056" cy="338554"/>
          </a:xfrm>
          <a:prstGeom prst="rect">
            <a:avLst/>
          </a:prstGeom>
          <a:noFill/>
        </p:spPr>
        <p:txBody>
          <a:bodyPr wrap="square" rtlCol="0">
            <a:spAutoFit/>
          </a:bodyPr>
          <a:lstStyle/>
          <a:p>
            <a:r>
              <a:rPr lang="en-US" altLang="zh-CN" dirty="0" smtClean="0"/>
              <a:t>10</a:t>
            </a:r>
            <a:endParaRPr lang="zh-CN" altLang="en-US" dirty="0"/>
          </a:p>
        </p:txBody>
      </p:sp>
      <p:sp>
        <p:nvSpPr>
          <p:cNvPr id="9" name="文本框 8"/>
          <p:cNvSpPr txBox="1"/>
          <p:nvPr/>
        </p:nvSpPr>
        <p:spPr>
          <a:xfrm>
            <a:off x="2258576" y="2996952"/>
            <a:ext cx="504056" cy="338554"/>
          </a:xfrm>
          <a:prstGeom prst="rect">
            <a:avLst/>
          </a:prstGeom>
          <a:noFill/>
        </p:spPr>
        <p:txBody>
          <a:bodyPr wrap="square" rtlCol="0">
            <a:spAutoFit/>
          </a:bodyPr>
          <a:lstStyle/>
          <a:p>
            <a:r>
              <a:rPr lang="en-US" altLang="zh-CN" dirty="0" smtClean="0"/>
              <a:t>11</a:t>
            </a:r>
            <a:endParaRPr lang="zh-CN" altLang="en-US" dirty="0"/>
          </a:p>
        </p:txBody>
      </p:sp>
      <p:sp>
        <p:nvSpPr>
          <p:cNvPr id="4" name="文本框 3"/>
          <p:cNvSpPr txBox="1"/>
          <p:nvPr/>
        </p:nvSpPr>
        <p:spPr>
          <a:xfrm>
            <a:off x="1259632" y="6056501"/>
            <a:ext cx="6696744" cy="584775"/>
          </a:xfrm>
          <a:prstGeom prst="rect">
            <a:avLst/>
          </a:prstGeom>
          <a:noFill/>
        </p:spPr>
        <p:txBody>
          <a:bodyPr wrap="square" rtlCol="0">
            <a:spAutoFit/>
          </a:bodyPr>
          <a:lstStyle/>
          <a:p>
            <a:r>
              <a:rPr lang="en-US" altLang="zh-CN" dirty="0" smtClean="0">
                <a:solidFill>
                  <a:srgbClr val="0000FF"/>
                </a:solidFill>
              </a:rPr>
              <a:t>Branch is Taken with state change: state number is incremented</a:t>
            </a:r>
          </a:p>
          <a:p>
            <a:r>
              <a:rPr lang="en-US" altLang="zh-CN" dirty="0">
                <a:solidFill>
                  <a:srgbClr val="0000FF"/>
                </a:solidFill>
              </a:rPr>
              <a:t>Branch is </a:t>
            </a:r>
            <a:r>
              <a:rPr lang="en-US" altLang="zh-CN" dirty="0" smtClean="0">
                <a:solidFill>
                  <a:srgbClr val="0000FF"/>
                </a:solidFill>
              </a:rPr>
              <a:t> Not taken </a:t>
            </a:r>
            <a:r>
              <a:rPr lang="en-US" altLang="zh-CN" dirty="0">
                <a:solidFill>
                  <a:srgbClr val="0000FF"/>
                </a:solidFill>
              </a:rPr>
              <a:t>with state change </a:t>
            </a:r>
            <a:r>
              <a:rPr lang="en-US" altLang="zh-CN" dirty="0" smtClean="0">
                <a:solidFill>
                  <a:srgbClr val="0000FF"/>
                </a:solidFill>
              </a:rPr>
              <a:t>: </a:t>
            </a:r>
            <a:r>
              <a:rPr lang="en-US" altLang="zh-CN" dirty="0">
                <a:solidFill>
                  <a:srgbClr val="0000FF"/>
                </a:solidFill>
              </a:rPr>
              <a:t>state number </a:t>
            </a:r>
            <a:r>
              <a:rPr lang="en-US" altLang="zh-CN" dirty="0" smtClean="0">
                <a:solidFill>
                  <a:srgbClr val="0000FF"/>
                </a:solidFill>
              </a:rPr>
              <a:t>is decremented</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3"/>
          <p:cNvSpPr>
            <a:spLocks noGrp="1" noChangeArrowheads="1"/>
          </p:cNvSpPr>
          <p:nvPr>
            <p:ph idx="1"/>
          </p:nvPr>
        </p:nvSpPr>
        <p:spPr/>
        <p:txBody>
          <a:bodyPr>
            <a:normAutofit lnSpcReduction="10000"/>
          </a:bodyPr>
          <a:lstStyle/>
          <a:p>
            <a:pPr eaLnBrk="1" hangingPunct="1"/>
            <a:r>
              <a:rPr lang="en-US" altLang="en-US" dirty="0" smtClean="0"/>
              <a:t>Even with predictor, still need to calculate the target address</a:t>
            </a:r>
          </a:p>
          <a:p>
            <a:pPr lvl="1" eaLnBrk="1" hangingPunct="1"/>
            <a:r>
              <a:rPr lang="en-US" altLang="en-US" dirty="0" smtClean="0"/>
              <a:t>1-cycle penalty for a taken </a:t>
            </a:r>
            <a:r>
              <a:rPr lang="en-US" altLang="en-US" dirty="0" smtClean="0"/>
              <a:t>branch, </a:t>
            </a:r>
            <a:r>
              <a:rPr lang="zh-CN" altLang="en-US" dirty="0" smtClean="0">
                <a:solidFill>
                  <a:srgbClr val="0000FF"/>
                </a:solidFill>
              </a:rPr>
              <a:t>性能不如预测不跳转的简单预测系统，本方法无实用价值，无人采用</a:t>
            </a:r>
            <a:endParaRPr lang="en-US" altLang="en-US" dirty="0" smtClean="0">
              <a:solidFill>
                <a:srgbClr val="0000FF"/>
              </a:solidFill>
            </a:endParaRPr>
          </a:p>
          <a:p>
            <a:r>
              <a:rPr lang="en-US" altLang="en-US" dirty="0" smtClean="0"/>
              <a:t>Branch target </a:t>
            </a:r>
            <a:r>
              <a:rPr lang="en-US" altLang="en-US" dirty="0" smtClean="0"/>
              <a:t>buffer </a:t>
            </a:r>
            <a:r>
              <a:rPr lang="zh-CN" altLang="en-US" dirty="0" smtClean="0"/>
              <a:t>（</a:t>
            </a:r>
            <a:r>
              <a:rPr lang="en-US" altLang="en-US" dirty="0"/>
              <a:t> </a:t>
            </a:r>
            <a:r>
              <a:rPr lang="en-US" altLang="en-US" dirty="0" smtClean="0">
                <a:solidFill>
                  <a:srgbClr val="0000FF"/>
                </a:solidFill>
              </a:rPr>
              <a:t>0-cycle </a:t>
            </a:r>
            <a:r>
              <a:rPr lang="en-US" altLang="en-US" dirty="0">
                <a:solidFill>
                  <a:srgbClr val="0000FF"/>
                </a:solidFill>
              </a:rPr>
              <a:t>penalty </a:t>
            </a:r>
            <a:r>
              <a:rPr lang="zh-CN" altLang="en-US" dirty="0" smtClean="0"/>
              <a:t>）</a:t>
            </a:r>
            <a:endParaRPr lang="en-US" altLang="en-US" dirty="0" smtClean="0"/>
          </a:p>
          <a:p>
            <a:pPr lvl="1" eaLnBrk="1" hangingPunct="1"/>
            <a:r>
              <a:rPr lang="en-US" altLang="en-US" dirty="0" smtClean="0"/>
              <a:t>Cache of target addresses</a:t>
            </a:r>
          </a:p>
          <a:p>
            <a:pPr lvl="1" eaLnBrk="1" hangingPunct="1"/>
            <a:r>
              <a:rPr lang="en-US" altLang="en-US" dirty="0" smtClean="0"/>
              <a:t>Indexed by PC when instruction fetched</a:t>
            </a:r>
          </a:p>
          <a:p>
            <a:pPr lvl="2" eaLnBrk="1" hangingPunct="1"/>
            <a:r>
              <a:rPr lang="en-US" altLang="en-US" dirty="0" smtClean="0"/>
              <a:t>If </a:t>
            </a:r>
            <a:r>
              <a:rPr lang="en-US" altLang="zh-CN" dirty="0" smtClean="0"/>
              <a:t>cache </a:t>
            </a:r>
            <a:r>
              <a:rPr lang="en-US" altLang="en-US" dirty="0" smtClean="0"/>
              <a:t>hit</a:t>
            </a:r>
            <a:r>
              <a:rPr lang="en-US" altLang="zh-CN" dirty="0" smtClean="0"/>
              <a:t>s</a:t>
            </a:r>
            <a:r>
              <a:rPr lang="en-US" altLang="en-US" dirty="0" smtClean="0"/>
              <a:t> </a:t>
            </a:r>
            <a:r>
              <a:rPr lang="en-US" altLang="en-US" dirty="0" smtClean="0"/>
              <a:t>and instruction is branch predicted taken, can fetch target </a:t>
            </a:r>
            <a:r>
              <a:rPr lang="en-US" altLang="en-US" dirty="0" smtClean="0"/>
              <a:t>immediately</a:t>
            </a:r>
          </a:p>
          <a:p>
            <a:pPr lvl="2"/>
            <a:r>
              <a:rPr lang="en-US" altLang="zh-CN" dirty="0" smtClean="0"/>
              <a:t>BEQ</a:t>
            </a:r>
            <a:r>
              <a:rPr lang="zh-CN" altLang="en-US" dirty="0"/>
              <a:t>指令的</a:t>
            </a:r>
            <a:r>
              <a:rPr lang="zh-CN" altLang="en-US" dirty="0" smtClean="0"/>
              <a:t>第</a:t>
            </a:r>
            <a:r>
              <a:rPr lang="en-US" altLang="zh-CN" dirty="0" smtClean="0"/>
              <a:t>1 stage (IF)</a:t>
            </a:r>
            <a:r>
              <a:rPr lang="zh-CN" altLang="en-US" dirty="0" smtClean="0"/>
              <a:t>结束时从</a:t>
            </a:r>
            <a:r>
              <a:rPr lang="en-US" altLang="zh-CN" dirty="0" smtClean="0"/>
              <a:t>cache</a:t>
            </a:r>
            <a:r>
              <a:rPr lang="zh-CN" altLang="en-US" dirty="0" smtClean="0"/>
              <a:t>中拿到了跳转目标地址</a:t>
            </a:r>
            <a:r>
              <a:rPr lang="en-US" altLang="zh-CN" dirty="0" smtClean="0"/>
              <a:t>;</a:t>
            </a:r>
          </a:p>
          <a:p>
            <a:pPr lvl="2"/>
            <a:r>
              <a:rPr lang="en-US" altLang="zh-CN" dirty="0"/>
              <a:t>BEQ</a:t>
            </a:r>
            <a:r>
              <a:rPr lang="zh-CN" altLang="en-US" dirty="0" smtClean="0"/>
              <a:t>指令的第</a:t>
            </a:r>
            <a:r>
              <a:rPr lang="en-US" altLang="zh-CN" dirty="0" smtClean="0"/>
              <a:t>2 </a:t>
            </a:r>
            <a:r>
              <a:rPr lang="en-US" altLang="zh-CN" dirty="0" err="1" smtClean="0"/>
              <a:t>satge</a:t>
            </a:r>
            <a:r>
              <a:rPr lang="zh-CN" altLang="en-US" dirty="0" smtClean="0"/>
              <a:t>（</a:t>
            </a:r>
            <a:r>
              <a:rPr lang="en-US" altLang="zh-CN" dirty="0" smtClean="0"/>
              <a:t>ID</a:t>
            </a:r>
            <a:r>
              <a:rPr lang="zh-CN" altLang="en-US" dirty="0" smtClean="0"/>
              <a:t>）开始时，跳转地址处的指令开始取出（即开始</a:t>
            </a:r>
            <a:r>
              <a:rPr lang="en-US" altLang="zh-CN" dirty="0" smtClean="0"/>
              <a:t>IF</a:t>
            </a:r>
            <a:r>
              <a:rPr lang="zh-CN" altLang="en-US" dirty="0"/>
              <a:t> </a:t>
            </a:r>
            <a:r>
              <a:rPr lang="en-US" altLang="zh-CN" dirty="0" smtClean="0"/>
              <a:t>stage</a:t>
            </a:r>
            <a:r>
              <a:rPr lang="zh-CN" altLang="en-US" dirty="0" smtClean="0"/>
              <a:t>）。</a:t>
            </a:r>
            <a:endParaRPr lang="en-AU" altLang="en-US" dirty="0" smtClean="0"/>
          </a:p>
        </p:txBody>
      </p:sp>
      <p:sp>
        <p:nvSpPr>
          <p:cNvPr id="177155" name="Rectangle 2"/>
          <p:cNvSpPr>
            <a:spLocks noGrp="1" noChangeArrowheads="1"/>
          </p:cNvSpPr>
          <p:nvPr>
            <p:ph type="title"/>
          </p:nvPr>
        </p:nvSpPr>
        <p:spPr/>
        <p:txBody>
          <a:bodyPr/>
          <a:lstStyle/>
          <a:p>
            <a:pPr eaLnBrk="1" hangingPunct="1"/>
            <a:r>
              <a:rPr lang="en-US" altLang="en-US" smtClean="0"/>
              <a:t>Calculating the Branch Target</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131</a:t>
            </a:fld>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3"/>
          <p:cNvSpPr>
            <a:spLocks noGrp="1" noChangeArrowheads="1"/>
          </p:cNvSpPr>
          <p:nvPr>
            <p:ph idx="1"/>
          </p:nvPr>
        </p:nvSpPr>
        <p:spPr>
          <a:xfrm>
            <a:off x="628650" y="1825625"/>
            <a:ext cx="8335838" cy="4351338"/>
          </a:xfrm>
        </p:spPr>
        <p:txBody>
          <a:bodyPr>
            <a:normAutofit/>
          </a:bodyPr>
          <a:lstStyle/>
          <a:p>
            <a:pPr eaLnBrk="1" hangingPunct="1"/>
            <a:r>
              <a:rPr lang="en-US" altLang="en-US" sz="2800" dirty="0" smtClean="0"/>
              <a:t>“Unexpected” events requiring change</a:t>
            </a:r>
            <a:br>
              <a:rPr lang="en-US" altLang="en-US" sz="2800" dirty="0" smtClean="0"/>
            </a:br>
            <a:r>
              <a:rPr lang="en-US" altLang="en-US" sz="2800" dirty="0" smtClean="0"/>
              <a:t>in flow of control</a:t>
            </a:r>
          </a:p>
          <a:p>
            <a:pPr lvl="1" eaLnBrk="1" hangingPunct="1"/>
            <a:r>
              <a:rPr lang="en-US" altLang="en-US" sz="2400" dirty="0" smtClean="0"/>
              <a:t>Different ISAs use the terms differently</a:t>
            </a:r>
          </a:p>
          <a:p>
            <a:pPr eaLnBrk="1" hangingPunct="1"/>
            <a:r>
              <a:rPr lang="en-US" altLang="en-US" sz="2800" dirty="0" smtClean="0"/>
              <a:t>Exception</a:t>
            </a:r>
          </a:p>
          <a:p>
            <a:pPr lvl="1" eaLnBrk="1" hangingPunct="1"/>
            <a:r>
              <a:rPr lang="en-US" altLang="en-US" sz="2400" dirty="0" smtClean="0"/>
              <a:t>Arises within the CPU</a:t>
            </a:r>
          </a:p>
          <a:p>
            <a:pPr lvl="2" eaLnBrk="1" hangingPunct="1"/>
            <a:r>
              <a:rPr lang="en-US" altLang="en-US" sz="2000" dirty="0" smtClean="0"/>
              <a:t>e.g., undefined </a:t>
            </a:r>
            <a:r>
              <a:rPr lang="en-US" altLang="en-US" sz="2000" dirty="0" err="1" smtClean="0"/>
              <a:t>opcode</a:t>
            </a:r>
            <a:r>
              <a:rPr lang="en-US" altLang="en-US" sz="2000" dirty="0" smtClean="0"/>
              <a:t>, </a:t>
            </a:r>
            <a:r>
              <a:rPr lang="en-US" altLang="en-US" sz="2000" dirty="0" err="1" smtClean="0"/>
              <a:t>syscall</a:t>
            </a:r>
            <a:r>
              <a:rPr lang="en-US" altLang="en-US" sz="2000" dirty="0" smtClean="0"/>
              <a:t>, …</a:t>
            </a:r>
          </a:p>
          <a:p>
            <a:pPr eaLnBrk="1" hangingPunct="1"/>
            <a:r>
              <a:rPr lang="en-US" altLang="en-US" sz="2800" dirty="0" smtClean="0"/>
              <a:t>Interrupt</a:t>
            </a:r>
          </a:p>
          <a:p>
            <a:pPr lvl="1" eaLnBrk="1" hangingPunct="1"/>
            <a:r>
              <a:rPr lang="en-US" altLang="en-US" sz="2400" dirty="0" smtClean="0"/>
              <a:t>From an external I/O </a:t>
            </a:r>
            <a:r>
              <a:rPr lang="en-US" altLang="en-US" sz="2400" dirty="0" smtClean="0"/>
              <a:t>controller</a:t>
            </a:r>
            <a:r>
              <a:rPr lang="en-US" altLang="en-US" sz="2400" dirty="0" smtClean="0">
                <a:solidFill>
                  <a:srgbClr val="0000FF"/>
                </a:solidFill>
              </a:rPr>
              <a:t>, or peripheral devices</a:t>
            </a:r>
            <a:r>
              <a:rPr lang="en-US" altLang="en-US" sz="2400" dirty="0" smtClean="0"/>
              <a:t>.</a:t>
            </a:r>
            <a:endParaRPr lang="en-US" altLang="en-US" sz="2400" dirty="0" smtClean="0"/>
          </a:p>
          <a:p>
            <a:pPr eaLnBrk="1" hangingPunct="1"/>
            <a:r>
              <a:rPr lang="en-US" altLang="en-US" sz="2800" dirty="0" smtClean="0"/>
              <a:t>Dealing with them without sacrificing performance is </a:t>
            </a:r>
            <a:r>
              <a:rPr lang="en-US" altLang="en-US" sz="2800" dirty="0" smtClean="0"/>
              <a:t>hard.</a:t>
            </a:r>
            <a:endParaRPr lang="en-AU" altLang="en-US" sz="2800" dirty="0" smtClean="0"/>
          </a:p>
        </p:txBody>
      </p:sp>
      <p:sp>
        <p:nvSpPr>
          <p:cNvPr id="179203" name="Rectangle 2"/>
          <p:cNvSpPr>
            <a:spLocks noGrp="1" noChangeArrowheads="1"/>
          </p:cNvSpPr>
          <p:nvPr>
            <p:ph type="title"/>
          </p:nvPr>
        </p:nvSpPr>
        <p:spPr/>
        <p:txBody>
          <a:bodyPr/>
          <a:lstStyle/>
          <a:p>
            <a:pPr eaLnBrk="1" hangingPunct="1"/>
            <a:r>
              <a:rPr lang="en-US" altLang="en-US" smtClean="0"/>
              <a:t>Exceptions and Interrupts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132</a:t>
            </a:fld>
            <a:endParaRPr lang="zh-CN" altLang="en-US"/>
          </a:p>
        </p:txBody>
      </p:sp>
      <p:sp>
        <p:nvSpPr>
          <p:cNvPr id="179205" name="Text Box 4"/>
          <p:cNvSpPr txBox="1">
            <a:spLocks noChangeArrowheads="1"/>
          </p:cNvSpPr>
          <p:nvPr/>
        </p:nvSpPr>
        <p:spPr bwMode="auto">
          <a:xfrm rot="5400000">
            <a:off x="8055769" y="721519"/>
            <a:ext cx="18097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§4.9 Exceptions</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3"/>
          <p:cNvSpPr>
            <a:spLocks noGrp="1" noChangeArrowheads="1"/>
          </p:cNvSpPr>
          <p:nvPr>
            <p:ph idx="1"/>
          </p:nvPr>
        </p:nvSpPr>
        <p:spPr>
          <a:xfrm>
            <a:off x="572676" y="764704"/>
            <a:ext cx="8335838" cy="2827511"/>
          </a:xfrm>
        </p:spPr>
        <p:txBody>
          <a:bodyPr>
            <a:normAutofit/>
          </a:bodyPr>
          <a:lstStyle/>
          <a:p>
            <a:r>
              <a:rPr lang="en-US" altLang="en-US" dirty="0" smtClean="0"/>
              <a:t>Many </a:t>
            </a:r>
            <a:r>
              <a:rPr lang="en-US" altLang="en-US" dirty="0"/>
              <a:t>architectures and authors do not distinguish between interrupts and exceptions</a:t>
            </a:r>
          </a:p>
          <a:p>
            <a:r>
              <a:rPr lang="en-US" altLang="en-US" dirty="0" smtClean="0"/>
              <a:t>i.e. Using </a:t>
            </a:r>
            <a:r>
              <a:rPr lang="en-US" altLang="en-US" dirty="0"/>
              <a:t>either name to refer to </a:t>
            </a:r>
            <a:r>
              <a:rPr lang="en-US" altLang="en-US" dirty="0" smtClean="0"/>
              <a:t>both.</a:t>
            </a:r>
            <a:endParaRPr lang="en-US" altLang="en-US" dirty="0"/>
          </a:p>
          <a:p>
            <a:pPr lvl="1"/>
            <a:r>
              <a:rPr lang="en-US" altLang="en-US" sz="2600" dirty="0"/>
              <a:t>the Intel x86 uses </a:t>
            </a:r>
            <a:r>
              <a:rPr lang="en-US" altLang="en-US" sz="2600" dirty="0" smtClean="0"/>
              <a:t>interrupt for both. </a:t>
            </a:r>
            <a:endParaRPr lang="en-US" altLang="en-US" sz="2600" dirty="0"/>
          </a:p>
          <a:p>
            <a:pPr lvl="1"/>
            <a:r>
              <a:rPr lang="en-US" altLang="en-US" sz="2600" dirty="0" err="1" smtClean="0"/>
              <a:t>Risc</a:t>
            </a:r>
            <a:r>
              <a:rPr lang="en-US" altLang="en-US" sz="2600" dirty="0" smtClean="0"/>
              <a:t>-V use </a:t>
            </a:r>
            <a:r>
              <a:rPr lang="en-US" altLang="en-US" sz="2600" dirty="0"/>
              <a:t>the term exception to refer to </a:t>
            </a:r>
            <a:r>
              <a:rPr lang="en-US" altLang="en-US" sz="2600" dirty="0" smtClean="0"/>
              <a:t>both. </a:t>
            </a:r>
            <a:endParaRPr lang="en-US" altLang="en-US" sz="2600" dirty="0"/>
          </a:p>
          <a:p>
            <a:pPr lvl="2"/>
            <a:r>
              <a:rPr lang="en-US" altLang="en-US" sz="2400" dirty="0" smtClean="0"/>
              <a:t>using </a:t>
            </a:r>
            <a:r>
              <a:rPr lang="en-US" altLang="en-US" sz="2400" dirty="0"/>
              <a:t>term interrupt only when the event is externally caused. </a:t>
            </a:r>
            <a:endParaRPr lang="en-US" altLang="en-US" sz="2400" dirty="0" smtClean="0"/>
          </a:p>
        </p:txBody>
      </p:sp>
      <p:sp>
        <p:nvSpPr>
          <p:cNvPr id="179203" name="Rectangle 2"/>
          <p:cNvSpPr>
            <a:spLocks noGrp="1" noChangeArrowheads="1"/>
          </p:cNvSpPr>
          <p:nvPr>
            <p:ph type="title"/>
          </p:nvPr>
        </p:nvSpPr>
        <p:spPr>
          <a:xfrm>
            <a:off x="603548" y="115322"/>
            <a:ext cx="7886700" cy="831627"/>
          </a:xfrm>
        </p:spPr>
        <p:txBody>
          <a:bodyPr>
            <a:normAutofit/>
          </a:bodyPr>
          <a:lstStyle/>
          <a:p>
            <a:pPr eaLnBrk="1" hangingPunct="1"/>
            <a:r>
              <a:rPr lang="en-US" altLang="en-US" sz="2800" dirty="0" smtClean="0"/>
              <a:t>Exceptions and Interrupts</a:t>
            </a:r>
            <a:endParaRPr lang="en-AU" altLang="en-US" sz="2800"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133</a:t>
            </a:fld>
            <a:endParaRPr lang="zh-CN" altLang="en-US"/>
          </a:p>
        </p:txBody>
      </p:sp>
      <p:sp>
        <p:nvSpPr>
          <p:cNvPr id="179205" name="Text Box 4"/>
          <p:cNvSpPr txBox="1">
            <a:spLocks noChangeArrowheads="1"/>
          </p:cNvSpPr>
          <p:nvPr/>
        </p:nvSpPr>
        <p:spPr bwMode="auto">
          <a:xfrm rot="5400000">
            <a:off x="8055769" y="721519"/>
            <a:ext cx="18097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§4.9 Exceptions</a:t>
            </a:r>
          </a:p>
        </p:txBody>
      </p:sp>
      <p:pic>
        <p:nvPicPr>
          <p:cNvPr id="3" name="图片 2"/>
          <p:cNvPicPr>
            <a:picLocks noChangeAspect="1"/>
          </p:cNvPicPr>
          <p:nvPr/>
        </p:nvPicPr>
        <p:blipFill>
          <a:blip r:embed="rId3"/>
          <a:stretch>
            <a:fillRect/>
          </a:stretch>
        </p:blipFill>
        <p:spPr>
          <a:xfrm>
            <a:off x="340311" y="3429000"/>
            <a:ext cx="8684167" cy="1944216"/>
          </a:xfrm>
          <a:prstGeom prst="rect">
            <a:avLst/>
          </a:prstGeom>
        </p:spPr>
      </p:pic>
      <p:sp>
        <p:nvSpPr>
          <p:cNvPr id="4" name="文本框 3"/>
          <p:cNvSpPr txBox="1"/>
          <p:nvPr/>
        </p:nvSpPr>
        <p:spPr>
          <a:xfrm>
            <a:off x="464136" y="5274925"/>
            <a:ext cx="8309744" cy="1446550"/>
          </a:xfrm>
          <a:prstGeom prst="rect">
            <a:avLst/>
          </a:prstGeom>
          <a:noFill/>
        </p:spPr>
        <p:txBody>
          <a:bodyPr wrap="square" rtlCol="0">
            <a:spAutoFit/>
          </a:bodyPr>
          <a:lstStyle/>
          <a:p>
            <a:r>
              <a:rPr lang="en-US" altLang="en-US" sz="2400" dirty="0">
                <a:cs typeface="Arial" panose="020B0604020202020204" pitchFamily="34" charset="0"/>
              </a:rPr>
              <a:t>The only types of exceptions to handle in this chapter</a:t>
            </a:r>
          </a:p>
          <a:p>
            <a:pPr marL="800100" lvl="1" indent="-342900">
              <a:buFont typeface="Arial" panose="020B0604020202020204" pitchFamily="34" charset="0"/>
              <a:buChar char="•"/>
            </a:pPr>
            <a:r>
              <a:rPr lang="en-US" altLang="en-US" sz="2400" dirty="0">
                <a:cs typeface="Arial" panose="020B0604020202020204" pitchFamily="34" charset="0"/>
              </a:rPr>
              <a:t>execution of an undefined instruction </a:t>
            </a:r>
          </a:p>
          <a:p>
            <a:pPr marL="800100" lvl="1" indent="-342900">
              <a:buFont typeface="Arial" panose="020B0604020202020204" pitchFamily="34" charset="0"/>
              <a:buChar char="•"/>
            </a:pPr>
            <a:r>
              <a:rPr lang="en-US" altLang="en-US" sz="2400" dirty="0">
                <a:cs typeface="Arial" panose="020B0604020202020204" pitchFamily="34" charset="0"/>
              </a:rPr>
              <a:t>a hardware malfunction.</a:t>
            </a:r>
          </a:p>
          <a:p>
            <a:endParaRPr lang="zh-CN" altLang="en-US" dirty="0"/>
          </a:p>
        </p:txBody>
      </p:sp>
    </p:spTree>
    <p:extLst>
      <p:ext uri="{BB962C8B-B14F-4D97-AF65-F5344CB8AC3E}">
        <p14:creationId xmlns:p14="http://schemas.microsoft.com/office/powerpoint/2010/main" val="262783829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3"/>
          <p:cNvSpPr>
            <a:spLocks noGrp="1" noChangeArrowheads="1"/>
          </p:cNvSpPr>
          <p:nvPr>
            <p:ph idx="1"/>
          </p:nvPr>
        </p:nvSpPr>
        <p:spPr>
          <a:xfrm>
            <a:off x="467544" y="1196752"/>
            <a:ext cx="7886700" cy="4351338"/>
          </a:xfrm>
        </p:spPr>
        <p:txBody>
          <a:bodyPr>
            <a:normAutofit fontScale="92500" lnSpcReduction="20000"/>
          </a:bodyPr>
          <a:lstStyle/>
          <a:p>
            <a:endParaRPr lang="en-US" altLang="en-US" sz="2800" dirty="0"/>
          </a:p>
          <a:p>
            <a:pPr eaLnBrk="1" hangingPunct="1">
              <a:lnSpc>
                <a:spcPct val="90000"/>
              </a:lnSpc>
            </a:pPr>
            <a:r>
              <a:rPr lang="en-US" altLang="en-US" sz="2800" dirty="0" smtClean="0"/>
              <a:t>Save </a:t>
            </a:r>
            <a:r>
              <a:rPr lang="en-US" altLang="en-US" sz="2800" dirty="0" smtClean="0"/>
              <a:t>PC of offending (or interrupted) instruction</a:t>
            </a:r>
          </a:p>
          <a:p>
            <a:pPr lvl="1" eaLnBrk="1" hangingPunct="1">
              <a:lnSpc>
                <a:spcPct val="90000"/>
              </a:lnSpc>
            </a:pPr>
            <a:r>
              <a:rPr lang="en-US" altLang="en-US" sz="2400" dirty="0" smtClean="0"/>
              <a:t>In RISC-V: Supervisor Exception Program Counter (SEPC)</a:t>
            </a:r>
          </a:p>
          <a:p>
            <a:pPr lvl="1" eaLnBrk="1" hangingPunct="1">
              <a:lnSpc>
                <a:spcPct val="90000"/>
              </a:lnSpc>
            </a:pPr>
            <a:endParaRPr lang="en-US" altLang="en-US" sz="2400" dirty="0" smtClean="0"/>
          </a:p>
          <a:p>
            <a:r>
              <a:rPr lang="en-US" altLang="en-US" sz="2800" dirty="0" smtClean="0"/>
              <a:t>Save indication of the </a:t>
            </a:r>
            <a:r>
              <a:rPr lang="en-US" altLang="en-US" sz="2800" dirty="0"/>
              <a:t>problem </a:t>
            </a:r>
            <a:r>
              <a:rPr lang="en-US" altLang="en-US" sz="2800" dirty="0" smtClean="0"/>
              <a:t>(exception cause </a:t>
            </a:r>
            <a:r>
              <a:rPr lang="en-US" altLang="en-US" sz="2800" dirty="0"/>
              <a:t>)</a:t>
            </a:r>
            <a:endParaRPr lang="en-US" altLang="en-US" sz="2800" dirty="0" smtClean="0"/>
          </a:p>
          <a:p>
            <a:pPr lvl="1" eaLnBrk="1" hangingPunct="1">
              <a:lnSpc>
                <a:spcPct val="90000"/>
              </a:lnSpc>
            </a:pPr>
            <a:r>
              <a:rPr lang="en-US" altLang="en-US" sz="2400" dirty="0" smtClean="0"/>
              <a:t>In RISC-V: Supervisor Exception Cause Register (SCAUSE)</a:t>
            </a:r>
          </a:p>
          <a:p>
            <a:pPr lvl="1" eaLnBrk="1" hangingPunct="1">
              <a:lnSpc>
                <a:spcPct val="90000"/>
              </a:lnSpc>
            </a:pPr>
            <a:r>
              <a:rPr lang="en-US" altLang="en-US" sz="2400" dirty="0" smtClean="0"/>
              <a:t>64 bits, but most bits unused</a:t>
            </a:r>
          </a:p>
          <a:p>
            <a:pPr lvl="2" eaLnBrk="1" hangingPunct="1">
              <a:lnSpc>
                <a:spcPct val="90000"/>
              </a:lnSpc>
            </a:pPr>
            <a:r>
              <a:rPr lang="en-US" altLang="en-US" sz="2000" dirty="0" smtClean="0"/>
              <a:t>Exception code field: 2 for undefined </a:t>
            </a:r>
            <a:r>
              <a:rPr lang="en-US" altLang="en-US" sz="2000" dirty="0" err="1" smtClean="0"/>
              <a:t>opcode</a:t>
            </a:r>
            <a:r>
              <a:rPr lang="en-US" altLang="en-US" sz="2000" dirty="0" smtClean="0"/>
              <a:t>, 12 for hardware malfunction, …</a:t>
            </a:r>
          </a:p>
          <a:p>
            <a:pPr eaLnBrk="1" hangingPunct="1">
              <a:lnSpc>
                <a:spcPct val="90000"/>
              </a:lnSpc>
            </a:pPr>
            <a:r>
              <a:rPr lang="en-US" altLang="en-US" sz="2800" dirty="0" smtClean="0"/>
              <a:t>Jump to handler</a:t>
            </a:r>
          </a:p>
          <a:p>
            <a:pPr lvl="1" eaLnBrk="1" hangingPunct="1">
              <a:lnSpc>
                <a:spcPct val="90000"/>
              </a:lnSpc>
            </a:pPr>
            <a:r>
              <a:rPr lang="en-US" altLang="en-US" sz="2400" dirty="0" smtClean="0"/>
              <a:t>Assume at 0000 0000 1C09 </a:t>
            </a:r>
            <a:r>
              <a:rPr lang="en-US" altLang="en-US" sz="2400" dirty="0" smtClean="0"/>
              <a:t>0000</a:t>
            </a:r>
            <a:r>
              <a:rPr lang="en-US" altLang="en-US" sz="2400" baseline="-25000" dirty="0" smtClean="0"/>
              <a:t>hex</a:t>
            </a:r>
          </a:p>
          <a:p>
            <a:pPr lvl="1"/>
            <a:r>
              <a:rPr lang="en-US" altLang="en-US" dirty="0">
                <a:solidFill>
                  <a:srgbClr val="0000FF"/>
                </a:solidFill>
              </a:rPr>
              <a:t>a single entry point for all </a:t>
            </a:r>
            <a:r>
              <a:rPr lang="en-US" altLang="en-US" dirty="0" smtClean="0">
                <a:solidFill>
                  <a:srgbClr val="0000FF"/>
                </a:solidFill>
              </a:rPr>
              <a:t>exceptions </a:t>
            </a:r>
            <a:endParaRPr lang="en-US" altLang="en-US" sz="2400" dirty="0" smtClean="0">
              <a:solidFill>
                <a:srgbClr val="0000FF"/>
              </a:solidFill>
            </a:endParaRPr>
          </a:p>
        </p:txBody>
      </p:sp>
      <p:sp>
        <p:nvSpPr>
          <p:cNvPr id="181251" name="Rectangle 2"/>
          <p:cNvSpPr>
            <a:spLocks noGrp="1" noChangeArrowheads="1"/>
          </p:cNvSpPr>
          <p:nvPr>
            <p:ph type="title"/>
          </p:nvPr>
        </p:nvSpPr>
        <p:spPr/>
        <p:txBody>
          <a:bodyPr>
            <a:normAutofit fontScale="90000"/>
          </a:bodyPr>
          <a:lstStyle/>
          <a:p>
            <a:pPr eaLnBrk="1" hangingPunct="1"/>
            <a:r>
              <a:rPr lang="en-US" altLang="en-US" dirty="0" smtClean="0"/>
              <a:t>Method 1 in RISC-V: Handling </a:t>
            </a:r>
            <a:r>
              <a:rPr lang="en-US" altLang="en-US" dirty="0" smtClean="0"/>
              <a:t>Exceptions</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134</a:t>
            </a:fld>
            <a:endParaRPr lang="zh-CN" altLang="en-US"/>
          </a:p>
        </p:txBody>
      </p:sp>
      <p:sp>
        <p:nvSpPr>
          <p:cNvPr id="3" name="文本框 2"/>
          <p:cNvSpPr txBox="1"/>
          <p:nvPr/>
        </p:nvSpPr>
        <p:spPr>
          <a:xfrm>
            <a:off x="6012160" y="1027475"/>
            <a:ext cx="2154244" cy="338554"/>
          </a:xfrm>
          <a:prstGeom prst="rect">
            <a:avLst/>
          </a:prstGeom>
          <a:noFill/>
        </p:spPr>
        <p:txBody>
          <a:bodyPr wrap="none" rtlCol="0">
            <a:spAutoFit/>
          </a:bodyPr>
          <a:lstStyle/>
          <a:p>
            <a:r>
              <a:rPr lang="en-US" altLang="en-US" dirty="0" smtClean="0">
                <a:solidFill>
                  <a:srgbClr val="0000FF"/>
                </a:solidFill>
              </a:rPr>
              <a:t>Offending:</a:t>
            </a:r>
            <a:r>
              <a:rPr lang="zh-CN" altLang="en-US" dirty="0">
                <a:solidFill>
                  <a:srgbClr val="0000FF"/>
                </a:solidFill>
              </a:rPr>
              <a:t>造成问题的</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3"/>
          <p:cNvSpPr>
            <a:spLocks noGrp="1" noChangeArrowheads="1"/>
          </p:cNvSpPr>
          <p:nvPr>
            <p:ph idx="1"/>
          </p:nvPr>
        </p:nvSpPr>
        <p:spPr>
          <a:xfrm>
            <a:off x="179512" y="1412776"/>
            <a:ext cx="8767886" cy="5112568"/>
          </a:xfrm>
        </p:spPr>
        <p:txBody>
          <a:bodyPr>
            <a:normAutofit fontScale="92500" lnSpcReduction="20000"/>
          </a:bodyPr>
          <a:lstStyle/>
          <a:p>
            <a:pPr eaLnBrk="1" hangingPunct="1">
              <a:lnSpc>
                <a:spcPct val="90000"/>
              </a:lnSpc>
            </a:pPr>
            <a:r>
              <a:rPr lang="en-US" altLang="en-US" dirty="0" smtClean="0"/>
              <a:t>Vectored </a:t>
            </a:r>
            <a:r>
              <a:rPr lang="en-US" altLang="en-US" dirty="0" smtClean="0"/>
              <a:t>Interrupts ( </a:t>
            </a:r>
            <a:r>
              <a:rPr lang="en-US" altLang="en-US" dirty="0" smtClean="0">
                <a:solidFill>
                  <a:srgbClr val="FF0000"/>
                </a:solidFill>
              </a:rPr>
              <a:t>not adopted in RISC-V</a:t>
            </a:r>
            <a:r>
              <a:rPr lang="en-US" altLang="en-US" dirty="0" smtClean="0"/>
              <a:t>)</a:t>
            </a:r>
            <a:endParaRPr lang="en-US" altLang="en-US" dirty="0" smtClean="0"/>
          </a:p>
          <a:p>
            <a:pPr lvl="1" eaLnBrk="1" hangingPunct="1">
              <a:lnSpc>
                <a:spcPct val="90000"/>
              </a:lnSpc>
            </a:pPr>
            <a:r>
              <a:rPr lang="en-US" altLang="en-US" dirty="0" smtClean="0"/>
              <a:t>Handler address determined by the </a:t>
            </a:r>
            <a:r>
              <a:rPr lang="en-US" altLang="en-US" dirty="0" smtClean="0"/>
              <a:t>cause</a:t>
            </a:r>
          </a:p>
          <a:p>
            <a:pPr lvl="1" eaLnBrk="1" hangingPunct="1">
              <a:lnSpc>
                <a:spcPct val="90000"/>
              </a:lnSpc>
            </a:pPr>
            <a:r>
              <a:rPr lang="en-US" altLang="en-US" dirty="0" smtClean="0">
                <a:solidFill>
                  <a:srgbClr val="0000FF"/>
                </a:solidFill>
              </a:rPr>
              <a:t>Interrupt handling entry address, i.e. address of first instruction in interrupt handling program, is called interrupt vector.</a:t>
            </a:r>
            <a:endParaRPr lang="en-US" altLang="en-US" dirty="0" smtClean="0">
              <a:solidFill>
                <a:srgbClr val="0000FF"/>
              </a:solidFill>
            </a:endParaRPr>
          </a:p>
          <a:p>
            <a:pPr eaLnBrk="1" hangingPunct="1">
              <a:lnSpc>
                <a:spcPct val="90000"/>
              </a:lnSpc>
            </a:pPr>
            <a:r>
              <a:rPr lang="en-US" altLang="en-US" dirty="0" smtClean="0"/>
              <a:t>Exception vector address to be added to a vector table base register:</a:t>
            </a:r>
          </a:p>
          <a:p>
            <a:pPr lvl="1" eaLnBrk="1" hangingPunct="1">
              <a:lnSpc>
                <a:spcPct val="90000"/>
              </a:lnSpc>
            </a:pPr>
            <a:r>
              <a:rPr lang="en-US" altLang="en-US" dirty="0" smtClean="0"/>
              <a:t>Undefined </a:t>
            </a:r>
            <a:r>
              <a:rPr lang="en-US" altLang="en-US" dirty="0" err="1" smtClean="0"/>
              <a:t>opcode</a:t>
            </a:r>
            <a:r>
              <a:rPr lang="en-US" altLang="en-US" dirty="0" smtClean="0"/>
              <a:t>		00 0100 </a:t>
            </a:r>
            <a:r>
              <a:rPr lang="en-US" altLang="en-US" dirty="0" smtClean="0"/>
              <a:t>0000</a:t>
            </a:r>
            <a:r>
              <a:rPr lang="en-US" altLang="en-US" baseline="-25000" dirty="0" smtClean="0"/>
              <a:t>two</a:t>
            </a:r>
            <a:endParaRPr lang="en-US" altLang="en-US" dirty="0"/>
          </a:p>
          <a:p>
            <a:pPr lvl="1"/>
            <a:r>
              <a:rPr lang="en-US" altLang="en-US" dirty="0" smtClean="0"/>
              <a:t>Hardware malfunction:	</a:t>
            </a:r>
            <a:r>
              <a:rPr lang="en-US" altLang="en-US" dirty="0" smtClean="0"/>
              <a:t>	01 </a:t>
            </a:r>
            <a:r>
              <a:rPr lang="en-US" altLang="en-US" dirty="0" smtClean="0"/>
              <a:t>1000 </a:t>
            </a:r>
            <a:r>
              <a:rPr lang="en-US" altLang="en-US" dirty="0" smtClean="0"/>
              <a:t>0000</a:t>
            </a:r>
            <a:r>
              <a:rPr lang="en-US" altLang="en-US" baseline="-25000" dirty="0" smtClean="0"/>
              <a:t>two</a:t>
            </a:r>
            <a:endParaRPr lang="en-US" altLang="en-US" dirty="0"/>
          </a:p>
          <a:p>
            <a:pPr lvl="1" eaLnBrk="1" hangingPunct="1">
              <a:lnSpc>
                <a:spcPct val="90000"/>
              </a:lnSpc>
            </a:pPr>
            <a:r>
              <a:rPr lang="en-US" altLang="en-US" dirty="0" smtClean="0"/>
              <a:t>…:</a:t>
            </a:r>
            <a:r>
              <a:rPr lang="en-US" altLang="en-US" dirty="0" smtClean="0"/>
              <a:t>				</a:t>
            </a:r>
            <a:r>
              <a:rPr lang="en-US" altLang="en-US" dirty="0" smtClean="0"/>
              <a:t>…</a:t>
            </a:r>
          </a:p>
          <a:p>
            <a:pPr lvl="1"/>
            <a:r>
              <a:rPr lang="en-US" altLang="en-US" dirty="0" smtClean="0">
                <a:solidFill>
                  <a:srgbClr val="0000FF"/>
                </a:solidFill>
              </a:rPr>
              <a:t>Suppose: vector </a:t>
            </a:r>
            <a:r>
              <a:rPr lang="en-US" altLang="en-US" dirty="0">
                <a:solidFill>
                  <a:srgbClr val="0000FF"/>
                </a:solidFill>
              </a:rPr>
              <a:t>table base </a:t>
            </a:r>
            <a:r>
              <a:rPr lang="en-US" altLang="en-US" dirty="0" smtClean="0">
                <a:solidFill>
                  <a:srgbClr val="0000FF"/>
                </a:solidFill>
              </a:rPr>
              <a:t>register=0x80000</a:t>
            </a:r>
          </a:p>
          <a:p>
            <a:pPr lvl="2"/>
            <a:r>
              <a:rPr lang="en-US" altLang="en-US" dirty="0">
                <a:solidFill>
                  <a:srgbClr val="0000FF"/>
                </a:solidFill>
              </a:rPr>
              <a:t>Undefined </a:t>
            </a:r>
            <a:r>
              <a:rPr lang="en-US" altLang="en-US" dirty="0" err="1" smtClean="0">
                <a:solidFill>
                  <a:srgbClr val="0000FF"/>
                </a:solidFill>
              </a:rPr>
              <a:t>opcode</a:t>
            </a:r>
            <a:r>
              <a:rPr lang="en-US" altLang="en-US" dirty="0" smtClean="0">
                <a:solidFill>
                  <a:srgbClr val="0000FF"/>
                </a:solidFill>
              </a:rPr>
              <a:t> interrupt entry </a:t>
            </a:r>
            <a:r>
              <a:rPr lang="en-US" altLang="en-US" dirty="0" err="1" smtClean="0">
                <a:solidFill>
                  <a:srgbClr val="0000FF"/>
                </a:solidFill>
              </a:rPr>
              <a:t>addr</a:t>
            </a:r>
            <a:r>
              <a:rPr lang="en-US" altLang="en-US" dirty="0" smtClean="0">
                <a:solidFill>
                  <a:srgbClr val="0000FF"/>
                </a:solidFill>
              </a:rPr>
              <a:t>. =0x80000+0x040=0x80040</a:t>
            </a:r>
          </a:p>
          <a:p>
            <a:pPr lvl="2"/>
            <a:r>
              <a:rPr lang="en-US" altLang="en-US" dirty="0" smtClean="0">
                <a:solidFill>
                  <a:srgbClr val="0000FF"/>
                </a:solidFill>
              </a:rPr>
              <a:t>Hardware malfunction </a:t>
            </a:r>
            <a:r>
              <a:rPr lang="en-US" altLang="en-US" dirty="0">
                <a:solidFill>
                  <a:srgbClr val="0000FF"/>
                </a:solidFill>
              </a:rPr>
              <a:t>interrupt entry </a:t>
            </a:r>
            <a:r>
              <a:rPr lang="en-US" altLang="en-US" dirty="0" err="1">
                <a:solidFill>
                  <a:srgbClr val="0000FF"/>
                </a:solidFill>
              </a:rPr>
              <a:t>addr</a:t>
            </a:r>
            <a:r>
              <a:rPr lang="en-US" altLang="en-US" dirty="0">
                <a:solidFill>
                  <a:srgbClr val="0000FF"/>
                </a:solidFill>
              </a:rPr>
              <a:t>. =</a:t>
            </a:r>
            <a:r>
              <a:rPr lang="en-US" altLang="en-US" dirty="0" smtClean="0">
                <a:solidFill>
                  <a:srgbClr val="0000FF"/>
                </a:solidFill>
              </a:rPr>
              <a:t>0x80000+0x180=0x80180 :</a:t>
            </a:r>
          </a:p>
          <a:p>
            <a:r>
              <a:rPr lang="en-US" altLang="en-US" dirty="0">
                <a:solidFill>
                  <a:srgbClr val="0000FF"/>
                </a:solidFill>
              </a:rPr>
              <a:t>Jump to real handler </a:t>
            </a:r>
            <a:r>
              <a:rPr lang="en-US" altLang="en-US" dirty="0">
                <a:solidFill>
                  <a:srgbClr val="0000FF"/>
                </a:solidFill>
              </a:rPr>
              <a:t> is possible  </a:t>
            </a:r>
            <a:r>
              <a:rPr lang="en-US" altLang="en-US" dirty="0">
                <a:solidFill>
                  <a:srgbClr val="0000FF"/>
                </a:solidFill>
              </a:rPr>
              <a:t>in interrupt </a:t>
            </a:r>
            <a:r>
              <a:rPr lang="en-US" altLang="en-US" dirty="0">
                <a:solidFill>
                  <a:srgbClr val="0000FF"/>
                </a:solidFill>
              </a:rPr>
              <a:t>handling program </a:t>
            </a:r>
            <a:endParaRPr lang="en-US" altLang="en-US" dirty="0" smtClean="0">
              <a:solidFill>
                <a:srgbClr val="0000FF"/>
              </a:solidFill>
            </a:endParaRPr>
          </a:p>
          <a:p>
            <a:pPr lvl="1"/>
            <a:r>
              <a:rPr lang="en-US" altLang="en-US" dirty="0" smtClean="0">
                <a:solidFill>
                  <a:srgbClr val="0000FF"/>
                </a:solidFill>
              </a:rPr>
              <a:t>e.g</a:t>
            </a:r>
            <a:r>
              <a:rPr lang="en-US" altLang="en-US" dirty="0">
                <a:solidFill>
                  <a:srgbClr val="0000FF"/>
                </a:solidFill>
              </a:rPr>
              <a:t>. </a:t>
            </a:r>
            <a:r>
              <a:rPr lang="en-US" altLang="en-US" dirty="0">
                <a:solidFill>
                  <a:srgbClr val="0000FF"/>
                </a:solidFill>
              </a:rPr>
              <a:t>In x86 PC-DOS, </a:t>
            </a:r>
            <a:r>
              <a:rPr lang="en-US" altLang="en-US" dirty="0" err="1">
                <a:solidFill>
                  <a:srgbClr val="0000FF"/>
                </a:solidFill>
              </a:rPr>
              <a:t>int</a:t>
            </a:r>
            <a:r>
              <a:rPr lang="en-US" altLang="en-US" dirty="0">
                <a:solidFill>
                  <a:srgbClr val="0000FF"/>
                </a:solidFill>
              </a:rPr>
              <a:t> 21H is </a:t>
            </a:r>
            <a:r>
              <a:rPr lang="en-US" altLang="en-US" dirty="0" smtClean="0">
                <a:solidFill>
                  <a:srgbClr val="0000FF"/>
                </a:solidFill>
              </a:rPr>
              <a:t>0x21#  interrupt </a:t>
            </a:r>
            <a:r>
              <a:rPr lang="en-US" altLang="en-US" dirty="0">
                <a:solidFill>
                  <a:srgbClr val="0000FF"/>
                </a:solidFill>
              </a:rPr>
              <a:t>handling </a:t>
            </a:r>
            <a:r>
              <a:rPr lang="en-US" altLang="en-US" dirty="0" smtClean="0">
                <a:solidFill>
                  <a:srgbClr val="0000FF"/>
                </a:solidFill>
              </a:rPr>
              <a:t>program for system call, it includes many functions such as reading keyboard input, displaying character or string, reading or writing file….., so it includes many </a:t>
            </a:r>
            <a:r>
              <a:rPr lang="en-US" altLang="en-US" dirty="0">
                <a:solidFill>
                  <a:srgbClr val="0000FF"/>
                </a:solidFill>
              </a:rPr>
              <a:t>real </a:t>
            </a:r>
            <a:r>
              <a:rPr lang="en-US" altLang="en-US" dirty="0" smtClean="0">
                <a:solidFill>
                  <a:srgbClr val="0000FF"/>
                </a:solidFill>
              </a:rPr>
              <a:t>handlers. </a:t>
            </a:r>
            <a:endParaRPr lang="en-AU" altLang="en-US" dirty="0">
              <a:solidFill>
                <a:srgbClr val="0000FF"/>
              </a:solidFill>
            </a:endParaRPr>
          </a:p>
        </p:txBody>
      </p:sp>
      <p:sp>
        <p:nvSpPr>
          <p:cNvPr id="183299" name="Rectangle 2"/>
          <p:cNvSpPr>
            <a:spLocks noGrp="1" noChangeArrowheads="1"/>
          </p:cNvSpPr>
          <p:nvPr>
            <p:ph type="title"/>
          </p:nvPr>
        </p:nvSpPr>
        <p:spPr>
          <a:xfrm>
            <a:off x="628650" y="365125"/>
            <a:ext cx="7183710" cy="831627"/>
          </a:xfrm>
        </p:spPr>
        <p:txBody>
          <a:bodyPr>
            <a:noAutofit/>
          </a:bodyPr>
          <a:lstStyle/>
          <a:p>
            <a:r>
              <a:rPr lang="en-US" altLang="en-US" sz="2400" dirty="0"/>
              <a:t>Method </a:t>
            </a:r>
            <a:r>
              <a:rPr lang="en-US" altLang="en-US" sz="2400" dirty="0" smtClean="0"/>
              <a:t>2 </a:t>
            </a:r>
            <a:r>
              <a:rPr lang="en-US" altLang="en-US" sz="2400" dirty="0"/>
              <a:t>in </a:t>
            </a:r>
            <a:r>
              <a:rPr lang="en-US" altLang="en-US" sz="2400" dirty="0" smtClean="0"/>
              <a:t>other ISA: </a:t>
            </a:r>
            <a:r>
              <a:rPr lang="en-US" altLang="en-US" sz="2400" dirty="0"/>
              <a:t>An </a:t>
            </a:r>
            <a:r>
              <a:rPr lang="en-US" altLang="en-US" sz="2400" dirty="0" smtClean="0"/>
              <a:t>Alternate </a:t>
            </a:r>
            <a:r>
              <a:rPr lang="en-US" altLang="en-US" sz="2400" dirty="0"/>
              <a:t>Mechanism: Vectored Interrupts </a:t>
            </a:r>
            <a:endParaRPr lang="en-AU" altLang="en-US" sz="2400"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135</a:t>
            </a:fld>
            <a:endParaRPr lang="zh-CN" altLang="en-US"/>
          </a:p>
        </p:txBody>
      </p:sp>
      <p:sp>
        <p:nvSpPr>
          <p:cNvPr id="4" name="文本框 3"/>
          <p:cNvSpPr txBox="1"/>
          <p:nvPr/>
        </p:nvSpPr>
        <p:spPr>
          <a:xfrm>
            <a:off x="6433914" y="781253"/>
            <a:ext cx="3024336" cy="830997"/>
          </a:xfrm>
          <a:prstGeom prst="rect">
            <a:avLst/>
          </a:prstGeom>
          <a:noFill/>
        </p:spPr>
        <p:txBody>
          <a:bodyPr wrap="square" rtlCol="0">
            <a:spAutoFit/>
          </a:bodyPr>
          <a:lstStyle/>
          <a:p>
            <a:r>
              <a:rPr lang="en-US" altLang="en-US" dirty="0"/>
              <a:t>00 0100 </a:t>
            </a:r>
            <a:r>
              <a:rPr lang="en-US" altLang="en-US" dirty="0" smtClean="0"/>
              <a:t>0000</a:t>
            </a:r>
            <a:r>
              <a:rPr lang="en-US" altLang="en-US" baseline="-25000" dirty="0" smtClean="0"/>
              <a:t>two</a:t>
            </a:r>
            <a:r>
              <a:rPr lang="en-US" altLang="en-US" dirty="0" smtClean="0"/>
              <a:t>=0x040</a:t>
            </a:r>
          </a:p>
          <a:p>
            <a:r>
              <a:rPr lang="en-US" altLang="en-US" dirty="0"/>
              <a:t>01 1000 0000</a:t>
            </a:r>
            <a:r>
              <a:rPr lang="en-US" altLang="en-US" baseline="-25000" dirty="0"/>
              <a:t>two</a:t>
            </a:r>
            <a:r>
              <a:rPr lang="en-US" altLang="en-US" dirty="0"/>
              <a:t>=0x180</a:t>
            </a:r>
          </a:p>
          <a:p>
            <a:endParaRPr lang="zh-CN" altLang="en-US"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136</a:t>
            </a:fld>
            <a:endParaRPr lang="zh-CN" altLang="en-US"/>
          </a:p>
        </p:txBody>
      </p:sp>
      <p:pic>
        <p:nvPicPr>
          <p:cNvPr id="3" name="图片 2"/>
          <p:cNvPicPr>
            <a:picLocks noChangeAspect="1"/>
          </p:cNvPicPr>
          <p:nvPr/>
        </p:nvPicPr>
        <p:blipFill>
          <a:blip r:embed="rId2"/>
          <a:stretch>
            <a:fillRect/>
          </a:stretch>
        </p:blipFill>
        <p:spPr>
          <a:xfrm>
            <a:off x="755576" y="1233487"/>
            <a:ext cx="7416824" cy="5488212"/>
          </a:xfrm>
          <a:prstGeom prst="rect">
            <a:avLst/>
          </a:prstGeom>
        </p:spPr>
      </p:pic>
      <p:sp>
        <p:nvSpPr>
          <p:cNvPr id="4" name="文本框 3"/>
          <p:cNvSpPr txBox="1"/>
          <p:nvPr/>
        </p:nvSpPr>
        <p:spPr>
          <a:xfrm>
            <a:off x="5436096" y="748994"/>
            <a:ext cx="3439294" cy="1077218"/>
          </a:xfrm>
          <a:prstGeom prst="rect">
            <a:avLst/>
          </a:prstGeom>
          <a:noFill/>
        </p:spPr>
        <p:txBody>
          <a:bodyPr wrap="square" rtlCol="0">
            <a:spAutoFit/>
          </a:bodyPr>
          <a:lstStyle/>
          <a:p>
            <a:r>
              <a:rPr lang="en-US" altLang="zh-CN" dirty="0" smtClean="0">
                <a:solidFill>
                  <a:srgbClr val="0000FF"/>
                </a:solidFill>
              </a:rPr>
              <a:t>Note: X86 PC-DOS belongs to little-endian machine ( upper bytes in upper address)</a:t>
            </a:r>
          </a:p>
          <a:p>
            <a:endParaRPr lang="zh-CN" altLang="en-US" dirty="0"/>
          </a:p>
        </p:txBody>
      </p:sp>
      <p:sp>
        <p:nvSpPr>
          <p:cNvPr id="5" name="矩形 4"/>
          <p:cNvSpPr/>
          <p:nvPr/>
        </p:nvSpPr>
        <p:spPr>
          <a:xfrm>
            <a:off x="746428" y="284307"/>
            <a:ext cx="6310382" cy="461665"/>
          </a:xfrm>
          <a:prstGeom prst="rect">
            <a:avLst/>
          </a:prstGeom>
        </p:spPr>
        <p:txBody>
          <a:bodyPr wrap="none">
            <a:spAutoFit/>
          </a:bodyPr>
          <a:lstStyle/>
          <a:p>
            <a:r>
              <a:rPr lang="en-US" altLang="en-US" sz="2400" dirty="0">
                <a:solidFill>
                  <a:srgbClr val="2D0FC3"/>
                </a:solidFill>
                <a:ea typeface="+mj-ea"/>
                <a:cs typeface="Arial" panose="020B0604020202020204" pitchFamily="34" charset="0"/>
              </a:rPr>
              <a:t>Vectored </a:t>
            </a:r>
            <a:r>
              <a:rPr lang="en-US" altLang="en-US" sz="2400" dirty="0" smtClean="0">
                <a:solidFill>
                  <a:srgbClr val="2D0FC3"/>
                </a:solidFill>
                <a:ea typeface="+mj-ea"/>
                <a:cs typeface="Arial" panose="020B0604020202020204" pitchFamily="34" charset="0"/>
              </a:rPr>
              <a:t>Interrupts example in x86 PC-DOS </a:t>
            </a:r>
            <a:endParaRPr lang="zh-CN" altLang="en-US" sz="2400" dirty="0">
              <a:solidFill>
                <a:srgbClr val="2D0FC3"/>
              </a:solidFill>
              <a:ea typeface="+mj-ea"/>
              <a:cs typeface="Arial" panose="020B0604020202020204" pitchFamily="34" charset="0"/>
            </a:endParaRPr>
          </a:p>
        </p:txBody>
      </p:sp>
    </p:spTree>
    <p:extLst>
      <p:ext uri="{BB962C8B-B14F-4D97-AF65-F5344CB8AC3E}">
        <p14:creationId xmlns:p14="http://schemas.microsoft.com/office/powerpoint/2010/main" val="29621731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Rectangle 3"/>
          <p:cNvSpPr>
            <a:spLocks noGrp="1" noChangeArrowheads="1"/>
          </p:cNvSpPr>
          <p:nvPr>
            <p:ph idx="1"/>
          </p:nvPr>
        </p:nvSpPr>
        <p:spPr/>
        <p:txBody>
          <a:bodyPr/>
          <a:lstStyle/>
          <a:p>
            <a:pPr eaLnBrk="1" hangingPunct="1">
              <a:lnSpc>
                <a:spcPct val="90000"/>
              </a:lnSpc>
            </a:pPr>
            <a:r>
              <a:rPr lang="en-US" altLang="en-US" dirty="0" smtClean="0"/>
              <a:t>Read cause, and transfer to relevant handler</a:t>
            </a:r>
          </a:p>
          <a:p>
            <a:pPr eaLnBrk="1" hangingPunct="1">
              <a:lnSpc>
                <a:spcPct val="90000"/>
              </a:lnSpc>
            </a:pPr>
            <a:r>
              <a:rPr lang="en-US" altLang="en-US" dirty="0" smtClean="0"/>
              <a:t>Determine </a:t>
            </a:r>
            <a:r>
              <a:rPr lang="en-US" altLang="en-US" dirty="0" smtClean="0">
                <a:solidFill>
                  <a:srgbClr val="0000FF"/>
                </a:solidFill>
              </a:rPr>
              <a:t>and execute </a:t>
            </a:r>
            <a:r>
              <a:rPr lang="en-US" altLang="en-US" dirty="0" smtClean="0"/>
              <a:t>action required, </a:t>
            </a:r>
            <a:r>
              <a:rPr lang="en-US" altLang="en-US" dirty="0" smtClean="0">
                <a:solidFill>
                  <a:srgbClr val="0000FF"/>
                </a:solidFill>
              </a:rPr>
              <a:t>perhaps costing much time.</a:t>
            </a:r>
            <a:endParaRPr lang="en-US" altLang="en-US" dirty="0" smtClean="0">
              <a:solidFill>
                <a:srgbClr val="0000FF"/>
              </a:solidFill>
            </a:endParaRPr>
          </a:p>
          <a:p>
            <a:pPr eaLnBrk="1" hangingPunct="1">
              <a:lnSpc>
                <a:spcPct val="90000"/>
              </a:lnSpc>
            </a:pPr>
            <a:r>
              <a:rPr lang="en-US" altLang="en-US" dirty="0" smtClean="0"/>
              <a:t>If </a:t>
            </a:r>
            <a:r>
              <a:rPr lang="en-US" altLang="en-US" dirty="0" err="1" smtClean="0"/>
              <a:t>restartable</a:t>
            </a:r>
            <a:endParaRPr lang="en-US" altLang="en-US" dirty="0" smtClean="0"/>
          </a:p>
          <a:p>
            <a:pPr lvl="1" eaLnBrk="1" hangingPunct="1">
              <a:lnSpc>
                <a:spcPct val="90000"/>
              </a:lnSpc>
            </a:pPr>
            <a:r>
              <a:rPr lang="en-US" altLang="en-US" dirty="0" smtClean="0"/>
              <a:t>Take corrective action</a:t>
            </a:r>
          </a:p>
          <a:p>
            <a:pPr lvl="1" eaLnBrk="1" hangingPunct="1">
              <a:lnSpc>
                <a:spcPct val="90000"/>
              </a:lnSpc>
            </a:pPr>
            <a:r>
              <a:rPr lang="en-US" altLang="en-US" dirty="0" smtClean="0"/>
              <a:t>use SEPC to return to program</a:t>
            </a:r>
          </a:p>
          <a:p>
            <a:pPr eaLnBrk="1" hangingPunct="1">
              <a:lnSpc>
                <a:spcPct val="90000"/>
              </a:lnSpc>
            </a:pPr>
            <a:r>
              <a:rPr lang="en-US" altLang="en-US" dirty="0" smtClean="0"/>
              <a:t>Otherwise</a:t>
            </a:r>
          </a:p>
          <a:p>
            <a:pPr lvl="1" eaLnBrk="1" hangingPunct="1">
              <a:lnSpc>
                <a:spcPct val="90000"/>
              </a:lnSpc>
            </a:pPr>
            <a:r>
              <a:rPr lang="en-US" altLang="en-US" dirty="0" smtClean="0"/>
              <a:t>Terminate </a:t>
            </a:r>
            <a:r>
              <a:rPr lang="en-US" altLang="en-US" dirty="0" smtClean="0"/>
              <a:t>program</a:t>
            </a:r>
            <a:endParaRPr lang="en-US" altLang="en-US" dirty="0"/>
          </a:p>
          <a:p>
            <a:pPr lvl="2"/>
            <a:r>
              <a:rPr lang="en-US" altLang="en-US" dirty="0" smtClean="0"/>
              <a:t>Used  for undefined </a:t>
            </a:r>
            <a:r>
              <a:rPr lang="en-US" altLang="en-US" dirty="0" err="1" smtClean="0"/>
              <a:t>opcode</a:t>
            </a:r>
            <a:r>
              <a:rPr lang="en-US" altLang="en-US" dirty="0" smtClean="0"/>
              <a:t>, Hardware malfunction, …</a:t>
            </a:r>
            <a:endParaRPr lang="en-US" altLang="en-US" dirty="0" smtClean="0"/>
          </a:p>
          <a:p>
            <a:pPr lvl="1" eaLnBrk="1" hangingPunct="1">
              <a:lnSpc>
                <a:spcPct val="90000"/>
              </a:lnSpc>
            </a:pPr>
            <a:r>
              <a:rPr lang="en-US" altLang="en-US" dirty="0" smtClean="0"/>
              <a:t>Report error using SEPC, SCAUSE, …</a:t>
            </a:r>
            <a:endParaRPr lang="en-AU" altLang="en-US" dirty="0" smtClean="0"/>
          </a:p>
        </p:txBody>
      </p:sp>
      <p:sp>
        <p:nvSpPr>
          <p:cNvPr id="185347" name="Rectangle 2"/>
          <p:cNvSpPr>
            <a:spLocks noGrp="1" noChangeArrowheads="1"/>
          </p:cNvSpPr>
          <p:nvPr>
            <p:ph type="title"/>
          </p:nvPr>
        </p:nvSpPr>
        <p:spPr/>
        <p:txBody>
          <a:bodyPr/>
          <a:lstStyle/>
          <a:p>
            <a:pPr eaLnBrk="1" hangingPunct="1"/>
            <a:r>
              <a:rPr lang="en-US" altLang="en-US" dirty="0" smtClean="0"/>
              <a:t>Handler </a:t>
            </a:r>
            <a:r>
              <a:rPr lang="en-US" altLang="en-US" dirty="0" smtClean="0"/>
              <a:t>(handing program) Actions</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137</a:t>
            </a:fld>
            <a:endParaRPr lang="zh-CN"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Rectangle 3"/>
          <p:cNvSpPr>
            <a:spLocks noGrp="1" noChangeArrowheads="1"/>
          </p:cNvSpPr>
          <p:nvPr>
            <p:ph idx="1"/>
          </p:nvPr>
        </p:nvSpPr>
        <p:spPr>
          <a:xfrm>
            <a:off x="628650" y="1825625"/>
            <a:ext cx="8119814" cy="4351338"/>
          </a:xfrm>
        </p:spPr>
        <p:txBody>
          <a:bodyPr>
            <a:normAutofit lnSpcReduction="10000"/>
          </a:bodyPr>
          <a:lstStyle/>
          <a:p>
            <a:r>
              <a:rPr lang="en-US" altLang="en-US" dirty="0" smtClean="0"/>
              <a:t>Exception </a:t>
            </a:r>
            <a:r>
              <a:rPr lang="en-US" altLang="zh-CN" dirty="0" smtClean="0"/>
              <a:t>is a</a:t>
            </a:r>
            <a:r>
              <a:rPr lang="en-US" altLang="en-US" dirty="0" smtClean="0"/>
              <a:t>nother </a:t>
            </a:r>
            <a:r>
              <a:rPr lang="en-US" altLang="en-US" dirty="0" smtClean="0"/>
              <a:t>form of control hazard</a:t>
            </a:r>
          </a:p>
          <a:p>
            <a:pPr eaLnBrk="1" hangingPunct="1">
              <a:lnSpc>
                <a:spcPct val="90000"/>
              </a:lnSpc>
            </a:pPr>
            <a:r>
              <a:rPr lang="en-US" altLang="en-US" dirty="0" smtClean="0"/>
              <a:t>Consider malfunction on add in EX stage</a:t>
            </a:r>
          </a:p>
          <a:p>
            <a:pPr lvl="1" eaLnBrk="1" hangingPunct="1">
              <a:lnSpc>
                <a:spcPct val="90000"/>
              </a:lnSpc>
              <a:buFont typeface="Wingdings" panose="05000000000000000000" pitchFamily="2" charset="2"/>
              <a:buNone/>
            </a:pPr>
            <a:r>
              <a:rPr lang="en-US" altLang="en-US" dirty="0" smtClean="0">
                <a:latin typeface="Lucida Console" panose="020B0609040504020204" pitchFamily="49" charset="0"/>
              </a:rPr>
              <a:t>add x1, x2, x1</a:t>
            </a:r>
          </a:p>
          <a:p>
            <a:pPr lvl="1" eaLnBrk="1" hangingPunct="1">
              <a:lnSpc>
                <a:spcPct val="90000"/>
              </a:lnSpc>
            </a:pPr>
            <a:r>
              <a:rPr lang="en-US" altLang="en-US" dirty="0" smtClean="0"/>
              <a:t>Prevent x1 from being </a:t>
            </a:r>
            <a:r>
              <a:rPr lang="en-US" altLang="en-US" dirty="0" smtClean="0"/>
              <a:t>clobbered(</a:t>
            </a:r>
            <a:r>
              <a:rPr lang="zh-CN" altLang="en-US" sz="2000" dirty="0" smtClean="0"/>
              <a:t>影响，破坏</a:t>
            </a:r>
            <a:r>
              <a:rPr lang="en-US" altLang="en-US" dirty="0" smtClean="0"/>
              <a:t>)</a:t>
            </a:r>
            <a:endParaRPr lang="en-US" altLang="en-US" dirty="0" smtClean="0"/>
          </a:p>
          <a:p>
            <a:pPr lvl="1" eaLnBrk="1" hangingPunct="1">
              <a:lnSpc>
                <a:spcPct val="90000"/>
              </a:lnSpc>
            </a:pPr>
            <a:r>
              <a:rPr lang="en-US" altLang="en-US" dirty="0" smtClean="0"/>
              <a:t>Complete previous instructions</a:t>
            </a:r>
          </a:p>
          <a:p>
            <a:pPr lvl="1" eaLnBrk="1" hangingPunct="1">
              <a:lnSpc>
                <a:spcPct val="90000"/>
              </a:lnSpc>
            </a:pPr>
            <a:r>
              <a:rPr lang="en-US" altLang="en-US" dirty="0" smtClean="0"/>
              <a:t>Flush </a:t>
            </a:r>
            <a:r>
              <a:rPr lang="en-US" altLang="en-US" dirty="0" smtClean="0">
                <a:latin typeface="Lucida Console" panose="020B0609040504020204" pitchFamily="49" charset="0"/>
              </a:rPr>
              <a:t>add</a:t>
            </a:r>
            <a:r>
              <a:rPr lang="en-US" altLang="en-US" dirty="0" smtClean="0"/>
              <a:t> and subsequent instructions</a:t>
            </a:r>
          </a:p>
          <a:p>
            <a:pPr lvl="1" eaLnBrk="1" hangingPunct="1">
              <a:lnSpc>
                <a:spcPct val="90000"/>
              </a:lnSpc>
            </a:pPr>
            <a:r>
              <a:rPr lang="en-US" altLang="en-US" dirty="0" smtClean="0"/>
              <a:t>Set SEPC and SCAUSE register values</a:t>
            </a:r>
          </a:p>
          <a:p>
            <a:pPr lvl="1" eaLnBrk="1" hangingPunct="1">
              <a:lnSpc>
                <a:spcPct val="90000"/>
              </a:lnSpc>
            </a:pPr>
            <a:r>
              <a:rPr lang="en-US" altLang="en-US" dirty="0" smtClean="0"/>
              <a:t>Transfer control to handler</a:t>
            </a:r>
          </a:p>
          <a:p>
            <a:r>
              <a:rPr lang="en-US" altLang="en-US" dirty="0" smtClean="0"/>
              <a:t>Similar to </a:t>
            </a:r>
            <a:r>
              <a:rPr lang="en-US" altLang="en-US" dirty="0" err="1" smtClean="0"/>
              <a:t>mispredicted</a:t>
            </a:r>
            <a:r>
              <a:rPr lang="en-US" altLang="en-US" dirty="0" smtClean="0"/>
              <a:t> </a:t>
            </a:r>
            <a:r>
              <a:rPr lang="en-US" altLang="en-US" dirty="0" smtClean="0"/>
              <a:t>branch (</a:t>
            </a:r>
            <a:r>
              <a:rPr lang="en-US" altLang="en-US" dirty="0">
                <a:solidFill>
                  <a:srgbClr val="0000FF"/>
                </a:solidFill>
              </a:rPr>
              <a:t>when </a:t>
            </a:r>
            <a:r>
              <a:rPr lang="en-US" altLang="en-US" dirty="0">
                <a:solidFill>
                  <a:srgbClr val="0000FF"/>
                </a:solidFill>
              </a:rPr>
              <a:t>branch </a:t>
            </a:r>
            <a:r>
              <a:rPr lang="en-US" altLang="en-US" dirty="0">
                <a:solidFill>
                  <a:srgbClr val="0000FF"/>
                </a:solidFill>
              </a:rPr>
              <a:t>is </a:t>
            </a:r>
            <a:r>
              <a:rPr lang="en-US" altLang="en-US" dirty="0" smtClean="0">
                <a:solidFill>
                  <a:srgbClr val="0000FF"/>
                </a:solidFill>
              </a:rPr>
              <a:t>predicted not </a:t>
            </a:r>
            <a:r>
              <a:rPr lang="en-US" altLang="en-US" dirty="0" smtClean="0">
                <a:solidFill>
                  <a:srgbClr val="0000FF"/>
                </a:solidFill>
              </a:rPr>
              <a:t>taken</a:t>
            </a:r>
            <a:r>
              <a:rPr lang="en-US" altLang="en-US" dirty="0" smtClean="0"/>
              <a:t>)</a:t>
            </a:r>
            <a:endParaRPr lang="en-US" altLang="en-US" dirty="0" smtClean="0"/>
          </a:p>
          <a:p>
            <a:pPr lvl="1" eaLnBrk="1" hangingPunct="1">
              <a:lnSpc>
                <a:spcPct val="90000"/>
              </a:lnSpc>
            </a:pPr>
            <a:r>
              <a:rPr lang="en-US" altLang="en-US" dirty="0" smtClean="0"/>
              <a:t>Use much of the same hardware</a:t>
            </a:r>
            <a:endParaRPr lang="en-AU" altLang="en-US" dirty="0" smtClean="0"/>
          </a:p>
        </p:txBody>
      </p:sp>
      <p:sp>
        <p:nvSpPr>
          <p:cNvPr id="187395" name="Rectangle 2"/>
          <p:cNvSpPr>
            <a:spLocks noGrp="1" noChangeArrowheads="1"/>
          </p:cNvSpPr>
          <p:nvPr>
            <p:ph type="title"/>
          </p:nvPr>
        </p:nvSpPr>
        <p:spPr/>
        <p:txBody>
          <a:bodyPr/>
          <a:lstStyle/>
          <a:p>
            <a:pPr eaLnBrk="1" hangingPunct="1"/>
            <a:r>
              <a:rPr lang="en-US" altLang="en-US" dirty="0" smtClean="0"/>
              <a:t>Exceptions in a Pipeline</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138</a:t>
            </a:fld>
            <a:endParaRPr lang="zh-CN" alt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92" y="1160462"/>
            <a:ext cx="8908383" cy="536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3" name="Rectangle 2"/>
          <p:cNvSpPr>
            <a:spLocks noGrp="1" noChangeArrowheads="1"/>
          </p:cNvSpPr>
          <p:nvPr>
            <p:ph type="title"/>
          </p:nvPr>
        </p:nvSpPr>
        <p:spPr/>
        <p:txBody>
          <a:bodyPr/>
          <a:lstStyle/>
          <a:p>
            <a:pPr eaLnBrk="1" hangingPunct="1"/>
            <a:r>
              <a:rPr lang="en-US" altLang="en-US" smtClean="0"/>
              <a:t>Pipeline with Exceptions</a:t>
            </a:r>
            <a:endParaRPr lang="en-AU" altLang="en-US" smtClean="0"/>
          </a:p>
        </p:txBody>
      </p:sp>
      <p:sp>
        <p:nvSpPr>
          <p:cNvPr id="3" name="灯片编号占位符 2"/>
          <p:cNvSpPr>
            <a:spLocks noGrp="1"/>
          </p:cNvSpPr>
          <p:nvPr>
            <p:ph type="sldNum" sz="quarter" idx="10"/>
          </p:nvPr>
        </p:nvSpPr>
        <p:spPr/>
        <p:txBody>
          <a:bodyPr/>
          <a:lstStyle/>
          <a:p>
            <a:fld id="{450322E1-33AF-46D7-A5AC-266B73D5C552}" type="slidenum">
              <a:rPr lang="zh-CN" altLang="en-US" smtClean="0"/>
              <a:t>139</a:t>
            </a:fld>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p:cNvSpPr>
            <a:spLocks noGrp="1" noChangeArrowheads="1"/>
          </p:cNvSpPr>
          <p:nvPr>
            <p:ph idx="1"/>
          </p:nvPr>
        </p:nvSpPr>
        <p:spPr>
          <a:xfrm>
            <a:off x="630952" y="1597942"/>
            <a:ext cx="7886700" cy="4351338"/>
          </a:xfrm>
        </p:spPr>
        <p:txBody>
          <a:bodyPr/>
          <a:lstStyle/>
          <a:p>
            <a:pPr eaLnBrk="1" hangingPunct="1">
              <a:lnSpc>
                <a:spcPct val="90000"/>
              </a:lnSpc>
            </a:pPr>
            <a:r>
              <a:rPr lang="en-US" altLang="en-US" dirty="0" smtClean="0"/>
              <a:t>Combinational logic transforms data during clock cycles</a:t>
            </a:r>
          </a:p>
          <a:p>
            <a:pPr lvl="1" eaLnBrk="1" hangingPunct="1">
              <a:lnSpc>
                <a:spcPct val="90000"/>
              </a:lnSpc>
            </a:pPr>
            <a:r>
              <a:rPr lang="en-US" altLang="en-US" dirty="0" smtClean="0"/>
              <a:t>Between clock edges</a:t>
            </a:r>
          </a:p>
          <a:p>
            <a:pPr lvl="1" eaLnBrk="1" hangingPunct="1">
              <a:lnSpc>
                <a:spcPct val="90000"/>
              </a:lnSpc>
            </a:pPr>
            <a:r>
              <a:rPr lang="en-US" altLang="en-US" dirty="0" smtClean="0"/>
              <a:t>Input from state elements, output to state element</a:t>
            </a:r>
          </a:p>
          <a:p>
            <a:pPr lvl="1" eaLnBrk="1" hangingPunct="1">
              <a:lnSpc>
                <a:spcPct val="90000"/>
              </a:lnSpc>
            </a:pPr>
            <a:r>
              <a:rPr lang="en-US" altLang="en-US" dirty="0" smtClean="0"/>
              <a:t>Longest delay determines clock period</a:t>
            </a:r>
          </a:p>
          <a:p>
            <a:pPr lvl="1" eaLnBrk="1" hangingPunct="1">
              <a:lnSpc>
                <a:spcPct val="90000"/>
              </a:lnSpc>
            </a:pPr>
            <a:r>
              <a:rPr lang="en-US" altLang="en-US" dirty="0" smtClean="0">
                <a:solidFill>
                  <a:srgbClr val="0000FF"/>
                </a:solidFill>
              </a:rPr>
              <a:t>In this book, we use the rising clock edge to update register. </a:t>
            </a:r>
            <a:r>
              <a:rPr lang="zh-CN" altLang="en-US" dirty="0" smtClean="0">
                <a:solidFill>
                  <a:srgbClr val="0000FF"/>
                </a:solidFill>
              </a:rPr>
              <a:t>书</a:t>
            </a:r>
            <a:r>
              <a:rPr lang="en-US" altLang="zh-CN" dirty="0" smtClean="0">
                <a:solidFill>
                  <a:srgbClr val="0000FF"/>
                </a:solidFill>
              </a:rPr>
              <a:t>P242</a:t>
            </a:r>
            <a:endParaRPr lang="en-AU" altLang="en-US" dirty="0" smtClean="0">
              <a:solidFill>
                <a:srgbClr val="0000FF"/>
              </a:solidFill>
            </a:endParaRPr>
          </a:p>
        </p:txBody>
      </p:sp>
      <p:sp>
        <p:nvSpPr>
          <p:cNvPr id="25603" name="Rectangle 2"/>
          <p:cNvSpPr>
            <a:spLocks noGrp="1" noChangeArrowheads="1"/>
          </p:cNvSpPr>
          <p:nvPr>
            <p:ph type="title"/>
          </p:nvPr>
        </p:nvSpPr>
        <p:spPr/>
        <p:txBody>
          <a:bodyPr/>
          <a:lstStyle/>
          <a:p>
            <a:pPr eaLnBrk="1" hangingPunct="1"/>
            <a:r>
              <a:rPr lang="en-US" altLang="en-US" dirty="0" smtClean="0"/>
              <a:t>Clocking Methodology</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a:t>
            </a:fld>
            <a:endParaRPr lang="zh-CN" altLang="en-US"/>
          </a:p>
        </p:txBody>
      </p:sp>
      <p:pic>
        <p:nvPicPr>
          <p:cNvPr id="25605" name="Picture 6" descr="f04-0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625" y="4957092"/>
            <a:ext cx="286543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7" descr="f04-03-P3744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4812630"/>
            <a:ext cx="385127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3"/>
          <p:cNvSpPr>
            <a:spLocks noGrp="1" noChangeArrowheads="1"/>
          </p:cNvSpPr>
          <p:nvPr>
            <p:ph idx="1"/>
          </p:nvPr>
        </p:nvSpPr>
        <p:spPr/>
        <p:txBody>
          <a:bodyPr/>
          <a:lstStyle/>
          <a:p>
            <a:pPr eaLnBrk="1" hangingPunct="1"/>
            <a:r>
              <a:rPr lang="en-US" altLang="en-US" dirty="0" err="1" smtClean="0"/>
              <a:t>Restartable</a:t>
            </a:r>
            <a:r>
              <a:rPr lang="en-US" altLang="en-US" dirty="0" smtClean="0"/>
              <a:t> exceptions</a:t>
            </a:r>
          </a:p>
          <a:p>
            <a:pPr lvl="1" eaLnBrk="1" hangingPunct="1"/>
            <a:r>
              <a:rPr lang="en-US" altLang="en-US" dirty="0" smtClean="0"/>
              <a:t>Pipeline can flush the instruction</a:t>
            </a:r>
          </a:p>
          <a:p>
            <a:pPr lvl="1" eaLnBrk="1" hangingPunct="1"/>
            <a:r>
              <a:rPr lang="en-US" altLang="en-US" dirty="0" smtClean="0"/>
              <a:t>Handler </a:t>
            </a:r>
            <a:r>
              <a:rPr lang="en-US" altLang="en-US" dirty="0" smtClean="0"/>
              <a:t>executes many instruction for exception, </a:t>
            </a:r>
            <a:r>
              <a:rPr lang="en-US" altLang="en-US" dirty="0" smtClean="0"/>
              <a:t>then returns </a:t>
            </a:r>
            <a:r>
              <a:rPr lang="en-US" altLang="en-US" dirty="0" smtClean="0">
                <a:solidFill>
                  <a:srgbClr val="0000FF"/>
                </a:solidFill>
              </a:rPr>
              <a:t>to the </a:t>
            </a:r>
            <a:r>
              <a:rPr lang="en-US" altLang="en-US" dirty="0" smtClean="0">
                <a:solidFill>
                  <a:srgbClr val="0000FF"/>
                </a:solidFill>
              </a:rPr>
              <a:t>aborted instruction that caused exception</a:t>
            </a:r>
            <a:endParaRPr lang="en-US" altLang="en-US" dirty="0" smtClean="0">
              <a:solidFill>
                <a:srgbClr val="0000FF"/>
              </a:solidFill>
            </a:endParaRPr>
          </a:p>
          <a:p>
            <a:pPr lvl="2" eaLnBrk="1" hangingPunct="1"/>
            <a:r>
              <a:rPr lang="en-US" altLang="en-US" dirty="0" err="1" smtClean="0"/>
              <a:t>Refetch</a:t>
            </a:r>
            <a:r>
              <a:rPr lang="en-US" altLang="en-US" dirty="0" smtClean="0"/>
              <a:t>  </a:t>
            </a:r>
            <a:r>
              <a:rPr lang="en-US" altLang="en-US" dirty="0" smtClean="0"/>
              <a:t>and </a:t>
            </a:r>
            <a:r>
              <a:rPr lang="en-US" altLang="en-US" dirty="0" smtClean="0"/>
              <a:t>execute  instruction </a:t>
            </a:r>
            <a:r>
              <a:rPr lang="en-US" altLang="en-US" dirty="0" smtClean="0">
                <a:solidFill>
                  <a:srgbClr val="0000FF"/>
                </a:solidFill>
              </a:rPr>
              <a:t>according to SEPC</a:t>
            </a:r>
            <a:endParaRPr lang="en-US" altLang="en-US" dirty="0" smtClean="0">
              <a:solidFill>
                <a:srgbClr val="0000FF"/>
              </a:solidFill>
            </a:endParaRPr>
          </a:p>
          <a:p>
            <a:pPr eaLnBrk="1" hangingPunct="1"/>
            <a:r>
              <a:rPr lang="en-US" altLang="en-US" dirty="0" smtClean="0"/>
              <a:t>PC </a:t>
            </a:r>
            <a:r>
              <a:rPr lang="en-US" altLang="en-US" dirty="0" smtClean="0"/>
              <a:t>is saved </a:t>
            </a:r>
            <a:r>
              <a:rPr lang="en-US" altLang="en-US" dirty="0" smtClean="0"/>
              <a:t>in SEPC </a:t>
            </a:r>
            <a:r>
              <a:rPr lang="en-US" altLang="en-US" dirty="0" smtClean="0"/>
              <a:t>register</a:t>
            </a:r>
            <a:endParaRPr lang="en-US" altLang="en-US" dirty="0" smtClean="0"/>
          </a:p>
        </p:txBody>
      </p:sp>
      <p:sp>
        <p:nvSpPr>
          <p:cNvPr id="191491" name="Rectangle 2"/>
          <p:cNvSpPr>
            <a:spLocks noGrp="1" noChangeArrowheads="1"/>
          </p:cNvSpPr>
          <p:nvPr>
            <p:ph type="title"/>
          </p:nvPr>
        </p:nvSpPr>
        <p:spPr/>
        <p:txBody>
          <a:bodyPr/>
          <a:lstStyle/>
          <a:p>
            <a:pPr eaLnBrk="1" hangingPunct="1"/>
            <a:r>
              <a:rPr lang="en-US" altLang="en-US" smtClean="0"/>
              <a:t>Exception Properties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140</a:t>
            </a:fld>
            <a:endParaRPr lang="zh-CN" alt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0" name="Rectangle 3"/>
          <p:cNvSpPr>
            <a:spLocks noGrp="1" noChangeArrowheads="1"/>
          </p:cNvSpPr>
          <p:nvPr>
            <p:ph idx="1"/>
          </p:nvPr>
        </p:nvSpPr>
        <p:spPr>
          <a:xfrm>
            <a:off x="251520" y="1484784"/>
            <a:ext cx="8263830" cy="4351338"/>
          </a:xfrm>
        </p:spPr>
        <p:txBody>
          <a:bodyPr>
            <a:normAutofit lnSpcReduction="10000"/>
          </a:bodyPr>
          <a:lstStyle/>
          <a:p>
            <a:pPr eaLnBrk="1" hangingPunct="1">
              <a:lnSpc>
                <a:spcPct val="90000"/>
              </a:lnSpc>
            </a:pPr>
            <a:r>
              <a:rPr lang="en-US" altLang="en-US" sz="2800" dirty="0" smtClean="0"/>
              <a:t>Exception on </a:t>
            </a:r>
            <a:r>
              <a:rPr lang="en-US" altLang="en-US" sz="2800" dirty="0" smtClean="0">
                <a:solidFill>
                  <a:schemeClr val="hlink"/>
                </a:solidFill>
                <a:latin typeface="Lucida Console" panose="020B0609040504020204" pitchFamily="49" charset="0"/>
              </a:rPr>
              <a:t>add</a:t>
            </a:r>
            <a:r>
              <a:rPr lang="en-US" altLang="en-US" sz="2800" dirty="0" smtClean="0"/>
              <a:t> in</a:t>
            </a:r>
          </a:p>
          <a:p>
            <a:pPr lvl="1">
              <a:buNone/>
            </a:pPr>
            <a:r>
              <a:rPr lang="en-AU" altLang="en-US" sz="2400" dirty="0" smtClean="0">
                <a:latin typeface="Lucida Console" panose="020B0609040504020204" pitchFamily="49" charset="0"/>
              </a:rPr>
              <a:t>	40	sub  x11, x2, </a:t>
            </a:r>
            <a:r>
              <a:rPr lang="en-AU" altLang="en-US" dirty="0">
                <a:latin typeface="Lucida Console" panose="020B0609040504020204" pitchFamily="49" charset="0"/>
              </a:rPr>
              <a:t>x4   # </a:t>
            </a:r>
            <a:r>
              <a:rPr lang="en-AU" altLang="en-US" dirty="0" smtClean="0">
                <a:latin typeface="Lucida Console" panose="020B0609040504020204" pitchFamily="49" charset="0"/>
              </a:rPr>
              <a:t>success</a:t>
            </a:r>
            <a:r>
              <a:rPr lang="en-AU" altLang="en-US" sz="2400" dirty="0" smtClean="0">
                <a:latin typeface="Lucida Console" panose="020B0609040504020204" pitchFamily="49" charset="0"/>
              </a:rPr>
              <a:t/>
            </a:r>
            <a:br>
              <a:rPr lang="en-AU" altLang="en-US" sz="2400" dirty="0" smtClean="0">
                <a:latin typeface="Lucida Console" panose="020B0609040504020204" pitchFamily="49" charset="0"/>
              </a:rPr>
            </a:br>
            <a:r>
              <a:rPr lang="en-AU" altLang="en-US" sz="2400" dirty="0" smtClean="0">
                <a:latin typeface="Lucida Console" panose="020B0609040504020204" pitchFamily="49" charset="0"/>
              </a:rPr>
              <a:t>44	and  x12, x2, </a:t>
            </a:r>
            <a:r>
              <a:rPr lang="en-AU" altLang="en-US" sz="2400" dirty="0" smtClean="0">
                <a:latin typeface="Lucida Console" panose="020B0609040504020204" pitchFamily="49" charset="0"/>
              </a:rPr>
              <a:t>x5</a:t>
            </a:r>
            <a:r>
              <a:rPr lang="en-AU" altLang="en-US" dirty="0">
                <a:latin typeface="Lucida Console" panose="020B0609040504020204" pitchFamily="49" charset="0"/>
              </a:rPr>
              <a:t> </a:t>
            </a:r>
            <a:r>
              <a:rPr lang="en-AU" altLang="en-US" dirty="0" smtClean="0">
                <a:latin typeface="Lucida Console" panose="020B0609040504020204" pitchFamily="49" charset="0"/>
              </a:rPr>
              <a:t>  # success</a:t>
            </a:r>
            <a:r>
              <a:rPr lang="en-AU" altLang="en-US" sz="2400" dirty="0" smtClean="0">
                <a:latin typeface="Lucida Console" panose="020B0609040504020204" pitchFamily="49" charset="0"/>
              </a:rPr>
              <a:t/>
            </a:r>
            <a:br>
              <a:rPr lang="en-AU" altLang="en-US" sz="2400" dirty="0" smtClean="0">
                <a:latin typeface="Lucida Console" panose="020B0609040504020204" pitchFamily="49" charset="0"/>
              </a:rPr>
            </a:br>
            <a:r>
              <a:rPr lang="en-AU" altLang="en-US" sz="2400" dirty="0" smtClean="0">
                <a:latin typeface="Lucida Console" panose="020B0609040504020204" pitchFamily="49" charset="0"/>
              </a:rPr>
              <a:t>48	</a:t>
            </a:r>
            <a:r>
              <a:rPr lang="en-AU" altLang="en-US" sz="2400" dirty="0" smtClean="0">
                <a:latin typeface="Lucida Console" panose="020B0609040504020204" pitchFamily="49" charset="0"/>
              </a:rPr>
              <a:t>or   x13</a:t>
            </a:r>
            <a:r>
              <a:rPr lang="en-AU" altLang="en-US" sz="2400" dirty="0" smtClean="0">
                <a:latin typeface="Lucida Console" panose="020B0609040504020204" pitchFamily="49" charset="0"/>
              </a:rPr>
              <a:t>, x2, </a:t>
            </a:r>
            <a:r>
              <a:rPr lang="en-AU" altLang="en-US" sz="2400" dirty="0" smtClean="0">
                <a:latin typeface="Lucida Console" panose="020B0609040504020204" pitchFamily="49" charset="0"/>
              </a:rPr>
              <a:t>x6</a:t>
            </a:r>
            <a:r>
              <a:rPr lang="en-AU" altLang="en-US" dirty="0">
                <a:latin typeface="Lucida Console" panose="020B0609040504020204" pitchFamily="49" charset="0"/>
              </a:rPr>
              <a:t> </a:t>
            </a:r>
            <a:r>
              <a:rPr lang="en-AU" altLang="en-US" dirty="0" smtClean="0">
                <a:latin typeface="Lucida Console" panose="020B0609040504020204" pitchFamily="49" charset="0"/>
              </a:rPr>
              <a:t>  # success</a:t>
            </a:r>
            <a:r>
              <a:rPr lang="en-AU" altLang="en-US" sz="2400" dirty="0" smtClean="0">
                <a:latin typeface="Lucida Console" panose="020B0609040504020204" pitchFamily="49" charset="0"/>
              </a:rPr>
              <a:t/>
            </a:r>
            <a:br>
              <a:rPr lang="en-AU" altLang="en-US" sz="2400" dirty="0" smtClean="0">
                <a:latin typeface="Lucida Console" panose="020B0609040504020204" pitchFamily="49" charset="0"/>
              </a:rPr>
            </a:br>
            <a:r>
              <a:rPr lang="en-AU" altLang="en-US" sz="2400" dirty="0" smtClean="0">
                <a:solidFill>
                  <a:schemeClr val="hlink"/>
                </a:solidFill>
                <a:latin typeface="Lucida Console" panose="020B0609040504020204" pitchFamily="49" charset="0"/>
              </a:rPr>
              <a:t>4c	add  x1,  x2, </a:t>
            </a:r>
            <a:r>
              <a:rPr lang="en-AU" altLang="en-US" sz="2400" dirty="0" smtClean="0">
                <a:solidFill>
                  <a:schemeClr val="hlink"/>
                </a:solidFill>
                <a:latin typeface="Lucida Console" panose="020B0609040504020204" pitchFamily="49" charset="0"/>
              </a:rPr>
              <a:t>x1   # aborted</a:t>
            </a:r>
            <a:r>
              <a:rPr lang="en-AU" altLang="en-US" sz="2400" dirty="0" smtClean="0">
                <a:latin typeface="Lucida Console" panose="020B0609040504020204" pitchFamily="49" charset="0"/>
              </a:rPr>
              <a:t/>
            </a:r>
            <a:br>
              <a:rPr lang="en-AU" altLang="en-US" sz="2400" dirty="0" smtClean="0">
                <a:latin typeface="Lucida Console" panose="020B0609040504020204" pitchFamily="49" charset="0"/>
              </a:rPr>
            </a:br>
            <a:r>
              <a:rPr lang="en-AU" altLang="en-US" sz="2400" dirty="0" smtClean="0">
                <a:latin typeface="Lucida Console" panose="020B0609040504020204" pitchFamily="49" charset="0"/>
              </a:rPr>
              <a:t>50	sub  x15, x6, </a:t>
            </a:r>
            <a:r>
              <a:rPr lang="en-AU" altLang="en-US" sz="2400" dirty="0" smtClean="0">
                <a:latin typeface="Lucida Console" panose="020B0609040504020204" pitchFamily="49" charset="0"/>
              </a:rPr>
              <a:t>x7   </a:t>
            </a:r>
            <a:r>
              <a:rPr lang="en-AU" altLang="en-US" dirty="0" smtClean="0">
                <a:solidFill>
                  <a:schemeClr val="hlink"/>
                </a:solidFill>
                <a:latin typeface="Lucida Console" panose="020B0609040504020204" pitchFamily="49" charset="0"/>
              </a:rPr>
              <a:t># </a:t>
            </a:r>
            <a:r>
              <a:rPr lang="en-AU" altLang="en-US" dirty="0">
                <a:solidFill>
                  <a:schemeClr val="hlink"/>
                </a:solidFill>
                <a:latin typeface="Lucida Console" panose="020B0609040504020204" pitchFamily="49" charset="0"/>
              </a:rPr>
              <a:t>aborted</a:t>
            </a:r>
            <a:r>
              <a:rPr lang="en-AU" altLang="en-US" sz="2400" dirty="0" smtClean="0">
                <a:latin typeface="Lucida Console" panose="020B0609040504020204" pitchFamily="49" charset="0"/>
              </a:rPr>
              <a:t/>
            </a:r>
            <a:br>
              <a:rPr lang="en-AU" altLang="en-US" sz="2400" dirty="0" smtClean="0">
                <a:latin typeface="Lucida Console" panose="020B0609040504020204" pitchFamily="49" charset="0"/>
              </a:rPr>
            </a:br>
            <a:r>
              <a:rPr lang="en-AU" altLang="en-US" sz="2400" dirty="0" smtClean="0">
                <a:latin typeface="Lucida Console" panose="020B0609040504020204" pitchFamily="49" charset="0"/>
              </a:rPr>
              <a:t>54	</a:t>
            </a:r>
            <a:r>
              <a:rPr lang="en-AU" altLang="en-US" sz="2400" dirty="0" err="1" smtClean="0">
                <a:latin typeface="Lucida Console" panose="020B0609040504020204" pitchFamily="49" charset="0"/>
              </a:rPr>
              <a:t>ld</a:t>
            </a:r>
            <a:r>
              <a:rPr lang="en-AU" altLang="en-US" sz="2400" dirty="0" smtClean="0">
                <a:latin typeface="Lucida Console" panose="020B0609040504020204" pitchFamily="49" charset="0"/>
              </a:rPr>
              <a:t>   x16, 100(x7</a:t>
            </a:r>
            <a:r>
              <a:rPr lang="en-AU" altLang="en-US" sz="2400" dirty="0" smtClean="0">
                <a:latin typeface="Lucida Console" panose="020B0609040504020204" pitchFamily="49" charset="0"/>
              </a:rPr>
              <a:t>)</a:t>
            </a:r>
            <a:r>
              <a:rPr lang="en-AU" altLang="en-US" dirty="0">
                <a:solidFill>
                  <a:schemeClr val="hlink"/>
                </a:solidFill>
                <a:latin typeface="Lucida Console" panose="020B0609040504020204" pitchFamily="49" charset="0"/>
              </a:rPr>
              <a:t> </a:t>
            </a:r>
            <a:r>
              <a:rPr lang="en-AU" altLang="en-US" dirty="0" smtClean="0">
                <a:solidFill>
                  <a:schemeClr val="hlink"/>
                </a:solidFill>
                <a:latin typeface="Lucida Console" panose="020B0609040504020204" pitchFamily="49" charset="0"/>
              </a:rPr>
              <a:t> # aborted </a:t>
            </a:r>
            <a:r>
              <a:rPr lang="en-AU" altLang="en-US" sz="2400" dirty="0" smtClean="0">
                <a:latin typeface="Lucida Console" panose="020B0609040504020204" pitchFamily="49" charset="0"/>
              </a:rPr>
              <a:t/>
            </a:r>
            <a:br>
              <a:rPr lang="en-AU" altLang="en-US" sz="2400" dirty="0" smtClean="0">
                <a:latin typeface="Lucida Console" panose="020B0609040504020204" pitchFamily="49" charset="0"/>
              </a:rPr>
            </a:br>
            <a:r>
              <a:rPr lang="en-AU" altLang="en-US" sz="2400" dirty="0" smtClean="0">
                <a:latin typeface="Lucida Console" panose="020B0609040504020204" pitchFamily="49" charset="0"/>
              </a:rPr>
              <a:t>…</a:t>
            </a:r>
          </a:p>
          <a:p>
            <a:pPr eaLnBrk="1" hangingPunct="1">
              <a:lnSpc>
                <a:spcPct val="90000"/>
              </a:lnSpc>
            </a:pPr>
            <a:r>
              <a:rPr lang="en-US" altLang="en-US" sz="2800" dirty="0" smtClean="0"/>
              <a:t>Handler</a:t>
            </a:r>
          </a:p>
          <a:p>
            <a:pPr lvl="1">
              <a:buNone/>
            </a:pPr>
            <a:r>
              <a:rPr lang="en-AU" altLang="en-US" sz="2400" dirty="0" smtClean="0">
                <a:latin typeface="Lucida Console" panose="020B0609040504020204" pitchFamily="49" charset="0"/>
              </a:rPr>
              <a:t>	1C090000	</a:t>
            </a:r>
            <a:r>
              <a:rPr lang="en-AU" altLang="en-US" sz="2400" dirty="0" err="1" smtClean="0">
                <a:latin typeface="Lucida Console" panose="020B0609040504020204" pitchFamily="49" charset="0"/>
              </a:rPr>
              <a:t>sd</a:t>
            </a:r>
            <a:r>
              <a:rPr lang="en-AU" altLang="en-US" sz="2400" dirty="0" smtClean="0">
                <a:latin typeface="Lucida Console" panose="020B0609040504020204" pitchFamily="49" charset="0"/>
              </a:rPr>
              <a:t>  x26, 1000(x10</a:t>
            </a:r>
            <a:r>
              <a:rPr lang="en-AU" altLang="en-US" sz="2400" dirty="0" smtClean="0">
                <a:latin typeface="Lucida Console" panose="020B0609040504020204" pitchFamily="49" charset="0"/>
              </a:rPr>
              <a:t>) </a:t>
            </a:r>
            <a:r>
              <a:rPr lang="en-AU" altLang="en-US" dirty="0">
                <a:latin typeface="Lucida Console" panose="020B0609040504020204" pitchFamily="49" charset="0"/>
              </a:rPr>
              <a:t># </a:t>
            </a:r>
            <a:r>
              <a:rPr lang="en-AU" altLang="en-US" dirty="0" smtClean="0">
                <a:latin typeface="Lucida Console" panose="020B0609040504020204" pitchFamily="49" charset="0"/>
              </a:rPr>
              <a:t>success</a:t>
            </a:r>
            <a:r>
              <a:rPr lang="en-AU" altLang="en-US" sz="2400" dirty="0" smtClean="0">
                <a:latin typeface="Lucida Console" panose="020B0609040504020204" pitchFamily="49" charset="0"/>
              </a:rPr>
              <a:t/>
            </a:r>
            <a:br>
              <a:rPr lang="en-AU" altLang="en-US" sz="2400" dirty="0" smtClean="0">
                <a:latin typeface="Lucida Console" panose="020B0609040504020204" pitchFamily="49" charset="0"/>
              </a:rPr>
            </a:br>
            <a:r>
              <a:rPr lang="en-AU" altLang="en-US" sz="2400" dirty="0" smtClean="0">
                <a:latin typeface="Lucida Console" panose="020B0609040504020204" pitchFamily="49" charset="0"/>
              </a:rPr>
              <a:t>1c090004   </a:t>
            </a:r>
            <a:r>
              <a:rPr lang="en-AU" altLang="en-US" sz="2400" dirty="0" err="1" smtClean="0">
                <a:latin typeface="Lucida Console" panose="020B0609040504020204" pitchFamily="49" charset="0"/>
              </a:rPr>
              <a:t>sd</a:t>
            </a:r>
            <a:r>
              <a:rPr lang="en-AU" altLang="en-US" sz="2400" dirty="0" smtClean="0">
                <a:latin typeface="Lucida Console" panose="020B0609040504020204" pitchFamily="49" charset="0"/>
              </a:rPr>
              <a:t>  x27, 1008(x10</a:t>
            </a:r>
            <a:r>
              <a:rPr lang="en-AU" altLang="en-US" sz="2400" dirty="0" smtClean="0">
                <a:latin typeface="Lucida Console" panose="020B0609040504020204" pitchFamily="49" charset="0"/>
              </a:rPr>
              <a:t>) </a:t>
            </a:r>
            <a:r>
              <a:rPr lang="en-AU" altLang="en-US" sz="2400" dirty="0" smtClean="0">
                <a:latin typeface="Lucida Console" panose="020B0609040504020204" pitchFamily="49" charset="0"/>
              </a:rPr>
              <a:t/>
            </a:r>
            <a:br>
              <a:rPr lang="en-AU" altLang="en-US" sz="2400" dirty="0" smtClean="0">
                <a:latin typeface="Lucida Console" panose="020B0609040504020204" pitchFamily="49" charset="0"/>
              </a:rPr>
            </a:br>
            <a:r>
              <a:rPr lang="en-AU" altLang="en-US" sz="2400" dirty="0" smtClean="0">
                <a:latin typeface="Lucida Console" panose="020B0609040504020204" pitchFamily="49" charset="0"/>
              </a:rPr>
              <a:t>…</a:t>
            </a:r>
          </a:p>
        </p:txBody>
      </p:sp>
      <p:sp>
        <p:nvSpPr>
          <p:cNvPr id="193539" name="Rectangle 2"/>
          <p:cNvSpPr>
            <a:spLocks noGrp="1" noChangeArrowheads="1"/>
          </p:cNvSpPr>
          <p:nvPr>
            <p:ph type="title"/>
          </p:nvPr>
        </p:nvSpPr>
        <p:spPr/>
        <p:txBody>
          <a:bodyPr/>
          <a:lstStyle/>
          <a:p>
            <a:pPr eaLnBrk="1" hangingPunct="1"/>
            <a:r>
              <a:rPr lang="en-US" altLang="en-US" smtClean="0"/>
              <a:t>Exception Example</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141</a:t>
            </a:fld>
            <a:endParaRPr lang="zh-CN" alt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2"/>
          <p:cNvSpPr>
            <a:spLocks noGrp="1" noChangeArrowheads="1"/>
          </p:cNvSpPr>
          <p:nvPr>
            <p:ph type="title"/>
          </p:nvPr>
        </p:nvSpPr>
        <p:spPr/>
        <p:txBody>
          <a:bodyPr/>
          <a:lstStyle/>
          <a:p>
            <a:pPr eaLnBrk="1" hangingPunct="1"/>
            <a:r>
              <a:rPr lang="en-US" altLang="en-US" smtClean="0"/>
              <a:t>Exception Example</a:t>
            </a:r>
            <a:endParaRPr lang="en-AU" altLang="en-US" smtClean="0"/>
          </a:p>
        </p:txBody>
      </p:sp>
      <p:pic>
        <p:nvPicPr>
          <p:cNvPr id="1955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84784"/>
            <a:ext cx="8700620" cy="514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450322E1-33AF-46D7-A5AC-266B73D5C552}" type="slidenum">
              <a:rPr lang="zh-CN" altLang="en-US" smtClean="0"/>
              <a:t>142</a:t>
            </a:fld>
            <a:endParaRPr lang="zh-CN" altLang="en-US"/>
          </a:p>
        </p:txBody>
      </p:sp>
      <p:pic>
        <p:nvPicPr>
          <p:cNvPr id="4" name="图片 3"/>
          <p:cNvPicPr>
            <a:picLocks noChangeAspect="1"/>
          </p:cNvPicPr>
          <p:nvPr/>
        </p:nvPicPr>
        <p:blipFill>
          <a:blip r:embed="rId4"/>
          <a:stretch>
            <a:fillRect/>
          </a:stretch>
        </p:blipFill>
        <p:spPr>
          <a:xfrm>
            <a:off x="5220072" y="159594"/>
            <a:ext cx="2964437" cy="1257409"/>
          </a:xfrm>
          <a:prstGeom prst="rect">
            <a:avLst/>
          </a:prstGeom>
        </p:spPr>
      </p:pic>
      <p:sp>
        <p:nvSpPr>
          <p:cNvPr id="7" name="文本框 6"/>
          <p:cNvSpPr txBox="1"/>
          <p:nvPr/>
        </p:nvSpPr>
        <p:spPr>
          <a:xfrm>
            <a:off x="1043608" y="6332304"/>
            <a:ext cx="1656184" cy="338554"/>
          </a:xfrm>
          <a:prstGeom prst="rect">
            <a:avLst/>
          </a:prstGeom>
          <a:noFill/>
        </p:spPr>
        <p:txBody>
          <a:bodyPr wrap="square" rtlCol="0">
            <a:spAutoFit/>
          </a:bodyPr>
          <a:lstStyle/>
          <a:p>
            <a:r>
              <a:rPr lang="en-US" altLang="zh-CN" dirty="0"/>
              <a:t>FIGURE 4.64</a:t>
            </a:r>
            <a:endParaRPr lang="zh-CN" alt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2"/>
          <p:cNvSpPr>
            <a:spLocks noGrp="1" noChangeArrowheads="1"/>
          </p:cNvSpPr>
          <p:nvPr>
            <p:ph type="title"/>
          </p:nvPr>
        </p:nvSpPr>
        <p:spPr/>
        <p:txBody>
          <a:bodyPr/>
          <a:lstStyle/>
          <a:p>
            <a:pPr eaLnBrk="1" hangingPunct="1"/>
            <a:r>
              <a:rPr lang="en-US" altLang="en-US" dirty="0" smtClean="0"/>
              <a:t>Exception Example</a:t>
            </a:r>
            <a:endParaRPr lang="en-AU" altLang="en-US" dirty="0" smtClean="0"/>
          </a:p>
        </p:txBody>
      </p:sp>
      <p:sp>
        <p:nvSpPr>
          <p:cNvPr id="3" name="灯片编号占位符 2"/>
          <p:cNvSpPr>
            <a:spLocks noGrp="1"/>
          </p:cNvSpPr>
          <p:nvPr>
            <p:ph type="sldNum" sz="quarter" idx="10"/>
          </p:nvPr>
        </p:nvSpPr>
        <p:spPr/>
        <p:txBody>
          <a:bodyPr/>
          <a:lstStyle/>
          <a:p>
            <a:fld id="{450322E1-33AF-46D7-A5AC-266B73D5C552}" type="slidenum">
              <a:rPr lang="zh-CN" altLang="en-US" smtClean="0"/>
              <a:t>143</a:t>
            </a:fld>
            <a:endParaRPr lang="zh-CN" altLang="en-US"/>
          </a:p>
        </p:txBody>
      </p:sp>
      <p:pic>
        <p:nvPicPr>
          <p:cNvPr id="6" name="图片 5"/>
          <p:cNvPicPr>
            <a:picLocks noChangeAspect="1"/>
          </p:cNvPicPr>
          <p:nvPr/>
        </p:nvPicPr>
        <p:blipFill>
          <a:blip r:embed="rId3"/>
          <a:stretch>
            <a:fillRect/>
          </a:stretch>
        </p:blipFill>
        <p:spPr>
          <a:xfrm>
            <a:off x="5868144" y="134482"/>
            <a:ext cx="2964437" cy="1257409"/>
          </a:xfrm>
          <a:prstGeom prst="rect">
            <a:avLst/>
          </a:prstGeom>
        </p:spPr>
      </p:pic>
      <p:pic>
        <p:nvPicPr>
          <p:cNvPr id="4" name="图片 3"/>
          <p:cNvPicPr>
            <a:picLocks noChangeAspect="1"/>
          </p:cNvPicPr>
          <p:nvPr/>
        </p:nvPicPr>
        <p:blipFill>
          <a:blip r:embed="rId4"/>
          <a:stretch>
            <a:fillRect/>
          </a:stretch>
        </p:blipFill>
        <p:spPr>
          <a:xfrm>
            <a:off x="21956" y="1556792"/>
            <a:ext cx="8810625" cy="5124450"/>
          </a:xfrm>
          <a:prstGeom prst="rect">
            <a:avLst/>
          </a:prstGeom>
        </p:spPr>
      </p:pic>
      <p:sp>
        <p:nvSpPr>
          <p:cNvPr id="8" name="文本框 7"/>
          <p:cNvSpPr txBox="1"/>
          <p:nvPr/>
        </p:nvSpPr>
        <p:spPr>
          <a:xfrm>
            <a:off x="1043608" y="6332304"/>
            <a:ext cx="1656184" cy="338554"/>
          </a:xfrm>
          <a:prstGeom prst="rect">
            <a:avLst/>
          </a:prstGeom>
          <a:noFill/>
        </p:spPr>
        <p:txBody>
          <a:bodyPr wrap="square" rtlCol="0">
            <a:spAutoFit/>
          </a:bodyPr>
          <a:lstStyle/>
          <a:p>
            <a:r>
              <a:rPr lang="en-US" altLang="zh-CN" dirty="0"/>
              <a:t>FIGURE 4.64</a:t>
            </a:r>
            <a:endParaRPr lang="zh-CN" altLang="en-US"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4" name="Rectangle 3"/>
          <p:cNvSpPr>
            <a:spLocks noGrp="1" noChangeArrowheads="1"/>
          </p:cNvSpPr>
          <p:nvPr>
            <p:ph idx="1"/>
          </p:nvPr>
        </p:nvSpPr>
        <p:spPr>
          <a:xfrm>
            <a:off x="628650" y="1052736"/>
            <a:ext cx="7886700" cy="5124227"/>
          </a:xfrm>
        </p:spPr>
        <p:txBody>
          <a:bodyPr>
            <a:normAutofit fontScale="92500" lnSpcReduction="20000"/>
          </a:bodyPr>
          <a:lstStyle/>
          <a:p>
            <a:pPr eaLnBrk="1" hangingPunct="1"/>
            <a:r>
              <a:rPr lang="en-US" altLang="en-US" sz="2600" dirty="0" smtClean="0"/>
              <a:t>Pipelining overlaps multiple </a:t>
            </a:r>
            <a:r>
              <a:rPr lang="en-US" altLang="en-US" sz="2600" dirty="0" smtClean="0"/>
              <a:t>instructions</a:t>
            </a:r>
          </a:p>
          <a:p>
            <a:r>
              <a:rPr lang="en-US" altLang="en-US" sz="2600" dirty="0">
                <a:solidFill>
                  <a:srgbClr val="0000FF"/>
                </a:solidFill>
              </a:rPr>
              <a:t>multiple exceptions can occur simultaneously in a single clock </a:t>
            </a:r>
            <a:r>
              <a:rPr lang="en-US" altLang="en-US" sz="2600" dirty="0" smtClean="0">
                <a:solidFill>
                  <a:srgbClr val="0000FF"/>
                </a:solidFill>
              </a:rPr>
              <a:t>cycle, </a:t>
            </a:r>
            <a:r>
              <a:rPr lang="en-US" altLang="en-US" sz="2600" dirty="0" smtClean="0"/>
              <a:t>i.e. system could </a:t>
            </a:r>
            <a:r>
              <a:rPr lang="en-US" altLang="en-US" sz="2600" dirty="0" smtClean="0"/>
              <a:t>have multiple exceptions at </a:t>
            </a:r>
            <a:r>
              <a:rPr lang="en-US" altLang="en-US" sz="2600" dirty="0" smtClean="0"/>
              <a:t>once</a:t>
            </a:r>
            <a:endParaRPr lang="en-US" altLang="en-US" sz="2600" dirty="0" smtClean="0"/>
          </a:p>
          <a:p>
            <a:pPr lvl="1"/>
            <a:r>
              <a:rPr lang="en-US" altLang="en-US" dirty="0" smtClean="0">
                <a:solidFill>
                  <a:srgbClr val="0000FF"/>
                </a:solidFill>
              </a:rPr>
              <a:t>Selecting which exception to handle?</a:t>
            </a:r>
          </a:p>
          <a:p>
            <a:pPr lvl="1"/>
            <a:r>
              <a:rPr lang="en-US" altLang="en-US" dirty="0" smtClean="0">
                <a:solidFill>
                  <a:srgbClr val="0000FF"/>
                </a:solidFill>
              </a:rPr>
              <a:t>Solution: to </a:t>
            </a:r>
            <a:r>
              <a:rPr lang="en-US" altLang="en-US" dirty="0">
                <a:solidFill>
                  <a:srgbClr val="0000FF"/>
                </a:solidFill>
              </a:rPr>
              <a:t>prioritize the exceptions, exception with the highest priority is </a:t>
            </a:r>
            <a:r>
              <a:rPr lang="en-US" altLang="en-US" dirty="0" smtClean="0">
                <a:solidFill>
                  <a:srgbClr val="0000FF"/>
                </a:solidFill>
              </a:rPr>
              <a:t>serviced first.</a:t>
            </a:r>
          </a:p>
          <a:p>
            <a:pPr lvl="2"/>
            <a:r>
              <a:rPr lang="en-US" altLang="en-US" dirty="0"/>
              <a:t>SCAUSE reg. records the highest priority exception.</a:t>
            </a:r>
            <a:endParaRPr lang="en-US" altLang="en-US" dirty="0" smtClean="0">
              <a:solidFill>
                <a:srgbClr val="0000FF"/>
              </a:solidFill>
            </a:endParaRPr>
          </a:p>
          <a:p>
            <a:pPr lvl="1"/>
            <a:r>
              <a:rPr lang="en-US" altLang="en-US" dirty="0" smtClean="0"/>
              <a:t>Simple approach used in RISC-V: </a:t>
            </a:r>
            <a:r>
              <a:rPr lang="en-US" altLang="en-US" dirty="0" smtClean="0"/>
              <a:t>deal with exception from </a:t>
            </a:r>
            <a:r>
              <a:rPr lang="en-US" altLang="en-US" dirty="0" smtClean="0"/>
              <a:t>earliest instruction. See next page.</a:t>
            </a:r>
            <a:endParaRPr lang="en-US" altLang="en-US" dirty="0" smtClean="0"/>
          </a:p>
          <a:p>
            <a:pPr lvl="2"/>
            <a:r>
              <a:rPr lang="en-US" altLang="en-US" sz="2200" dirty="0" smtClean="0"/>
              <a:t>Flush subsequent instructions</a:t>
            </a:r>
          </a:p>
          <a:p>
            <a:pPr lvl="2"/>
            <a:r>
              <a:rPr lang="en-US" altLang="en-US" sz="2200" dirty="0" smtClean="0"/>
              <a:t>This is the method  for “Precise</a:t>
            </a:r>
            <a:r>
              <a:rPr lang="en-US" altLang="en-US" sz="2200" dirty="0" smtClean="0"/>
              <a:t>” </a:t>
            </a:r>
            <a:r>
              <a:rPr lang="en-US" altLang="en-US" sz="2200" dirty="0" smtClean="0"/>
              <a:t>exception</a:t>
            </a:r>
            <a:endParaRPr lang="en-US" altLang="en-US" sz="2200" dirty="0" smtClean="0"/>
          </a:p>
          <a:p>
            <a:pPr eaLnBrk="1" hangingPunct="1"/>
            <a:r>
              <a:rPr lang="en-US" altLang="en-US" dirty="0" smtClean="0"/>
              <a:t>In complex pipelines</a:t>
            </a:r>
          </a:p>
          <a:p>
            <a:pPr lvl="1" eaLnBrk="1" hangingPunct="1"/>
            <a:r>
              <a:rPr lang="en-US" altLang="en-US" sz="2000" dirty="0" smtClean="0"/>
              <a:t>Multiple instructions issued per cycle</a:t>
            </a:r>
          </a:p>
          <a:p>
            <a:pPr lvl="1" eaLnBrk="1" hangingPunct="1"/>
            <a:r>
              <a:rPr lang="en-US" altLang="en-US" sz="2000" dirty="0" smtClean="0"/>
              <a:t>Out-of-order </a:t>
            </a:r>
            <a:r>
              <a:rPr lang="en-US" altLang="en-US" sz="2000" dirty="0" smtClean="0"/>
              <a:t>(</a:t>
            </a:r>
            <a:r>
              <a:rPr lang="zh-CN" altLang="en-US" sz="1800" dirty="0" smtClean="0"/>
              <a:t>乱序的</a:t>
            </a:r>
            <a:r>
              <a:rPr lang="en-US" altLang="en-US" sz="2000" dirty="0" smtClean="0"/>
              <a:t>) completion </a:t>
            </a:r>
            <a:r>
              <a:rPr lang="zh-CN" altLang="en-US" sz="1800" dirty="0" smtClean="0"/>
              <a:t>（</a:t>
            </a:r>
            <a:r>
              <a:rPr lang="zh-CN" altLang="en-US" sz="1800" dirty="0" smtClean="0">
                <a:solidFill>
                  <a:srgbClr val="0000FF"/>
                </a:solidFill>
              </a:rPr>
              <a:t>多条指令依次结束的顺序不同于依次开始的顺序</a:t>
            </a:r>
            <a:r>
              <a:rPr lang="zh-CN" altLang="en-US" sz="1800" dirty="0" smtClean="0"/>
              <a:t>）</a:t>
            </a:r>
            <a:endParaRPr lang="en-US" altLang="en-US" sz="1800" dirty="0" smtClean="0"/>
          </a:p>
          <a:p>
            <a:pPr lvl="1" eaLnBrk="1" hangingPunct="1"/>
            <a:r>
              <a:rPr lang="en-US" altLang="en-US" sz="2000" dirty="0" smtClean="0"/>
              <a:t>Maintaining precise exceptions is difficult!</a:t>
            </a:r>
            <a:endParaRPr lang="en-AU" altLang="en-US" sz="2000" dirty="0" smtClean="0"/>
          </a:p>
        </p:txBody>
      </p:sp>
      <p:sp>
        <p:nvSpPr>
          <p:cNvPr id="199683" name="Rectangle 2"/>
          <p:cNvSpPr>
            <a:spLocks noGrp="1" noChangeArrowheads="1"/>
          </p:cNvSpPr>
          <p:nvPr>
            <p:ph type="title"/>
          </p:nvPr>
        </p:nvSpPr>
        <p:spPr/>
        <p:txBody>
          <a:bodyPr>
            <a:normAutofit/>
          </a:bodyPr>
          <a:lstStyle/>
          <a:p>
            <a:pPr eaLnBrk="1" hangingPunct="1"/>
            <a:r>
              <a:rPr lang="en-US" altLang="en-US" sz="3200" dirty="0" smtClean="0"/>
              <a:t>Multiple Exceptions</a:t>
            </a:r>
            <a:endParaRPr lang="en-AU" altLang="en-US" sz="3200"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144</a:t>
            </a:fld>
            <a:endParaRPr lang="zh-CN" alt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145</a:t>
            </a:fld>
            <a:endParaRPr lang="zh-CN" altLang="en-US"/>
          </a:p>
        </p:txBody>
      </p:sp>
      <p:pic>
        <p:nvPicPr>
          <p:cNvPr id="4" name="图片 3"/>
          <p:cNvPicPr>
            <a:picLocks noChangeAspect="1"/>
          </p:cNvPicPr>
          <p:nvPr/>
        </p:nvPicPr>
        <p:blipFill>
          <a:blip r:embed="rId2"/>
          <a:stretch>
            <a:fillRect/>
          </a:stretch>
        </p:blipFill>
        <p:spPr>
          <a:xfrm>
            <a:off x="611560" y="958196"/>
            <a:ext cx="8417818" cy="5654858"/>
          </a:xfrm>
          <a:prstGeom prst="rect">
            <a:avLst/>
          </a:prstGeom>
        </p:spPr>
      </p:pic>
      <p:sp>
        <p:nvSpPr>
          <p:cNvPr id="5" name="文本框 4"/>
          <p:cNvSpPr txBox="1"/>
          <p:nvPr/>
        </p:nvSpPr>
        <p:spPr>
          <a:xfrm>
            <a:off x="345242" y="188640"/>
            <a:ext cx="8352928" cy="923330"/>
          </a:xfrm>
          <a:prstGeom prst="rect">
            <a:avLst/>
          </a:prstGeom>
          <a:noFill/>
        </p:spPr>
        <p:txBody>
          <a:bodyPr wrap="square" rtlCol="0">
            <a:spAutoFit/>
          </a:bodyPr>
          <a:lstStyle/>
          <a:p>
            <a:r>
              <a:rPr lang="en-US" altLang="zh-CN" sz="1800" dirty="0" smtClean="0">
                <a:solidFill>
                  <a:srgbClr val="0000FF"/>
                </a:solidFill>
              </a:rPr>
              <a:t>Three </a:t>
            </a:r>
            <a:r>
              <a:rPr lang="en-US" altLang="zh-CN" sz="1800" dirty="0">
                <a:solidFill>
                  <a:srgbClr val="0000FF"/>
                </a:solidFill>
              </a:rPr>
              <a:t>exceptions(hardware malfunction</a:t>
            </a:r>
            <a:r>
              <a:rPr lang="en-US" altLang="zh-CN" sz="1800" dirty="0" smtClean="0">
                <a:solidFill>
                  <a:srgbClr val="0000FF"/>
                </a:solidFill>
              </a:rPr>
              <a:t>, wrong </a:t>
            </a:r>
            <a:r>
              <a:rPr lang="en-US" altLang="zh-CN" sz="1800" dirty="0">
                <a:solidFill>
                  <a:srgbClr val="0000FF"/>
                </a:solidFill>
              </a:rPr>
              <a:t>memory address</a:t>
            </a:r>
            <a:r>
              <a:rPr lang="en-US" altLang="zh-CN" sz="1800" dirty="0" smtClean="0">
                <a:solidFill>
                  <a:srgbClr val="0000FF"/>
                </a:solidFill>
              </a:rPr>
              <a:t>, wrong </a:t>
            </a:r>
            <a:r>
              <a:rPr lang="en-US" altLang="zh-CN" sz="1800" dirty="0">
                <a:solidFill>
                  <a:srgbClr val="0000FF"/>
                </a:solidFill>
              </a:rPr>
              <a:t>instruction format) occur simultaneously in clock 6, each exception associates an instruction, the earliest instruction (or x13, x2, x6) is selected to </a:t>
            </a:r>
            <a:r>
              <a:rPr lang="en-US" altLang="zh-CN" sz="1800" dirty="0" smtClean="0">
                <a:solidFill>
                  <a:srgbClr val="0000FF"/>
                </a:solidFill>
              </a:rPr>
              <a:t>handle.</a:t>
            </a:r>
            <a:endParaRPr lang="zh-CN" altLang="en-US" sz="1800" dirty="0">
              <a:solidFill>
                <a:srgbClr val="0000FF"/>
              </a:solidFill>
            </a:endParaRPr>
          </a:p>
        </p:txBody>
      </p:sp>
      <p:sp>
        <p:nvSpPr>
          <p:cNvPr id="6" name="文本框 5"/>
          <p:cNvSpPr txBox="1"/>
          <p:nvPr/>
        </p:nvSpPr>
        <p:spPr>
          <a:xfrm>
            <a:off x="1043608" y="6332304"/>
            <a:ext cx="1656184" cy="338554"/>
          </a:xfrm>
          <a:prstGeom prst="rect">
            <a:avLst/>
          </a:prstGeom>
          <a:noFill/>
        </p:spPr>
        <p:txBody>
          <a:bodyPr wrap="square" rtlCol="0">
            <a:spAutoFit/>
          </a:bodyPr>
          <a:lstStyle/>
          <a:p>
            <a:r>
              <a:rPr lang="en-US" altLang="zh-CN" dirty="0"/>
              <a:t>FIGURE 4.64</a:t>
            </a:r>
            <a:endParaRPr lang="zh-CN" altLang="en-US" dirty="0"/>
          </a:p>
        </p:txBody>
      </p:sp>
    </p:spTree>
    <p:extLst>
      <p:ext uri="{BB962C8B-B14F-4D97-AF65-F5344CB8AC3E}">
        <p14:creationId xmlns:p14="http://schemas.microsoft.com/office/powerpoint/2010/main" val="160112024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2"/>
          <p:cNvSpPr>
            <a:spLocks noGrp="1" noChangeArrowheads="1"/>
          </p:cNvSpPr>
          <p:nvPr>
            <p:ph type="title"/>
          </p:nvPr>
        </p:nvSpPr>
        <p:spPr/>
        <p:txBody>
          <a:bodyPr/>
          <a:lstStyle/>
          <a:p>
            <a:pPr eaLnBrk="1" hangingPunct="1"/>
            <a:r>
              <a:rPr lang="en-US" altLang="en-US" smtClean="0"/>
              <a:t>Exception Example</a:t>
            </a:r>
            <a:endParaRPr lang="en-AU" altLang="en-US" smtClean="0"/>
          </a:p>
        </p:txBody>
      </p:sp>
      <p:pic>
        <p:nvPicPr>
          <p:cNvPr id="1955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84784"/>
            <a:ext cx="8700620" cy="514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450322E1-33AF-46D7-A5AC-266B73D5C552}" type="slidenum">
              <a:rPr lang="zh-CN" altLang="en-US" smtClean="0"/>
              <a:t>146</a:t>
            </a:fld>
            <a:endParaRPr lang="zh-CN" altLang="en-US"/>
          </a:p>
        </p:txBody>
      </p:sp>
      <p:pic>
        <p:nvPicPr>
          <p:cNvPr id="4" name="图片 3"/>
          <p:cNvPicPr>
            <a:picLocks noChangeAspect="1"/>
          </p:cNvPicPr>
          <p:nvPr/>
        </p:nvPicPr>
        <p:blipFill>
          <a:blip r:embed="rId4"/>
          <a:stretch>
            <a:fillRect/>
          </a:stretch>
        </p:blipFill>
        <p:spPr>
          <a:xfrm>
            <a:off x="5220072" y="159594"/>
            <a:ext cx="2964437" cy="1257409"/>
          </a:xfrm>
          <a:prstGeom prst="rect">
            <a:avLst/>
          </a:prstGeom>
        </p:spPr>
      </p:pic>
      <p:sp>
        <p:nvSpPr>
          <p:cNvPr id="6" name="文本框 5"/>
          <p:cNvSpPr txBox="1"/>
          <p:nvPr/>
        </p:nvSpPr>
        <p:spPr>
          <a:xfrm>
            <a:off x="1043608" y="6332304"/>
            <a:ext cx="1656184" cy="338554"/>
          </a:xfrm>
          <a:prstGeom prst="rect">
            <a:avLst/>
          </a:prstGeom>
          <a:noFill/>
        </p:spPr>
        <p:txBody>
          <a:bodyPr wrap="square" rtlCol="0">
            <a:spAutoFit/>
          </a:bodyPr>
          <a:lstStyle/>
          <a:p>
            <a:r>
              <a:rPr lang="en-US" altLang="zh-CN" dirty="0"/>
              <a:t>FIGURE 4.64</a:t>
            </a:r>
            <a:endParaRPr lang="zh-CN" altLang="en-US" dirty="0"/>
          </a:p>
        </p:txBody>
      </p:sp>
    </p:spTree>
    <p:extLst>
      <p:ext uri="{BB962C8B-B14F-4D97-AF65-F5344CB8AC3E}">
        <p14:creationId xmlns:p14="http://schemas.microsoft.com/office/powerpoint/2010/main" val="27958408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147</a:t>
            </a:fld>
            <a:endParaRPr lang="zh-CN" altLang="en-US"/>
          </a:p>
        </p:txBody>
      </p:sp>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20" y="1935450"/>
            <a:ext cx="8700620" cy="47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51292" y="193740"/>
            <a:ext cx="8688044"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sz="1800" dirty="0">
                <a:solidFill>
                  <a:srgbClr val="0000FF"/>
                </a:solidFill>
              </a:rPr>
              <a:t>P</a:t>
            </a:r>
            <a:r>
              <a:rPr lang="en-US" altLang="zh-CN" sz="1800" dirty="0" smtClean="0">
                <a:solidFill>
                  <a:srgbClr val="0000FF"/>
                </a:solidFill>
              </a:rPr>
              <a:t>recise </a:t>
            </a:r>
            <a:r>
              <a:rPr lang="en-US" altLang="zh-CN" sz="1800" dirty="0">
                <a:solidFill>
                  <a:srgbClr val="0000FF"/>
                </a:solidFill>
              </a:rPr>
              <a:t>exceptions: always associating the proper exception with the correct instruction in pipelined computers. e</a:t>
            </a:r>
            <a:r>
              <a:rPr lang="en-US" altLang="zh-CN" sz="1800" dirty="0" smtClean="0">
                <a:solidFill>
                  <a:srgbClr val="0000FF"/>
                </a:solidFill>
              </a:rPr>
              <a:t>.g. Put </a:t>
            </a:r>
            <a:r>
              <a:rPr lang="en-US" altLang="zh-CN" sz="1800" dirty="0">
                <a:solidFill>
                  <a:srgbClr val="0000FF"/>
                </a:solidFill>
              </a:rPr>
              <a:t>0x4C into </a:t>
            </a:r>
            <a:r>
              <a:rPr lang="en-US" altLang="zh-CN" sz="1800" dirty="0" smtClean="0">
                <a:solidFill>
                  <a:srgbClr val="0000FF"/>
                </a:solidFill>
              </a:rPr>
              <a:t>SEPC in figure below.</a:t>
            </a:r>
            <a:endParaRPr lang="en-US" altLang="zh-CN" sz="1800" dirty="0">
              <a:solidFill>
                <a:srgbClr val="0000FF"/>
              </a:solidFill>
            </a:endParaRPr>
          </a:p>
          <a:p>
            <a:pPr marL="285750" indent="-285750">
              <a:buFont typeface="Arial" panose="020B0604020202020204" pitchFamily="34" charset="0"/>
              <a:buChar char="•"/>
            </a:pPr>
            <a:r>
              <a:rPr lang="en-US" altLang="zh-CN" sz="1800" dirty="0">
                <a:solidFill>
                  <a:srgbClr val="0000FF"/>
                </a:solidFill>
              </a:rPr>
              <a:t>I</a:t>
            </a:r>
            <a:r>
              <a:rPr lang="en-US" altLang="zh-CN" sz="1800" dirty="0" smtClean="0">
                <a:solidFill>
                  <a:srgbClr val="0000FF"/>
                </a:solidFill>
              </a:rPr>
              <a:t>mprecise </a:t>
            </a:r>
            <a:r>
              <a:rPr lang="en-US" altLang="zh-CN" sz="1800" dirty="0">
                <a:solidFill>
                  <a:srgbClr val="0000FF"/>
                </a:solidFill>
              </a:rPr>
              <a:t>exceptions: different from precise </a:t>
            </a:r>
            <a:r>
              <a:rPr lang="en-US" altLang="zh-CN" sz="1800" dirty="0" smtClean="0">
                <a:solidFill>
                  <a:srgbClr val="0000FF"/>
                </a:solidFill>
              </a:rPr>
              <a:t>one.  E.g. PC </a:t>
            </a:r>
            <a:r>
              <a:rPr lang="en-US" altLang="zh-CN" sz="1800" dirty="0">
                <a:solidFill>
                  <a:srgbClr val="0000FF"/>
                </a:solidFill>
              </a:rPr>
              <a:t>would normally have </a:t>
            </a:r>
            <a:r>
              <a:rPr lang="en-US" altLang="zh-CN" sz="1800" dirty="0" smtClean="0">
                <a:solidFill>
                  <a:srgbClr val="0000FF"/>
                </a:solidFill>
              </a:rPr>
              <a:t>0x58 </a:t>
            </a:r>
            <a:r>
              <a:rPr lang="en-US" altLang="zh-CN" sz="1800" dirty="0">
                <a:solidFill>
                  <a:srgbClr val="0000FF"/>
                </a:solidFill>
              </a:rPr>
              <a:t>at the start </a:t>
            </a:r>
            <a:r>
              <a:rPr lang="en-US" altLang="zh-CN" sz="1800" dirty="0" smtClean="0">
                <a:solidFill>
                  <a:srgbClr val="0000FF"/>
                </a:solidFill>
              </a:rPr>
              <a:t>of clock 7, </a:t>
            </a:r>
            <a:r>
              <a:rPr lang="en-US" altLang="zh-CN" sz="1800" dirty="0">
                <a:solidFill>
                  <a:srgbClr val="0000FF"/>
                </a:solidFill>
              </a:rPr>
              <a:t>p</a:t>
            </a:r>
            <a:r>
              <a:rPr lang="en-US" altLang="zh-CN" sz="1800" dirty="0" smtClean="0">
                <a:solidFill>
                  <a:srgbClr val="0000FF"/>
                </a:solidFill>
              </a:rPr>
              <a:t>ut </a:t>
            </a:r>
            <a:r>
              <a:rPr lang="en-US" altLang="zh-CN" sz="1800" dirty="0">
                <a:solidFill>
                  <a:srgbClr val="0000FF"/>
                </a:solidFill>
              </a:rPr>
              <a:t>0x58 into SEPC and leave it up to the operating system to determine which instruction caused the problem.</a:t>
            </a:r>
            <a:endParaRPr lang="zh-CN" altLang="en-US" sz="1800" dirty="0">
              <a:solidFill>
                <a:srgbClr val="0000FF"/>
              </a:solidFill>
            </a:endParaRPr>
          </a:p>
        </p:txBody>
      </p:sp>
      <p:sp>
        <p:nvSpPr>
          <p:cNvPr id="5" name="文本框 4"/>
          <p:cNvSpPr txBox="1"/>
          <p:nvPr/>
        </p:nvSpPr>
        <p:spPr>
          <a:xfrm>
            <a:off x="1043608" y="6332304"/>
            <a:ext cx="1656184" cy="338554"/>
          </a:xfrm>
          <a:prstGeom prst="rect">
            <a:avLst/>
          </a:prstGeom>
          <a:noFill/>
        </p:spPr>
        <p:txBody>
          <a:bodyPr wrap="square" rtlCol="0">
            <a:spAutoFit/>
          </a:bodyPr>
          <a:lstStyle/>
          <a:p>
            <a:r>
              <a:rPr lang="en-US" altLang="zh-CN" dirty="0"/>
              <a:t>FIGURE 4.64</a:t>
            </a:r>
            <a:endParaRPr lang="zh-CN" altLang="en-US" dirty="0"/>
          </a:p>
        </p:txBody>
      </p:sp>
    </p:spTree>
    <p:extLst>
      <p:ext uri="{BB962C8B-B14F-4D97-AF65-F5344CB8AC3E}">
        <p14:creationId xmlns:p14="http://schemas.microsoft.com/office/powerpoint/2010/main" val="119741005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2" name="Rectangle 3"/>
          <p:cNvSpPr>
            <a:spLocks noGrp="1" noChangeArrowheads="1"/>
          </p:cNvSpPr>
          <p:nvPr>
            <p:ph idx="1"/>
          </p:nvPr>
        </p:nvSpPr>
        <p:spPr>
          <a:xfrm>
            <a:off x="539552" y="1412776"/>
            <a:ext cx="7886700" cy="4351338"/>
          </a:xfrm>
        </p:spPr>
        <p:txBody>
          <a:bodyPr>
            <a:normAutofit/>
          </a:bodyPr>
          <a:lstStyle/>
          <a:p>
            <a:pPr eaLnBrk="1" hangingPunct="1"/>
            <a:r>
              <a:rPr lang="en-US" altLang="en-US" sz="2800" dirty="0" smtClean="0"/>
              <a:t>Just stop pipeline and save state</a:t>
            </a:r>
          </a:p>
          <a:p>
            <a:pPr lvl="1" eaLnBrk="1" hangingPunct="1"/>
            <a:r>
              <a:rPr lang="en-US" altLang="en-US" sz="2400" dirty="0" smtClean="0"/>
              <a:t>Including exception cause(s)</a:t>
            </a:r>
          </a:p>
          <a:p>
            <a:pPr eaLnBrk="1" hangingPunct="1"/>
            <a:r>
              <a:rPr lang="en-US" altLang="en-US" sz="2800" dirty="0" smtClean="0"/>
              <a:t>Let the </a:t>
            </a:r>
            <a:r>
              <a:rPr lang="en-US" altLang="en-US" sz="2800" dirty="0" smtClean="0"/>
              <a:t>exception handler program work out </a:t>
            </a:r>
            <a:r>
              <a:rPr lang="en-US" altLang="zh-CN" sz="2800" dirty="0" smtClean="0">
                <a:solidFill>
                  <a:srgbClr val="0000FF"/>
                </a:solidFill>
              </a:rPr>
              <a:t>questions</a:t>
            </a:r>
            <a:r>
              <a:rPr lang="zh-CN" altLang="en-US" sz="2800" dirty="0" smtClean="0">
                <a:solidFill>
                  <a:srgbClr val="0000FF"/>
                </a:solidFill>
              </a:rPr>
              <a:t> </a:t>
            </a:r>
            <a:r>
              <a:rPr lang="en-US" altLang="zh-CN" sz="2800" dirty="0" smtClean="0">
                <a:solidFill>
                  <a:srgbClr val="0000FF"/>
                </a:solidFill>
              </a:rPr>
              <a:t>below</a:t>
            </a:r>
            <a:endParaRPr lang="en-US" altLang="en-US" sz="2800" dirty="0" smtClean="0">
              <a:solidFill>
                <a:srgbClr val="0000FF"/>
              </a:solidFill>
            </a:endParaRPr>
          </a:p>
          <a:p>
            <a:pPr lvl="1" eaLnBrk="1" hangingPunct="1"/>
            <a:r>
              <a:rPr lang="en-US" altLang="en-US" sz="2400" dirty="0" smtClean="0"/>
              <a:t>Which instruction(s) had exceptions</a:t>
            </a:r>
          </a:p>
          <a:p>
            <a:pPr lvl="1" eaLnBrk="1" hangingPunct="1"/>
            <a:r>
              <a:rPr lang="en-US" altLang="en-US" sz="2400" dirty="0" smtClean="0"/>
              <a:t>Which to complete or flush</a:t>
            </a:r>
          </a:p>
          <a:p>
            <a:pPr eaLnBrk="1" hangingPunct="1"/>
            <a:r>
              <a:rPr lang="en-US" altLang="en-US" sz="2800" dirty="0" smtClean="0"/>
              <a:t>Simplifies </a:t>
            </a:r>
            <a:r>
              <a:rPr lang="en-US" altLang="en-US" sz="2800" dirty="0" smtClean="0"/>
              <a:t>hardware, but more complex handler software</a:t>
            </a:r>
          </a:p>
          <a:p>
            <a:pPr eaLnBrk="1" hangingPunct="1"/>
            <a:r>
              <a:rPr lang="en-US" altLang="en-US" sz="2800" dirty="0" smtClean="0"/>
              <a:t>Not feasible for complex multiple-issue</a:t>
            </a:r>
            <a:br>
              <a:rPr lang="en-US" altLang="en-US" sz="2800" dirty="0" smtClean="0"/>
            </a:br>
            <a:r>
              <a:rPr lang="en-US" altLang="en-US" sz="2800" dirty="0" smtClean="0"/>
              <a:t>out-of-order pipelines</a:t>
            </a:r>
            <a:endParaRPr lang="en-AU" altLang="en-US" sz="2800" dirty="0" smtClean="0"/>
          </a:p>
        </p:txBody>
      </p:sp>
      <p:sp>
        <p:nvSpPr>
          <p:cNvPr id="201731" name="Rectangle 2"/>
          <p:cNvSpPr>
            <a:spLocks noGrp="1" noChangeArrowheads="1"/>
          </p:cNvSpPr>
          <p:nvPr>
            <p:ph type="title"/>
          </p:nvPr>
        </p:nvSpPr>
        <p:spPr/>
        <p:txBody>
          <a:bodyPr/>
          <a:lstStyle/>
          <a:p>
            <a:pPr eaLnBrk="1" hangingPunct="1"/>
            <a:r>
              <a:rPr lang="en-US" altLang="en-US" smtClean="0"/>
              <a:t>Imprecise Exceptions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148</a:t>
            </a:fld>
            <a:endParaRPr lang="zh-CN"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4" name="Rectangle 3"/>
          <p:cNvSpPr>
            <a:spLocks noGrp="1" noChangeArrowheads="1"/>
          </p:cNvSpPr>
          <p:nvPr>
            <p:ph idx="1"/>
          </p:nvPr>
        </p:nvSpPr>
        <p:spPr>
          <a:xfrm>
            <a:off x="628650" y="1052736"/>
            <a:ext cx="7886700" cy="5124227"/>
          </a:xfrm>
        </p:spPr>
        <p:txBody>
          <a:bodyPr>
            <a:normAutofit/>
          </a:bodyPr>
          <a:lstStyle/>
          <a:p>
            <a:r>
              <a:rPr lang="en-US" altLang="en-US" dirty="0" smtClean="0">
                <a:solidFill>
                  <a:srgbClr val="0000FF"/>
                </a:solidFill>
              </a:rPr>
              <a:t>I/O </a:t>
            </a:r>
            <a:r>
              <a:rPr lang="en-US" altLang="en-US" dirty="0">
                <a:solidFill>
                  <a:srgbClr val="0000FF"/>
                </a:solidFill>
              </a:rPr>
              <a:t>device requests, hardware malfunctions (such as memory parity check error) are not associated with a specific instruction.</a:t>
            </a:r>
          </a:p>
          <a:p>
            <a:r>
              <a:rPr lang="en-US" altLang="en-US" dirty="0">
                <a:solidFill>
                  <a:srgbClr val="0000FF"/>
                </a:solidFill>
              </a:rPr>
              <a:t>But incorrect </a:t>
            </a:r>
            <a:r>
              <a:rPr lang="en-US" altLang="en-US" dirty="0" smtClean="0">
                <a:solidFill>
                  <a:srgbClr val="0000FF"/>
                </a:solidFill>
              </a:rPr>
              <a:t>op-code </a:t>
            </a:r>
            <a:r>
              <a:rPr lang="en-US" altLang="en-US" dirty="0">
                <a:solidFill>
                  <a:srgbClr val="0000FF"/>
                </a:solidFill>
              </a:rPr>
              <a:t>exception</a:t>
            </a:r>
            <a:r>
              <a:rPr lang="en-US" altLang="en-US" dirty="0" smtClean="0">
                <a:solidFill>
                  <a:srgbClr val="0000FF"/>
                </a:solidFill>
              </a:rPr>
              <a:t>, exception from     non-exist </a:t>
            </a:r>
            <a:r>
              <a:rPr lang="en-US" altLang="en-US" dirty="0">
                <a:solidFill>
                  <a:srgbClr val="0000FF"/>
                </a:solidFill>
              </a:rPr>
              <a:t>memory address  are  associated with a specific instruction</a:t>
            </a:r>
            <a:r>
              <a:rPr lang="en-US" altLang="en-US" dirty="0" smtClean="0">
                <a:solidFill>
                  <a:srgbClr val="0000FF"/>
                </a:solidFill>
              </a:rPr>
              <a:t>.</a:t>
            </a:r>
          </a:p>
          <a:p>
            <a:pPr lvl="1"/>
            <a:r>
              <a:rPr lang="en-US" altLang="en-US" dirty="0">
                <a:solidFill>
                  <a:srgbClr val="0000FF"/>
                </a:solidFill>
              </a:rPr>
              <a:t>e</a:t>
            </a:r>
            <a:r>
              <a:rPr lang="en-US" altLang="en-US" dirty="0" smtClean="0">
                <a:solidFill>
                  <a:srgbClr val="0000FF"/>
                </a:solidFill>
              </a:rPr>
              <a:t>.g. LD x26, 0x400(x27)   # x27=0x10000 0000</a:t>
            </a:r>
            <a:r>
              <a:rPr lang="zh-CN" altLang="en-US" dirty="0">
                <a:solidFill>
                  <a:srgbClr val="0000FF"/>
                </a:solidFill>
              </a:rPr>
              <a:t> </a:t>
            </a:r>
            <a:r>
              <a:rPr lang="en-US" altLang="zh-CN" dirty="0" smtClean="0">
                <a:solidFill>
                  <a:srgbClr val="0000FF"/>
                </a:solidFill>
              </a:rPr>
              <a:t>s</a:t>
            </a:r>
            <a:r>
              <a:rPr lang="en-US" altLang="zh-CN" dirty="0" smtClean="0">
                <a:solidFill>
                  <a:srgbClr val="0000FF"/>
                </a:solidFill>
              </a:rPr>
              <a:t>uppose the installed memory is 4G bytes, memory address </a:t>
            </a:r>
            <a:r>
              <a:rPr lang="en-US" altLang="en-US" dirty="0" smtClean="0">
                <a:solidFill>
                  <a:srgbClr val="0000FF"/>
                </a:solidFill>
              </a:rPr>
              <a:t> 0x10000 0400</a:t>
            </a:r>
            <a:r>
              <a:rPr lang="en-US" altLang="zh-CN" dirty="0" smtClean="0">
                <a:solidFill>
                  <a:srgbClr val="0000FF"/>
                </a:solidFill>
              </a:rPr>
              <a:t> </a:t>
            </a:r>
            <a:r>
              <a:rPr lang="en-US" altLang="zh-CN" dirty="0" smtClean="0">
                <a:solidFill>
                  <a:srgbClr val="0000FF"/>
                </a:solidFill>
              </a:rPr>
              <a:t>&gt; 4G, 4G=</a:t>
            </a:r>
            <a:r>
              <a:rPr lang="en-US" altLang="en-US" dirty="0" smtClean="0">
                <a:solidFill>
                  <a:srgbClr val="0000FF"/>
                </a:solidFill>
              </a:rPr>
              <a:t>0x10000 0000</a:t>
            </a:r>
            <a:r>
              <a:rPr lang="en-US" altLang="zh-CN" dirty="0" smtClean="0">
                <a:solidFill>
                  <a:srgbClr val="0000FF"/>
                </a:solidFill>
              </a:rPr>
              <a:t> </a:t>
            </a:r>
            <a:endParaRPr lang="en-US" altLang="en-US" dirty="0" smtClean="0">
              <a:solidFill>
                <a:srgbClr val="0000FF"/>
              </a:solidFill>
            </a:endParaRPr>
          </a:p>
          <a:p>
            <a:pPr eaLnBrk="1" hangingPunct="1"/>
            <a:endParaRPr lang="en-US" altLang="en-US" dirty="0" smtClean="0"/>
          </a:p>
        </p:txBody>
      </p:sp>
      <p:sp>
        <p:nvSpPr>
          <p:cNvPr id="199683" name="Rectangle 2"/>
          <p:cNvSpPr>
            <a:spLocks noGrp="1" noChangeArrowheads="1"/>
          </p:cNvSpPr>
          <p:nvPr>
            <p:ph type="title"/>
          </p:nvPr>
        </p:nvSpPr>
        <p:spPr/>
        <p:txBody>
          <a:bodyPr>
            <a:normAutofit/>
          </a:bodyPr>
          <a:lstStyle/>
          <a:p>
            <a:pPr eaLnBrk="1" hangingPunct="1"/>
            <a:r>
              <a:rPr lang="en-US" altLang="en-US" sz="3200" dirty="0" smtClean="0"/>
              <a:t>Exception and its associated instruction</a:t>
            </a:r>
            <a:endParaRPr lang="en-AU" altLang="en-US" sz="3200"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149</a:t>
            </a:fld>
            <a:endParaRPr lang="zh-CN" altLang="en-US"/>
          </a:p>
        </p:txBody>
      </p:sp>
    </p:spTree>
    <p:extLst>
      <p:ext uri="{BB962C8B-B14F-4D97-AF65-F5344CB8AC3E}">
        <p14:creationId xmlns:p14="http://schemas.microsoft.com/office/powerpoint/2010/main" val="41961598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Grp="1" noChangeArrowheads="1"/>
          </p:cNvSpPr>
          <p:nvPr>
            <p:ph idx="1"/>
          </p:nvPr>
        </p:nvSpPr>
        <p:spPr/>
        <p:txBody>
          <a:bodyPr/>
          <a:lstStyle/>
          <a:p>
            <a:pPr eaLnBrk="1" hangingPunct="1"/>
            <a:r>
              <a:rPr lang="en-US" altLang="en-US" dirty="0" err="1" smtClean="0">
                <a:latin typeface="Arial" panose="020B0604020202020204" pitchFamily="34" charset="0"/>
                <a:cs typeface="Arial" panose="020B0604020202020204" pitchFamily="34" charset="0"/>
              </a:rPr>
              <a:t>Datapath</a:t>
            </a:r>
            <a:endParaRPr lang="en-US" altLang="en-US" dirty="0" smtClean="0">
              <a:latin typeface="Arial" panose="020B0604020202020204" pitchFamily="34" charset="0"/>
              <a:cs typeface="Arial" panose="020B0604020202020204" pitchFamily="34" charset="0"/>
            </a:endParaRPr>
          </a:p>
          <a:p>
            <a:pPr lvl="1" eaLnBrk="1" hangingPunct="1"/>
            <a:r>
              <a:rPr lang="en-US" altLang="en-US" dirty="0" smtClean="0">
                <a:latin typeface="Arial" panose="020B0604020202020204" pitchFamily="34" charset="0"/>
                <a:cs typeface="Arial" panose="020B0604020202020204" pitchFamily="34" charset="0"/>
              </a:rPr>
              <a:t>Elements that process data and addresses</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in the CPU</a:t>
            </a:r>
          </a:p>
          <a:p>
            <a:pPr lvl="2" eaLnBrk="1" hangingPunct="1"/>
            <a:r>
              <a:rPr lang="en-US" altLang="en-US" dirty="0" smtClean="0">
                <a:latin typeface="Arial" panose="020B0604020202020204" pitchFamily="34" charset="0"/>
                <a:cs typeface="Arial" panose="020B0604020202020204" pitchFamily="34" charset="0"/>
              </a:rPr>
              <a:t>Registers, ALUs, mux’s, memories, …</a:t>
            </a:r>
          </a:p>
          <a:p>
            <a:pPr eaLnBrk="1" hangingPunct="1"/>
            <a:r>
              <a:rPr lang="en-US" altLang="en-US" dirty="0" smtClean="0">
                <a:latin typeface="Arial" panose="020B0604020202020204" pitchFamily="34" charset="0"/>
                <a:cs typeface="Arial" panose="020B0604020202020204" pitchFamily="34" charset="0"/>
              </a:rPr>
              <a:t>We will build a RISC-V </a:t>
            </a:r>
            <a:r>
              <a:rPr lang="en-US" altLang="en-US" dirty="0" err="1" smtClean="0">
                <a:latin typeface="Arial" panose="020B0604020202020204" pitchFamily="34" charset="0"/>
                <a:cs typeface="Arial" panose="020B0604020202020204" pitchFamily="34" charset="0"/>
              </a:rPr>
              <a:t>datapath</a:t>
            </a:r>
            <a:r>
              <a:rPr lang="en-US" altLang="en-US" dirty="0" smtClean="0">
                <a:latin typeface="Arial" panose="020B0604020202020204" pitchFamily="34" charset="0"/>
                <a:cs typeface="Arial" panose="020B0604020202020204" pitchFamily="34" charset="0"/>
              </a:rPr>
              <a:t> incrementally</a:t>
            </a:r>
          </a:p>
          <a:p>
            <a:pPr lvl="1" eaLnBrk="1" hangingPunct="1"/>
            <a:r>
              <a:rPr lang="en-US" altLang="en-US" dirty="0" smtClean="0">
                <a:latin typeface="Arial" panose="020B0604020202020204" pitchFamily="34" charset="0"/>
                <a:cs typeface="Arial" panose="020B0604020202020204" pitchFamily="34" charset="0"/>
              </a:rPr>
              <a:t>Refining the overview design</a:t>
            </a:r>
            <a:endParaRPr lang="en-AU" altLang="en-US" dirty="0" smtClean="0">
              <a:latin typeface="Arial" panose="020B0604020202020204" pitchFamily="34" charset="0"/>
              <a:cs typeface="Arial" panose="020B0604020202020204" pitchFamily="34" charset="0"/>
            </a:endParaRPr>
          </a:p>
        </p:txBody>
      </p:sp>
      <p:sp>
        <p:nvSpPr>
          <p:cNvPr id="27651" name="Rectangle 2"/>
          <p:cNvSpPr>
            <a:spLocks noGrp="1" noChangeArrowheads="1"/>
          </p:cNvSpPr>
          <p:nvPr>
            <p:ph type="title"/>
          </p:nvPr>
        </p:nvSpPr>
        <p:spPr/>
        <p:txBody>
          <a:bodyPr/>
          <a:lstStyle/>
          <a:p>
            <a:pPr eaLnBrk="1" hangingPunct="1"/>
            <a:r>
              <a:rPr lang="en-US" altLang="en-US" dirty="0" smtClean="0"/>
              <a:t>4.3 Building a </a:t>
            </a:r>
            <a:r>
              <a:rPr lang="en-US" altLang="en-US" dirty="0" err="1" smtClean="0"/>
              <a:t>Datapath</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a:t>
            </a:fld>
            <a:endParaRPr lang="zh-CN"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3"/>
          <p:cNvSpPr>
            <a:spLocks noGrp="1" noChangeArrowheads="1"/>
          </p:cNvSpPr>
          <p:nvPr>
            <p:ph idx="1"/>
          </p:nvPr>
        </p:nvSpPr>
        <p:spPr/>
        <p:txBody>
          <a:bodyPr>
            <a:normAutofit lnSpcReduction="10000"/>
          </a:bodyPr>
          <a:lstStyle/>
          <a:p>
            <a:pPr eaLnBrk="1" hangingPunct="1">
              <a:lnSpc>
                <a:spcPct val="90000"/>
              </a:lnSpc>
            </a:pPr>
            <a:r>
              <a:rPr lang="en-US" altLang="en-US" sz="2800" smtClean="0"/>
              <a:t>Pipelining: executing multiple instructions in parallel</a:t>
            </a:r>
          </a:p>
          <a:p>
            <a:pPr eaLnBrk="1" hangingPunct="1">
              <a:lnSpc>
                <a:spcPct val="90000"/>
              </a:lnSpc>
            </a:pPr>
            <a:r>
              <a:rPr lang="en-US" altLang="en-US" sz="2800" smtClean="0"/>
              <a:t>To increase ILP</a:t>
            </a:r>
          </a:p>
          <a:p>
            <a:pPr lvl="1" eaLnBrk="1" hangingPunct="1">
              <a:lnSpc>
                <a:spcPct val="90000"/>
              </a:lnSpc>
            </a:pPr>
            <a:r>
              <a:rPr lang="en-US" altLang="en-US" sz="2400" smtClean="0"/>
              <a:t>Deeper pipeline</a:t>
            </a:r>
          </a:p>
          <a:p>
            <a:pPr lvl="2" eaLnBrk="1" hangingPunct="1">
              <a:lnSpc>
                <a:spcPct val="90000"/>
              </a:lnSpc>
            </a:pPr>
            <a:r>
              <a:rPr lang="en-US" altLang="en-US" sz="2000" smtClean="0"/>
              <a:t>Less work per stage </a:t>
            </a:r>
            <a:r>
              <a:rPr lang="en-US" altLang="en-US" sz="2000" smtClean="0">
                <a:sym typeface="Symbol" panose="05050102010706020507" pitchFamily="18" charset="2"/>
              </a:rPr>
              <a:t> shorter clock cycle</a:t>
            </a:r>
          </a:p>
          <a:p>
            <a:pPr lvl="1" eaLnBrk="1" hangingPunct="1">
              <a:lnSpc>
                <a:spcPct val="90000"/>
              </a:lnSpc>
            </a:pPr>
            <a:r>
              <a:rPr lang="en-US" altLang="en-US" sz="2400" smtClean="0">
                <a:sym typeface="Symbol" panose="05050102010706020507" pitchFamily="18" charset="2"/>
              </a:rPr>
              <a:t>Multiple issue</a:t>
            </a:r>
          </a:p>
          <a:p>
            <a:pPr lvl="2" eaLnBrk="1" hangingPunct="1">
              <a:lnSpc>
                <a:spcPct val="90000"/>
              </a:lnSpc>
            </a:pPr>
            <a:r>
              <a:rPr lang="en-US" altLang="en-US" sz="2000" smtClean="0">
                <a:sym typeface="Symbol" panose="05050102010706020507" pitchFamily="18" charset="2"/>
              </a:rPr>
              <a:t>Replicate pipeline stages  multiple pipelines</a:t>
            </a:r>
          </a:p>
          <a:p>
            <a:pPr lvl="2" eaLnBrk="1" hangingPunct="1">
              <a:lnSpc>
                <a:spcPct val="90000"/>
              </a:lnSpc>
            </a:pPr>
            <a:r>
              <a:rPr lang="en-US" altLang="en-US" sz="2000" smtClean="0">
                <a:sym typeface="Symbol" panose="05050102010706020507" pitchFamily="18" charset="2"/>
              </a:rPr>
              <a:t>Start multiple instructions per clock cycle</a:t>
            </a:r>
          </a:p>
          <a:p>
            <a:pPr lvl="2" eaLnBrk="1" hangingPunct="1">
              <a:lnSpc>
                <a:spcPct val="90000"/>
              </a:lnSpc>
            </a:pPr>
            <a:r>
              <a:rPr lang="en-US" altLang="en-US" sz="2000" smtClean="0">
                <a:sym typeface="Symbol" panose="05050102010706020507" pitchFamily="18" charset="2"/>
              </a:rPr>
              <a:t>CPI &lt; 1, so use Instructions Per Cycle (IPC)</a:t>
            </a:r>
          </a:p>
          <a:p>
            <a:pPr lvl="2" eaLnBrk="1" hangingPunct="1">
              <a:lnSpc>
                <a:spcPct val="90000"/>
              </a:lnSpc>
            </a:pPr>
            <a:r>
              <a:rPr lang="en-US" altLang="en-US" sz="2000" smtClean="0">
                <a:sym typeface="Symbol" panose="05050102010706020507" pitchFamily="18" charset="2"/>
              </a:rPr>
              <a:t>E.g., 4GHz 4-way multiple-issue</a:t>
            </a:r>
          </a:p>
          <a:p>
            <a:pPr lvl="3" eaLnBrk="1" hangingPunct="1">
              <a:lnSpc>
                <a:spcPct val="90000"/>
              </a:lnSpc>
            </a:pPr>
            <a:r>
              <a:rPr lang="en-US" altLang="en-US" sz="1800" smtClean="0">
                <a:sym typeface="Symbol" panose="05050102010706020507" pitchFamily="18" charset="2"/>
              </a:rPr>
              <a:t>16 BIPS, peak CPI = 0.25, peak IPC = 4</a:t>
            </a:r>
          </a:p>
          <a:p>
            <a:pPr lvl="2" eaLnBrk="1" hangingPunct="1">
              <a:lnSpc>
                <a:spcPct val="90000"/>
              </a:lnSpc>
            </a:pPr>
            <a:r>
              <a:rPr lang="en-US" altLang="en-US" sz="2000" smtClean="0">
                <a:sym typeface="Symbol" panose="05050102010706020507" pitchFamily="18" charset="2"/>
              </a:rPr>
              <a:t>But dependencies reduce this in practice</a:t>
            </a:r>
          </a:p>
        </p:txBody>
      </p:sp>
      <p:sp>
        <p:nvSpPr>
          <p:cNvPr id="203779" name="Rectangle 2"/>
          <p:cNvSpPr>
            <a:spLocks noGrp="1" noChangeArrowheads="1"/>
          </p:cNvSpPr>
          <p:nvPr>
            <p:ph type="title"/>
          </p:nvPr>
        </p:nvSpPr>
        <p:spPr/>
        <p:txBody>
          <a:bodyPr/>
          <a:lstStyle/>
          <a:p>
            <a:pPr eaLnBrk="1" hangingPunct="1"/>
            <a:r>
              <a:rPr lang="en-US" altLang="en-US" sz="3600" smtClean="0"/>
              <a:t>Instruction-Level Parallelism (ILP)</a:t>
            </a:r>
            <a:endParaRPr lang="en-AU" altLang="en-US" sz="360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150</a:t>
            </a:fld>
            <a:endParaRPr lang="zh-CN" altLang="en-US"/>
          </a:p>
        </p:txBody>
      </p:sp>
      <p:sp>
        <p:nvSpPr>
          <p:cNvPr id="203781" name="Text Box 4"/>
          <p:cNvSpPr txBox="1">
            <a:spLocks noChangeArrowheads="1"/>
          </p:cNvSpPr>
          <p:nvPr/>
        </p:nvSpPr>
        <p:spPr bwMode="auto">
          <a:xfrm rot="5400000">
            <a:off x="7181850" y="1593850"/>
            <a:ext cx="35575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§4.10 </a:t>
            </a:r>
            <a:r>
              <a:rPr lang="en-AU" altLang="en-US" sz="1800">
                <a:solidFill>
                  <a:schemeClr val="folHlink"/>
                </a:solidFill>
              </a:rPr>
              <a:t>Parallelism via Instructions</a:t>
            </a:r>
            <a:endParaRPr lang="en-US" altLang="en-US" sz="1800">
              <a:solidFill>
                <a:schemeClr val="folHlink"/>
              </a:solidFill>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8" name="Rectangle 3"/>
          <p:cNvSpPr>
            <a:spLocks noGrp="1" noChangeArrowheads="1"/>
          </p:cNvSpPr>
          <p:nvPr>
            <p:ph idx="1"/>
          </p:nvPr>
        </p:nvSpPr>
        <p:spPr/>
        <p:txBody>
          <a:bodyPr/>
          <a:lstStyle/>
          <a:p>
            <a:pPr eaLnBrk="1" hangingPunct="1"/>
            <a:r>
              <a:rPr lang="en-US" altLang="en-US" sz="2800" smtClean="0"/>
              <a:t>Static multiple issue</a:t>
            </a:r>
          </a:p>
          <a:p>
            <a:pPr lvl="1" eaLnBrk="1" hangingPunct="1"/>
            <a:r>
              <a:rPr lang="en-US" altLang="en-US" sz="2400" smtClean="0"/>
              <a:t>Compiler groups instructions to be issued together</a:t>
            </a:r>
          </a:p>
          <a:p>
            <a:pPr lvl="1" eaLnBrk="1" hangingPunct="1"/>
            <a:r>
              <a:rPr lang="en-US" altLang="en-US" sz="2400" smtClean="0"/>
              <a:t>Packages them into “issue slots”</a:t>
            </a:r>
          </a:p>
          <a:p>
            <a:pPr lvl="1" eaLnBrk="1" hangingPunct="1"/>
            <a:r>
              <a:rPr lang="en-US" altLang="en-US" sz="2400" smtClean="0"/>
              <a:t>Compiler detects and avoids hazards</a:t>
            </a:r>
          </a:p>
          <a:p>
            <a:pPr eaLnBrk="1" hangingPunct="1"/>
            <a:r>
              <a:rPr lang="en-US" altLang="en-US" sz="2800" smtClean="0"/>
              <a:t>Dynamic multiple issue</a:t>
            </a:r>
          </a:p>
          <a:p>
            <a:pPr lvl="1" eaLnBrk="1" hangingPunct="1"/>
            <a:r>
              <a:rPr lang="en-US" altLang="en-US" sz="2400" smtClean="0"/>
              <a:t>CPU examines instruction stream and chooses instructions to issue each cycle</a:t>
            </a:r>
          </a:p>
          <a:p>
            <a:pPr lvl="1" eaLnBrk="1" hangingPunct="1"/>
            <a:r>
              <a:rPr lang="en-US" altLang="en-US" sz="2400" smtClean="0"/>
              <a:t>Compiler can help by reordering instructions</a:t>
            </a:r>
          </a:p>
          <a:p>
            <a:pPr lvl="1" eaLnBrk="1" hangingPunct="1"/>
            <a:r>
              <a:rPr lang="en-US" altLang="en-US" sz="2400" smtClean="0"/>
              <a:t>CPU resolves hazards using advanced techniques at runtime</a:t>
            </a:r>
            <a:endParaRPr lang="en-AU" altLang="en-US" sz="2400" smtClean="0"/>
          </a:p>
        </p:txBody>
      </p:sp>
      <p:sp>
        <p:nvSpPr>
          <p:cNvPr id="205827" name="Rectangle 2"/>
          <p:cNvSpPr>
            <a:spLocks noGrp="1" noChangeArrowheads="1"/>
          </p:cNvSpPr>
          <p:nvPr>
            <p:ph type="title"/>
          </p:nvPr>
        </p:nvSpPr>
        <p:spPr/>
        <p:txBody>
          <a:bodyPr/>
          <a:lstStyle/>
          <a:p>
            <a:pPr eaLnBrk="1" hangingPunct="1"/>
            <a:r>
              <a:rPr lang="en-US" altLang="en-US" smtClean="0"/>
              <a:t>Multiple Issue</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151</a:t>
            </a:fld>
            <a:endParaRPr lang="zh-CN" alt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3"/>
          <p:cNvSpPr>
            <a:spLocks noGrp="1" noChangeArrowheads="1"/>
          </p:cNvSpPr>
          <p:nvPr>
            <p:ph idx="1"/>
          </p:nvPr>
        </p:nvSpPr>
        <p:spPr/>
        <p:txBody>
          <a:bodyPr>
            <a:normAutofit lnSpcReduction="10000"/>
          </a:bodyPr>
          <a:lstStyle/>
          <a:p>
            <a:pPr eaLnBrk="1" hangingPunct="1"/>
            <a:r>
              <a:rPr lang="en-US" altLang="en-US" sz="2800" smtClean="0"/>
              <a:t>“Guess” what to do with an instruction</a:t>
            </a:r>
          </a:p>
          <a:p>
            <a:pPr lvl="1" eaLnBrk="1" hangingPunct="1"/>
            <a:r>
              <a:rPr lang="en-US" altLang="en-US" sz="2400" smtClean="0"/>
              <a:t>Start operation as soon as possible</a:t>
            </a:r>
          </a:p>
          <a:p>
            <a:pPr lvl="1" eaLnBrk="1" hangingPunct="1"/>
            <a:r>
              <a:rPr lang="en-US" altLang="en-US" sz="2400" smtClean="0"/>
              <a:t>Check whether guess was right</a:t>
            </a:r>
          </a:p>
          <a:p>
            <a:pPr lvl="2" eaLnBrk="1" hangingPunct="1"/>
            <a:r>
              <a:rPr lang="en-US" altLang="en-US" sz="2000" smtClean="0"/>
              <a:t>If so, complete the operation</a:t>
            </a:r>
          </a:p>
          <a:p>
            <a:pPr lvl="2" eaLnBrk="1" hangingPunct="1"/>
            <a:r>
              <a:rPr lang="en-US" altLang="en-US" sz="2000" smtClean="0"/>
              <a:t>If not, roll-back and do the right thing</a:t>
            </a:r>
          </a:p>
          <a:p>
            <a:pPr eaLnBrk="1" hangingPunct="1"/>
            <a:r>
              <a:rPr lang="en-US" altLang="en-US" sz="2800" smtClean="0"/>
              <a:t>Common to static and dynamic multiple issue</a:t>
            </a:r>
          </a:p>
          <a:p>
            <a:pPr eaLnBrk="1" hangingPunct="1"/>
            <a:r>
              <a:rPr lang="en-US" altLang="en-US" sz="2800" smtClean="0"/>
              <a:t>Examples</a:t>
            </a:r>
          </a:p>
          <a:p>
            <a:pPr lvl="1" eaLnBrk="1" hangingPunct="1"/>
            <a:r>
              <a:rPr lang="en-US" altLang="en-US" sz="2400" smtClean="0"/>
              <a:t>Speculate on branch outcome</a:t>
            </a:r>
          </a:p>
          <a:p>
            <a:pPr lvl="2" eaLnBrk="1" hangingPunct="1"/>
            <a:r>
              <a:rPr lang="en-US" altLang="en-US" sz="2000" smtClean="0"/>
              <a:t>Roll back if path taken is different</a:t>
            </a:r>
          </a:p>
          <a:p>
            <a:pPr lvl="1" eaLnBrk="1" hangingPunct="1"/>
            <a:r>
              <a:rPr lang="en-US" altLang="en-US" sz="2400" smtClean="0"/>
              <a:t>Speculate on load</a:t>
            </a:r>
          </a:p>
          <a:p>
            <a:pPr lvl="2" eaLnBrk="1" hangingPunct="1"/>
            <a:r>
              <a:rPr lang="en-US" altLang="en-US" sz="2000" smtClean="0"/>
              <a:t>Roll back if location is updated</a:t>
            </a:r>
            <a:endParaRPr lang="en-AU" altLang="en-US" sz="2000" smtClean="0"/>
          </a:p>
        </p:txBody>
      </p:sp>
      <p:sp>
        <p:nvSpPr>
          <p:cNvPr id="207875" name="Rectangle 2"/>
          <p:cNvSpPr>
            <a:spLocks noGrp="1" noChangeArrowheads="1"/>
          </p:cNvSpPr>
          <p:nvPr>
            <p:ph type="title"/>
          </p:nvPr>
        </p:nvSpPr>
        <p:spPr/>
        <p:txBody>
          <a:bodyPr/>
          <a:lstStyle/>
          <a:p>
            <a:pPr eaLnBrk="1" hangingPunct="1"/>
            <a:r>
              <a:rPr lang="en-US" altLang="en-US" smtClean="0"/>
              <a:t>Speculation</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152</a:t>
            </a:fld>
            <a:endParaRPr lang="zh-CN" alt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3"/>
          <p:cNvSpPr>
            <a:spLocks noGrp="1" noChangeArrowheads="1"/>
          </p:cNvSpPr>
          <p:nvPr>
            <p:ph idx="1"/>
          </p:nvPr>
        </p:nvSpPr>
        <p:spPr/>
        <p:txBody>
          <a:bodyPr/>
          <a:lstStyle/>
          <a:p>
            <a:pPr eaLnBrk="1" hangingPunct="1"/>
            <a:r>
              <a:rPr lang="en-US" altLang="en-US" smtClean="0"/>
              <a:t>Compiler can reorder instructions</a:t>
            </a:r>
          </a:p>
          <a:p>
            <a:pPr lvl="1" eaLnBrk="1" hangingPunct="1"/>
            <a:r>
              <a:rPr lang="en-US" altLang="en-US" smtClean="0"/>
              <a:t>e.g., move load before branch</a:t>
            </a:r>
          </a:p>
          <a:p>
            <a:pPr lvl="1" eaLnBrk="1" hangingPunct="1"/>
            <a:r>
              <a:rPr lang="en-US" altLang="en-US" smtClean="0"/>
              <a:t>Can include “fix-up” instructions to recover from incorrect guess</a:t>
            </a:r>
          </a:p>
          <a:p>
            <a:pPr eaLnBrk="1" hangingPunct="1"/>
            <a:r>
              <a:rPr lang="en-US" altLang="en-US" smtClean="0"/>
              <a:t>Hardware can look ahead for instructions to execute</a:t>
            </a:r>
          </a:p>
          <a:p>
            <a:pPr lvl="1" eaLnBrk="1" hangingPunct="1"/>
            <a:r>
              <a:rPr lang="en-US" altLang="en-US" smtClean="0"/>
              <a:t>Buffer results until it determines they are actually needed</a:t>
            </a:r>
          </a:p>
          <a:p>
            <a:pPr lvl="1" eaLnBrk="1" hangingPunct="1"/>
            <a:r>
              <a:rPr lang="en-US" altLang="en-US" smtClean="0"/>
              <a:t>Flush buffers on incorrect speculation</a:t>
            </a:r>
            <a:endParaRPr lang="en-AU" altLang="en-US" smtClean="0"/>
          </a:p>
        </p:txBody>
      </p:sp>
      <p:sp>
        <p:nvSpPr>
          <p:cNvPr id="209923" name="Rectangle 2"/>
          <p:cNvSpPr>
            <a:spLocks noGrp="1" noChangeArrowheads="1"/>
          </p:cNvSpPr>
          <p:nvPr>
            <p:ph type="title"/>
          </p:nvPr>
        </p:nvSpPr>
        <p:spPr/>
        <p:txBody>
          <a:bodyPr/>
          <a:lstStyle/>
          <a:p>
            <a:pPr eaLnBrk="1" hangingPunct="1"/>
            <a:r>
              <a:rPr lang="en-US" altLang="en-US" sz="4000" smtClean="0"/>
              <a:t>Compiler/Hardware Speculation</a:t>
            </a:r>
            <a:endParaRPr lang="en-AU" altLang="en-US" sz="400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153</a:t>
            </a:fld>
            <a:endParaRPr lang="zh-CN" alt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2" name="Rectangle 3"/>
          <p:cNvSpPr>
            <a:spLocks noGrp="1" noChangeArrowheads="1"/>
          </p:cNvSpPr>
          <p:nvPr>
            <p:ph idx="1"/>
          </p:nvPr>
        </p:nvSpPr>
        <p:spPr/>
        <p:txBody>
          <a:bodyPr/>
          <a:lstStyle/>
          <a:p>
            <a:pPr eaLnBrk="1" hangingPunct="1">
              <a:lnSpc>
                <a:spcPct val="90000"/>
              </a:lnSpc>
            </a:pPr>
            <a:r>
              <a:rPr lang="en-US" altLang="en-US" smtClean="0"/>
              <a:t>What if exception occurs on a speculatively executed instruction?</a:t>
            </a:r>
          </a:p>
          <a:p>
            <a:pPr lvl="1" eaLnBrk="1" hangingPunct="1">
              <a:lnSpc>
                <a:spcPct val="90000"/>
              </a:lnSpc>
            </a:pPr>
            <a:r>
              <a:rPr lang="en-US" altLang="en-US" smtClean="0"/>
              <a:t>e.g., speculative load before null-pointer check</a:t>
            </a:r>
          </a:p>
          <a:p>
            <a:pPr eaLnBrk="1" hangingPunct="1">
              <a:lnSpc>
                <a:spcPct val="90000"/>
              </a:lnSpc>
            </a:pPr>
            <a:r>
              <a:rPr lang="en-US" altLang="en-US" smtClean="0"/>
              <a:t>Static speculation</a:t>
            </a:r>
          </a:p>
          <a:p>
            <a:pPr lvl="1" eaLnBrk="1" hangingPunct="1">
              <a:lnSpc>
                <a:spcPct val="90000"/>
              </a:lnSpc>
            </a:pPr>
            <a:r>
              <a:rPr lang="en-US" altLang="en-US" smtClean="0"/>
              <a:t>Can add ISA support for deferring exceptions</a:t>
            </a:r>
          </a:p>
          <a:p>
            <a:pPr eaLnBrk="1" hangingPunct="1">
              <a:lnSpc>
                <a:spcPct val="90000"/>
              </a:lnSpc>
            </a:pPr>
            <a:r>
              <a:rPr lang="en-US" altLang="en-US" smtClean="0"/>
              <a:t>Dynamic speculation</a:t>
            </a:r>
          </a:p>
          <a:p>
            <a:pPr lvl="1" eaLnBrk="1" hangingPunct="1">
              <a:lnSpc>
                <a:spcPct val="90000"/>
              </a:lnSpc>
            </a:pPr>
            <a:r>
              <a:rPr lang="en-US" altLang="en-US" smtClean="0"/>
              <a:t>Can buffer exceptions until instruction completion (which may not occur)</a:t>
            </a:r>
            <a:endParaRPr lang="en-AU" altLang="en-US" smtClean="0"/>
          </a:p>
        </p:txBody>
      </p:sp>
      <p:sp>
        <p:nvSpPr>
          <p:cNvPr id="211971" name="Rectangle 2"/>
          <p:cNvSpPr>
            <a:spLocks noGrp="1" noChangeArrowheads="1"/>
          </p:cNvSpPr>
          <p:nvPr>
            <p:ph type="title"/>
          </p:nvPr>
        </p:nvSpPr>
        <p:spPr/>
        <p:txBody>
          <a:bodyPr/>
          <a:lstStyle/>
          <a:p>
            <a:pPr eaLnBrk="1" hangingPunct="1"/>
            <a:r>
              <a:rPr lang="en-US" altLang="en-US" smtClean="0"/>
              <a:t>Speculation and Exceptions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154</a:t>
            </a:fld>
            <a:endParaRPr lang="zh-CN" altLang="en-US"/>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Rectangle 3"/>
          <p:cNvSpPr>
            <a:spLocks noGrp="1" noChangeArrowheads="1"/>
          </p:cNvSpPr>
          <p:nvPr>
            <p:ph idx="1"/>
          </p:nvPr>
        </p:nvSpPr>
        <p:spPr/>
        <p:txBody>
          <a:bodyPr/>
          <a:lstStyle/>
          <a:p>
            <a:pPr eaLnBrk="1" hangingPunct="1"/>
            <a:r>
              <a:rPr lang="en-US" altLang="en-US" smtClean="0"/>
              <a:t>Compiler groups instructions into “issue packets”</a:t>
            </a:r>
          </a:p>
          <a:p>
            <a:pPr lvl="1" eaLnBrk="1" hangingPunct="1"/>
            <a:r>
              <a:rPr lang="en-US" altLang="en-US" smtClean="0"/>
              <a:t>Group of instructions that can be issued on a single cycle</a:t>
            </a:r>
          </a:p>
          <a:p>
            <a:pPr lvl="1" eaLnBrk="1" hangingPunct="1"/>
            <a:r>
              <a:rPr lang="en-US" altLang="en-US" smtClean="0"/>
              <a:t>Determined by pipeline resources required</a:t>
            </a:r>
          </a:p>
          <a:p>
            <a:pPr eaLnBrk="1" hangingPunct="1"/>
            <a:r>
              <a:rPr lang="en-US" altLang="en-US" smtClean="0"/>
              <a:t>Think of an issue packet as a very long instruction</a:t>
            </a:r>
          </a:p>
          <a:p>
            <a:pPr lvl="1" eaLnBrk="1" hangingPunct="1"/>
            <a:r>
              <a:rPr lang="en-US" altLang="en-US" smtClean="0"/>
              <a:t>Specifies multiple concurrent operations</a:t>
            </a:r>
          </a:p>
          <a:p>
            <a:pPr lvl="1" eaLnBrk="1" hangingPunct="1"/>
            <a:r>
              <a:rPr lang="en-US" altLang="en-US" smtClean="0">
                <a:sym typeface="Symbol" panose="05050102010706020507" pitchFamily="18" charset="2"/>
              </a:rPr>
              <a:t> Very Long Instruction Word (</a:t>
            </a:r>
            <a:r>
              <a:rPr lang="en-US" altLang="en-US" smtClean="0"/>
              <a:t>VLIW)</a:t>
            </a:r>
          </a:p>
        </p:txBody>
      </p:sp>
      <p:sp>
        <p:nvSpPr>
          <p:cNvPr id="214019" name="Rectangle 2"/>
          <p:cNvSpPr>
            <a:spLocks noGrp="1" noChangeArrowheads="1"/>
          </p:cNvSpPr>
          <p:nvPr>
            <p:ph type="title"/>
          </p:nvPr>
        </p:nvSpPr>
        <p:spPr/>
        <p:txBody>
          <a:bodyPr/>
          <a:lstStyle/>
          <a:p>
            <a:pPr eaLnBrk="1" hangingPunct="1"/>
            <a:r>
              <a:rPr lang="en-US" altLang="en-US" smtClean="0"/>
              <a:t>Static Multiple Issue</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155</a:t>
            </a:fld>
            <a:endParaRPr lang="zh-CN" altLang="en-US"/>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3"/>
          <p:cNvSpPr>
            <a:spLocks noGrp="1" noChangeArrowheads="1"/>
          </p:cNvSpPr>
          <p:nvPr>
            <p:ph idx="1"/>
          </p:nvPr>
        </p:nvSpPr>
        <p:spPr/>
        <p:txBody>
          <a:bodyPr/>
          <a:lstStyle/>
          <a:p>
            <a:pPr eaLnBrk="1" hangingPunct="1"/>
            <a:r>
              <a:rPr lang="en-US" altLang="en-US" smtClean="0"/>
              <a:t>Compiler must remove some/all hazards</a:t>
            </a:r>
          </a:p>
          <a:p>
            <a:pPr lvl="1" eaLnBrk="1" hangingPunct="1"/>
            <a:r>
              <a:rPr lang="en-US" altLang="en-US" smtClean="0"/>
              <a:t>Reorder instructions into issue packets</a:t>
            </a:r>
          </a:p>
          <a:p>
            <a:pPr lvl="1" eaLnBrk="1" hangingPunct="1"/>
            <a:r>
              <a:rPr lang="en-US" altLang="en-US" smtClean="0"/>
              <a:t>No dependencies with a packet</a:t>
            </a:r>
          </a:p>
          <a:p>
            <a:pPr lvl="1" eaLnBrk="1" hangingPunct="1"/>
            <a:r>
              <a:rPr lang="en-US" altLang="en-US" smtClean="0"/>
              <a:t>Possibly some dependencies between packets</a:t>
            </a:r>
          </a:p>
          <a:p>
            <a:pPr lvl="2" eaLnBrk="1" hangingPunct="1"/>
            <a:r>
              <a:rPr lang="en-US" altLang="en-US" smtClean="0"/>
              <a:t>Varies between ISAs; compiler must know!</a:t>
            </a:r>
          </a:p>
          <a:p>
            <a:pPr lvl="1" eaLnBrk="1" hangingPunct="1"/>
            <a:r>
              <a:rPr lang="en-US" altLang="en-US" smtClean="0"/>
              <a:t>Pad with nop if necessary</a:t>
            </a:r>
            <a:endParaRPr lang="en-AU" altLang="en-US" smtClean="0"/>
          </a:p>
          <a:p>
            <a:pPr eaLnBrk="1" hangingPunct="1"/>
            <a:endParaRPr lang="en-AU" altLang="en-US" smtClean="0"/>
          </a:p>
        </p:txBody>
      </p:sp>
      <p:sp>
        <p:nvSpPr>
          <p:cNvPr id="216067" name="Rectangle 2"/>
          <p:cNvSpPr>
            <a:spLocks noGrp="1" noChangeArrowheads="1"/>
          </p:cNvSpPr>
          <p:nvPr>
            <p:ph type="title"/>
          </p:nvPr>
        </p:nvSpPr>
        <p:spPr/>
        <p:txBody>
          <a:bodyPr>
            <a:normAutofit/>
          </a:bodyPr>
          <a:lstStyle/>
          <a:p>
            <a:pPr eaLnBrk="1" hangingPunct="1"/>
            <a:r>
              <a:rPr lang="en-US" altLang="en-US" sz="4000" smtClean="0"/>
              <a:t>Scheduling Static Multiple Issue</a:t>
            </a:r>
            <a:endParaRPr lang="en-AU" altLang="en-US" sz="400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156</a:t>
            </a:fld>
            <a:endParaRPr lang="zh-CN" altLang="en-US"/>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3"/>
          <p:cNvSpPr>
            <a:spLocks noGrp="1" noChangeArrowheads="1"/>
          </p:cNvSpPr>
          <p:nvPr>
            <p:ph idx="1"/>
          </p:nvPr>
        </p:nvSpPr>
        <p:spPr/>
        <p:txBody>
          <a:bodyPr/>
          <a:lstStyle/>
          <a:p>
            <a:pPr eaLnBrk="1" hangingPunct="1"/>
            <a:r>
              <a:rPr lang="en-US" altLang="en-US" sz="2800" smtClean="0"/>
              <a:t>Two-issue packets</a:t>
            </a:r>
          </a:p>
          <a:p>
            <a:pPr lvl="1" eaLnBrk="1" hangingPunct="1"/>
            <a:r>
              <a:rPr lang="en-US" altLang="en-US" sz="2400" smtClean="0"/>
              <a:t>One ALU/branch instruction</a:t>
            </a:r>
          </a:p>
          <a:p>
            <a:pPr lvl="1" eaLnBrk="1" hangingPunct="1"/>
            <a:r>
              <a:rPr lang="en-US" altLang="en-US" sz="2400" smtClean="0"/>
              <a:t>One load/store instruction</a:t>
            </a:r>
          </a:p>
          <a:p>
            <a:pPr lvl="1" eaLnBrk="1" hangingPunct="1"/>
            <a:r>
              <a:rPr lang="en-US" altLang="en-US" sz="2400" smtClean="0"/>
              <a:t>64-bit aligned</a:t>
            </a:r>
          </a:p>
          <a:p>
            <a:pPr lvl="2" eaLnBrk="1" hangingPunct="1"/>
            <a:r>
              <a:rPr lang="en-US" altLang="en-US" sz="2000" smtClean="0"/>
              <a:t>ALU/branch, then load/store</a:t>
            </a:r>
          </a:p>
          <a:p>
            <a:pPr lvl="2" eaLnBrk="1" hangingPunct="1"/>
            <a:r>
              <a:rPr lang="en-US" altLang="en-US" sz="2000" smtClean="0"/>
              <a:t>Pad an unused instruction with nop</a:t>
            </a:r>
            <a:endParaRPr lang="en-AU" altLang="en-US" sz="2000" smtClean="0"/>
          </a:p>
        </p:txBody>
      </p:sp>
      <p:sp>
        <p:nvSpPr>
          <p:cNvPr id="218115" name="Rectangle 2"/>
          <p:cNvSpPr>
            <a:spLocks noGrp="1" noChangeArrowheads="1"/>
          </p:cNvSpPr>
          <p:nvPr>
            <p:ph type="title"/>
          </p:nvPr>
        </p:nvSpPr>
        <p:spPr/>
        <p:txBody>
          <a:bodyPr/>
          <a:lstStyle/>
          <a:p>
            <a:pPr eaLnBrk="1" hangingPunct="1"/>
            <a:r>
              <a:rPr lang="en-US" altLang="en-US" smtClean="0"/>
              <a:t>RISC-V with Static Dual Issue</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157</a:t>
            </a:fld>
            <a:endParaRPr lang="zh-CN" altLang="en-US"/>
          </a:p>
        </p:txBody>
      </p:sp>
      <p:graphicFrame>
        <p:nvGraphicFramePr>
          <p:cNvPr id="493656" name="Group 88"/>
          <p:cNvGraphicFramePr>
            <a:graphicFrameLocks noGrp="1"/>
          </p:cNvGraphicFramePr>
          <p:nvPr/>
        </p:nvGraphicFramePr>
        <p:xfrm>
          <a:off x="1258888" y="4005263"/>
          <a:ext cx="7231062" cy="2133600"/>
        </p:xfrm>
        <a:graphic>
          <a:graphicData uri="http://schemas.openxmlformats.org/drawingml/2006/table">
            <a:tbl>
              <a:tblPr/>
              <a:tblGrid>
                <a:gridCol w="936625"/>
                <a:gridCol w="1547812"/>
                <a:gridCol w="677863"/>
                <a:gridCol w="677862"/>
                <a:gridCol w="679450"/>
                <a:gridCol w="677863"/>
                <a:gridCol w="677862"/>
                <a:gridCol w="677863"/>
                <a:gridCol w="677862"/>
              </a:tblGrid>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Address</a:t>
                      </a:r>
                      <a:endParaRPr kumimoji="0" lang="en-AU" sz="14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Instruction type</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Pipeline Stages</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n</a:t>
                      </a:r>
                      <a:endParaRPr kumimoji="0" lang="en-AU" sz="14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ALU/branch</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IF</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ID</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EX</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WB</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n + 4</a:t>
                      </a:r>
                      <a:endParaRPr kumimoji="0" lang="en-AU" sz="14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Load/store</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IF</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ID</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EX</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WB</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n + 8</a:t>
                      </a:r>
                      <a:endParaRPr kumimoji="0" lang="en-AU" sz="14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ALU/branch</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IF</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ID</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EX</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WB</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n + 12</a:t>
                      </a:r>
                      <a:endParaRPr kumimoji="0" lang="en-AU" sz="14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Load/store</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IF</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ID</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EX</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WB</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n + 16</a:t>
                      </a:r>
                      <a:endParaRPr kumimoji="0" lang="en-AU" sz="14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ALU/branch</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IF</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ID</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EX</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WB</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n + 20</a:t>
                      </a:r>
                      <a:endParaRPr kumimoji="0" lang="en-AU" sz="14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Load/store</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IF</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ID</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EX</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WB</a:t>
                      </a:r>
                      <a:endParaRPr kumimoji="0" lang="en-AU"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220163" name="Rectangle 2"/>
          <p:cNvSpPr>
            <a:spLocks noGrp="1" noChangeArrowheads="1"/>
          </p:cNvSpPr>
          <p:nvPr>
            <p:ph type="title"/>
          </p:nvPr>
        </p:nvSpPr>
        <p:spPr/>
        <p:txBody>
          <a:bodyPr/>
          <a:lstStyle/>
          <a:p>
            <a:pPr eaLnBrk="1" hangingPunct="1"/>
            <a:r>
              <a:rPr lang="en-US" altLang="en-US" smtClean="0"/>
              <a:t>RISC-V with Static Dual Issue</a:t>
            </a:r>
            <a:endParaRPr lang="en-AU" altLang="en-US" smtClean="0"/>
          </a:p>
        </p:txBody>
      </p:sp>
      <p:pic>
        <p:nvPicPr>
          <p:cNvPr id="2201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750" y="1196975"/>
            <a:ext cx="82248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450322E1-33AF-46D7-A5AC-266B73D5C552}" type="slidenum">
              <a:rPr lang="zh-CN" altLang="en-US" smtClean="0"/>
              <a:t>158</a:t>
            </a:fld>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3"/>
          <p:cNvSpPr>
            <a:spLocks noGrp="1" noChangeArrowheads="1"/>
          </p:cNvSpPr>
          <p:nvPr>
            <p:ph idx="1"/>
          </p:nvPr>
        </p:nvSpPr>
        <p:spPr/>
        <p:txBody>
          <a:bodyPr>
            <a:normAutofit lnSpcReduction="10000"/>
          </a:bodyPr>
          <a:lstStyle/>
          <a:p>
            <a:pPr eaLnBrk="1" hangingPunct="1"/>
            <a:r>
              <a:rPr lang="en-US" altLang="en-US" sz="2800" smtClean="0"/>
              <a:t>More instructions executing in parallel</a:t>
            </a:r>
          </a:p>
          <a:p>
            <a:pPr eaLnBrk="1" hangingPunct="1"/>
            <a:r>
              <a:rPr lang="en-US" altLang="en-US" sz="2800" smtClean="0"/>
              <a:t>EX data hazard</a:t>
            </a:r>
          </a:p>
          <a:p>
            <a:pPr lvl="1" eaLnBrk="1" hangingPunct="1"/>
            <a:r>
              <a:rPr lang="en-US" altLang="en-US" sz="2400" smtClean="0"/>
              <a:t>Forwarding avoided stalls with single-issue</a:t>
            </a:r>
          </a:p>
          <a:p>
            <a:pPr lvl="1" eaLnBrk="1" hangingPunct="1"/>
            <a:r>
              <a:rPr lang="en-US" altLang="en-US" sz="2400" smtClean="0"/>
              <a:t>Now can’t use ALU result in load/store in same packet</a:t>
            </a:r>
          </a:p>
          <a:p>
            <a:pPr lvl="2" eaLnBrk="1" hangingPunct="1"/>
            <a:r>
              <a:rPr lang="en-US" altLang="en-US" sz="2000" smtClean="0">
                <a:latin typeface="Lucida Console" panose="020B0609040504020204" pitchFamily="49" charset="0"/>
              </a:rPr>
              <a:t>add  </a:t>
            </a:r>
            <a:r>
              <a:rPr lang="en-US" altLang="en-US" sz="2000" smtClean="0">
                <a:solidFill>
                  <a:schemeClr val="hlink"/>
                </a:solidFill>
                <a:latin typeface="Lucida Console" panose="020B0609040504020204" pitchFamily="49" charset="0"/>
              </a:rPr>
              <a:t>x10</a:t>
            </a:r>
            <a:r>
              <a:rPr lang="en-US" altLang="en-US" sz="2000" smtClean="0">
                <a:latin typeface="Lucida Console" panose="020B0609040504020204" pitchFamily="49" charset="0"/>
              </a:rPr>
              <a:t>, x0, x1</a:t>
            </a:r>
            <a:br>
              <a:rPr lang="en-US" altLang="en-US" sz="2000" smtClean="0">
                <a:latin typeface="Lucida Console" panose="020B0609040504020204" pitchFamily="49" charset="0"/>
              </a:rPr>
            </a:br>
            <a:r>
              <a:rPr lang="en-US" altLang="en-US" sz="2000" smtClean="0">
                <a:latin typeface="Lucida Console" panose="020B0609040504020204" pitchFamily="49" charset="0"/>
              </a:rPr>
              <a:t>ld   x2, 0(</a:t>
            </a:r>
            <a:r>
              <a:rPr lang="en-US" altLang="en-US" sz="2000" smtClean="0">
                <a:solidFill>
                  <a:schemeClr val="hlink"/>
                </a:solidFill>
                <a:latin typeface="Lucida Console" panose="020B0609040504020204" pitchFamily="49" charset="0"/>
              </a:rPr>
              <a:t>x10</a:t>
            </a:r>
            <a:r>
              <a:rPr lang="en-US" altLang="en-US" sz="2000" smtClean="0">
                <a:latin typeface="Lucida Console" panose="020B0609040504020204" pitchFamily="49" charset="0"/>
              </a:rPr>
              <a:t>)</a:t>
            </a:r>
          </a:p>
          <a:p>
            <a:pPr lvl="2" eaLnBrk="1" hangingPunct="1"/>
            <a:r>
              <a:rPr lang="en-US" altLang="en-US" sz="2000" smtClean="0"/>
              <a:t>Split into two packets, effectively a stall</a:t>
            </a:r>
          </a:p>
          <a:p>
            <a:pPr eaLnBrk="1" hangingPunct="1"/>
            <a:r>
              <a:rPr lang="en-US" altLang="en-US" sz="2800" smtClean="0"/>
              <a:t>Load-use hazard</a:t>
            </a:r>
          </a:p>
          <a:p>
            <a:pPr lvl="1" eaLnBrk="1" hangingPunct="1"/>
            <a:r>
              <a:rPr lang="en-US" altLang="en-US" sz="2400" smtClean="0"/>
              <a:t>Still one cycle use latency, but now two instructions</a:t>
            </a:r>
          </a:p>
          <a:p>
            <a:pPr eaLnBrk="1" hangingPunct="1"/>
            <a:r>
              <a:rPr lang="en-US" altLang="en-US" sz="2800" smtClean="0"/>
              <a:t>More aggressive scheduling required</a:t>
            </a:r>
            <a:endParaRPr lang="en-AU" altLang="en-US" sz="2800" smtClean="0"/>
          </a:p>
        </p:txBody>
      </p:sp>
      <p:sp>
        <p:nvSpPr>
          <p:cNvPr id="222211" name="Rectangle 2"/>
          <p:cNvSpPr>
            <a:spLocks noGrp="1" noChangeArrowheads="1"/>
          </p:cNvSpPr>
          <p:nvPr>
            <p:ph type="title"/>
          </p:nvPr>
        </p:nvSpPr>
        <p:spPr/>
        <p:txBody>
          <a:bodyPr>
            <a:normAutofit fontScale="90000"/>
          </a:bodyPr>
          <a:lstStyle/>
          <a:p>
            <a:pPr eaLnBrk="1" hangingPunct="1"/>
            <a:r>
              <a:rPr lang="en-US" altLang="en-US" sz="4000" smtClean="0"/>
              <a:t>Hazards in the Dual-Issue RISC-V</a:t>
            </a:r>
            <a:endParaRPr lang="en-AU" altLang="en-US" sz="400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159</a:t>
            </a:fld>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en-US" smtClean="0"/>
              <a:t>Instruction Fetch</a:t>
            </a:r>
            <a:endParaRPr lang="en-AU" altLang="en-US" smtClean="0"/>
          </a:p>
        </p:txBody>
      </p:sp>
      <p:sp>
        <p:nvSpPr>
          <p:cNvPr id="9" name="灯片编号占位符 8"/>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16</a:t>
            </a:fld>
            <a:endParaRPr lang="zh-CN" altLang="en-US"/>
          </a:p>
        </p:txBody>
      </p:sp>
      <p:sp>
        <p:nvSpPr>
          <p:cNvPr id="29700" name="AutoShape 4"/>
          <p:cNvSpPr>
            <a:spLocks/>
          </p:cNvSpPr>
          <p:nvPr/>
        </p:nvSpPr>
        <p:spPr bwMode="auto">
          <a:xfrm>
            <a:off x="611188" y="4437063"/>
            <a:ext cx="914400" cy="609600"/>
          </a:xfrm>
          <a:prstGeom prst="borderCallout1">
            <a:avLst>
              <a:gd name="adj1" fmla="val 18750"/>
              <a:gd name="adj2" fmla="val 108333"/>
              <a:gd name="adj3" fmla="val -16667"/>
              <a:gd name="adj4" fmla="val 171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64-bit register</a:t>
            </a:r>
            <a:endParaRPr lang="en-AU" altLang="en-US" sz="1600"/>
          </a:p>
        </p:txBody>
      </p:sp>
      <p:sp>
        <p:nvSpPr>
          <p:cNvPr id="29701" name="AutoShape 5"/>
          <p:cNvSpPr>
            <a:spLocks/>
          </p:cNvSpPr>
          <p:nvPr/>
        </p:nvSpPr>
        <p:spPr bwMode="auto">
          <a:xfrm>
            <a:off x="7308850" y="3860800"/>
            <a:ext cx="1439863" cy="863600"/>
          </a:xfrm>
          <a:prstGeom prst="borderCallout1">
            <a:avLst>
              <a:gd name="adj1" fmla="val 13236"/>
              <a:gd name="adj2" fmla="val -5292"/>
              <a:gd name="adj3" fmla="val -41912"/>
              <a:gd name="adj4" fmla="val -55458"/>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Increment by 4 for next instruction</a:t>
            </a:r>
            <a:endParaRPr lang="en-AU" altLang="en-US" sz="1600"/>
          </a:p>
        </p:txBody>
      </p:sp>
      <p:pic>
        <p:nvPicPr>
          <p:cNvPr id="29702" name="Picture 6" descr="f04-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628775"/>
            <a:ext cx="51435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3"/>
          <p:cNvSpPr>
            <a:spLocks noGrp="1" noChangeArrowheads="1"/>
          </p:cNvSpPr>
          <p:nvPr>
            <p:ph idx="1"/>
          </p:nvPr>
        </p:nvSpPr>
        <p:spPr/>
        <p:txBody>
          <a:bodyPr/>
          <a:lstStyle/>
          <a:p>
            <a:pPr eaLnBrk="1" hangingPunct="1"/>
            <a:r>
              <a:rPr lang="en-US" altLang="en-US" smtClean="0"/>
              <a:t>Schedule this for dual-issue RISC-V</a:t>
            </a:r>
            <a:endParaRPr lang="en-AU" altLang="en-US" sz="2400" smtClean="0">
              <a:latin typeface="Lucida Console" panose="020B0609040504020204" pitchFamily="49" charset="0"/>
            </a:endParaRPr>
          </a:p>
        </p:txBody>
      </p:sp>
      <p:sp>
        <p:nvSpPr>
          <p:cNvPr id="224259" name="Rectangle 2"/>
          <p:cNvSpPr>
            <a:spLocks noGrp="1" noChangeArrowheads="1"/>
          </p:cNvSpPr>
          <p:nvPr>
            <p:ph type="title"/>
          </p:nvPr>
        </p:nvSpPr>
        <p:spPr/>
        <p:txBody>
          <a:bodyPr/>
          <a:lstStyle/>
          <a:p>
            <a:pPr eaLnBrk="1" hangingPunct="1"/>
            <a:r>
              <a:rPr lang="en-US" altLang="en-US" smtClean="0"/>
              <a:t>Scheduling Example</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160</a:t>
            </a:fld>
            <a:endParaRPr lang="zh-CN" altLang="en-US"/>
          </a:p>
        </p:txBody>
      </p:sp>
      <p:sp>
        <p:nvSpPr>
          <p:cNvPr id="224261" name="Rectangle 4"/>
          <p:cNvSpPr>
            <a:spLocks noChangeArrowheads="1"/>
          </p:cNvSpPr>
          <p:nvPr/>
        </p:nvSpPr>
        <p:spPr bwMode="auto">
          <a:xfrm>
            <a:off x="1258888" y="1752600"/>
            <a:ext cx="75707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2000">
                <a:latin typeface="Lucida Console" panose="020B0609040504020204" pitchFamily="49" charset="0"/>
              </a:rPr>
              <a:t>Loop: ld   </a:t>
            </a:r>
            <a:r>
              <a:rPr lang="en-AU" altLang="en-US" sz="2000">
                <a:solidFill>
                  <a:schemeClr val="hlink"/>
                </a:solidFill>
                <a:latin typeface="Lucida Console" panose="020B0609040504020204" pitchFamily="49" charset="0"/>
              </a:rPr>
              <a:t>x31</a:t>
            </a:r>
            <a:r>
              <a:rPr lang="en-AU" altLang="en-US" sz="2000">
                <a:latin typeface="Lucida Console" panose="020B0609040504020204" pitchFamily="49" charset="0"/>
              </a:rPr>
              <a:t>,0(x20)     // x31=array element</a:t>
            </a:r>
            <a:br>
              <a:rPr lang="en-AU" altLang="en-US" sz="2000">
                <a:latin typeface="Lucida Console" panose="020B0609040504020204" pitchFamily="49" charset="0"/>
              </a:rPr>
            </a:br>
            <a:r>
              <a:rPr lang="en-AU" altLang="en-US" sz="2000">
                <a:latin typeface="Lucida Console" panose="020B0609040504020204" pitchFamily="49" charset="0"/>
              </a:rPr>
              <a:t>      add  </a:t>
            </a:r>
            <a:r>
              <a:rPr lang="en-AU" altLang="en-US" sz="2000">
                <a:solidFill>
                  <a:srgbClr val="009900"/>
                </a:solidFill>
                <a:latin typeface="Lucida Console" panose="020B0609040504020204" pitchFamily="49" charset="0"/>
              </a:rPr>
              <a:t>x31</a:t>
            </a:r>
            <a:r>
              <a:rPr lang="en-AU" altLang="en-US" sz="2000">
                <a:latin typeface="Lucida Console" panose="020B0609040504020204" pitchFamily="49" charset="0"/>
              </a:rPr>
              <a:t>,</a:t>
            </a:r>
            <a:r>
              <a:rPr lang="en-AU" altLang="en-US" sz="2000">
                <a:solidFill>
                  <a:schemeClr val="hlink"/>
                </a:solidFill>
                <a:latin typeface="Lucida Console" panose="020B0609040504020204" pitchFamily="49" charset="0"/>
              </a:rPr>
              <a:t>x31</a:t>
            </a:r>
            <a:r>
              <a:rPr lang="en-AU" altLang="en-US" sz="2000">
                <a:latin typeface="Lucida Console" panose="020B0609040504020204" pitchFamily="49" charset="0"/>
              </a:rPr>
              <a:t>,x21    // add scalar in x21</a:t>
            </a:r>
            <a:br>
              <a:rPr lang="en-AU" altLang="en-US" sz="2000">
                <a:latin typeface="Lucida Console" panose="020B0609040504020204" pitchFamily="49" charset="0"/>
              </a:rPr>
            </a:br>
            <a:r>
              <a:rPr lang="en-AU" altLang="en-US" sz="2000">
                <a:latin typeface="Lucida Console" panose="020B0609040504020204" pitchFamily="49" charset="0"/>
              </a:rPr>
              <a:t>      sd   </a:t>
            </a:r>
            <a:r>
              <a:rPr lang="en-AU" altLang="en-US" sz="2000">
                <a:solidFill>
                  <a:srgbClr val="009900"/>
                </a:solidFill>
                <a:latin typeface="Lucida Console" panose="020B0609040504020204" pitchFamily="49" charset="0"/>
              </a:rPr>
              <a:t>x31</a:t>
            </a:r>
            <a:r>
              <a:rPr lang="en-AU" altLang="en-US" sz="2000">
                <a:latin typeface="Lucida Console" panose="020B0609040504020204" pitchFamily="49" charset="0"/>
              </a:rPr>
              <a:t>,0(x20)     // store result</a:t>
            </a:r>
            <a:br>
              <a:rPr lang="en-AU" altLang="en-US" sz="2000">
                <a:latin typeface="Lucida Console" panose="020B0609040504020204" pitchFamily="49" charset="0"/>
              </a:rPr>
            </a:br>
            <a:r>
              <a:rPr lang="en-AU" altLang="en-US" sz="2000">
                <a:latin typeface="Lucida Console" panose="020B0609040504020204" pitchFamily="49" charset="0"/>
              </a:rPr>
              <a:t>      addi </a:t>
            </a:r>
            <a:r>
              <a:rPr lang="en-AU" altLang="en-US" sz="2000">
                <a:solidFill>
                  <a:srgbClr val="A47B38"/>
                </a:solidFill>
                <a:latin typeface="Lucida Console" panose="020B0609040504020204" pitchFamily="49" charset="0"/>
              </a:rPr>
              <a:t>x20</a:t>
            </a:r>
            <a:r>
              <a:rPr lang="en-AU" altLang="en-US" sz="2000">
                <a:latin typeface="Lucida Console" panose="020B0609040504020204" pitchFamily="49" charset="0"/>
              </a:rPr>
              <a:t>,x20,-8     // decrement pointer</a:t>
            </a:r>
            <a:br>
              <a:rPr lang="en-AU" altLang="en-US" sz="2000">
                <a:latin typeface="Lucida Console" panose="020B0609040504020204" pitchFamily="49" charset="0"/>
              </a:rPr>
            </a:br>
            <a:r>
              <a:rPr lang="en-AU" altLang="en-US" sz="2000">
                <a:latin typeface="Lucida Console" panose="020B0609040504020204" pitchFamily="49" charset="0"/>
              </a:rPr>
              <a:t>      blt  x22,</a:t>
            </a:r>
            <a:r>
              <a:rPr lang="en-AU" altLang="en-US" sz="2000">
                <a:solidFill>
                  <a:srgbClr val="A47B38"/>
                </a:solidFill>
                <a:latin typeface="Lucida Console" panose="020B0609040504020204" pitchFamily="49" charset="0"/>
              </a:rPr>
              <a:t>x20</a:t>
            </a:r>
            <a:r>
              <a:rPr lang="en-AU" altLang="en-US" sz="2000">
                <a:latin typeface="Lucida Console" panose="020B0609040504020204" pitchFamily="49" charset="0"/>
              </a:rPr>
              <a:t>,Loop   // branch if x22 &lt; x20</a:t>
            </a:r>
          </a:p>
        </p:txBody>
      </p:sp>
      <p:graphicFrame>
        <p:nvGraphicFramePr>
          <p:cNvPr id="499754" name="Group 42"/>
          <p:cNvGraphicFramePr>
            <a:graphicFrameLocks noGrp="1"/>
          </p:cNvGraphicFramePr>
          <p:nvPr/>
        </p:nvGraphicFramePr>
        <p:xfrm>
          <a:off x="1187450" y="3789363"/>
          <a:ext cx="7272338" cy="1676400"/>
        </p:xfrm>
        <a:graphic>
          <a:graphicData uri="http://schemas.openxmlformats.org/drawingml/2006/table">
            <a:tbl>
              <a:tblPr/>
              <a:tblGrid>
                <a:gridCol w="817563"/>
                <a:gridCol w="2803525"/>
                <a:gridCol w="2803525"/>
                <a:gridCol w="847725"/>
              </a:tblGrid>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smtClean="0">
                        <a:ln>
                          <a:noFill/>
                        </a:ln>
                        <a:solidFill>
                          <a:schemeClr val="tx1"/>
                        </a:solidFill>
                        <a:effectLst/>
                        <a:latin typeface="Arial"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charset="0"/>
                        </a:rPr>
                        <a:t>ALU/branch</a:t>
                      </a:r>
                      <a:endParaRPr kumimoji="0" lang="en-AU" sz="1600" b="0" i="0" u="none" strike="noStrike" cap="none" normalizeH="0" baseline="0" smtClean="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charset="0"/>
                        </a:rPr>
                        <a:t>Load/store</a:t>
                      </a:r>
                      <a:endParaRPr kumimoji="0" lang="en-AU" sz="1600" b="0" i="0" u="none" strike="noStrike" cap="none" normalizeH="0" baseline="0" smtClean="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charset="0"/>
                        </a:rPr>
                        <a:t>cycle</a:t>
                      </a:r>
                      <a:endParaRPr kumimoji="0" lang="en-AU" sz="1600" b="0" i="0" u="none" strike="noStrike" cap="none" normalizeH="0" baseline="0" smtClean="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Loop:</a:t>
                      </a:r>
                      <a:endParaRPr kumimoji="0" lang="en-AU" sz="1600" b="0" i="0" u="none" strike="noStrike" cap="none" normalizeH="0" baseline="0" smtClean="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rgbClr val="C0C0C0"/>
                          </a:solidFill>
                          <a:effectLst/>
                          <a:latin typeface="Lucida Console" pitchFamily="49" charset="0"/>
                        </a:rPr>
                        <a:t>nop</a:t>
                      </a:r>
                      <a:endParaRPr kumimoji="0" lang="en-AU" sz="1600" b="0" i="0" u="none" strike="noStrike" cap="none" normalizeH="0" baseline="0" smtClean="0">
                        <a:ln>
                          <a:noFill/>
                        </a:ln>
                        <a:solidFill>
                          <a:srgbClr val="C0C0C0"/>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err="1" smtClean="0">
                          <a:latin typeface="Lucida Console" panose="020B0609040504020204" pitchFamily="49" charset="0"/>
                        </a:rPr>
                        <a:t>ld</a:t>
                      </a:r>
                      <a:r>
                        <a:rPr lang="en-AU" altLang="en-US" sz="1600" dirty="0" smtClean="0">
                          <a:latin typeface="Lucida Console" panose="020B0609040504020204" pitchFamily="49" charset="0"/>
                        </a:rPr>
                        <a:t>  </a:t>
                      </a:r>
                      <a:r>
                        <a:rPr lang="en-AU" altLang="en-US" sz="1600" dirty="0" smtClean="0">
                          <a:solidFill>
                            <a:schemeClr val="hlink"/>
                          </a:solidFill>
                          <a:latin typeface="Lucida Console" panose="020B0609040504020204" pitchFamily="49" charset="0"/>
                        </a:rPr>
                        <a:t>x31</a:t>
                      </a:r>
                      <a:r>
                        <a:rPr lang="en-AU" altLang="en-US" sz="1600" dirty="0" smtClean="0">
                          <a:latin typeface="Lucida Console" panose="020B0609040504020204" pitchFamily="49" charset="0"/>
                        </a:rPr>
                        <a:t>,0(x20) </a:t>
                      </a:r>
                      <a:endParaRPr kumimoji="0" lang="en-AU" sz="1600" b="0" i="0" u="none" strike="noStrike" cap="none" normalizeH="0" baseline="0" dirty="0" smtClean="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1</a:t>
                      </a:r>
                      <a:endParaRPr kumimoji="0" lang="en-AU" sz="1600" b="0" i="0" u="none" strike="noStrike" cap="none" normalizeH="0" baseline="0" smtClean="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smtClean="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err="1" smtClean="0">
                          <a:latin typeface="Lucida Console" panose="020B0609040504020204" pitchFamily="49" charset="0"/>
                        </a:rPr>
                        <a:t>addi</a:t>
                      </a:r>
                      <a:r>
                        <a:rPr lang="en-AU" altLang="en-US" sz="1600" dirty="0" smtClean="0">
                          <a:latin typeface="Lucida Console" panose="020B0609040504020204" pitchFamily="49" charset="0"/>
                        </a:rPr>
                        <a:t> </a:t>
                      </a:r>
                      <a:r>
                        <a:rPr lang="en-AU" altLang="en-US" sz="1600" dirty="0" smtClean="0">
                          <a:solidFill>
                            <a:srgbClr val="A47B38"/>
                          </a:solidFill>
                          <a:latin typeface="Lucida Console" panose="020B0609040504020204" pitchFamily="49" charset="0"/>
                        </a:rPr>
                        <a:t>x20</a:t>
                      </a:r>
                      <a:r>
                        <a:rPr lang="en-AU" altLang="en-US" sz="1600" dirty="0" smtClean="0">
                          <a:latin typeface="Lucida Console" panose="020B0609040504020204" pitchFamily="49" charset="0"/>
                        </a:rPr>
                        <a:t>,x20,-8 </a:t>
                      </a:r>
                      <a:endParaRPr kumimoji="0" lang="en-AU" sz="1600" b="0" i="0" u="none" strike="noStrike" cap="none" normalizeH="0" baseline="0" dirty="0" smtClean="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rgbClr val="C0C0C0"/>
                          </a:solidFill>
                          <a:effectLst/>
                          <a:latin typeface="Lucida Console" pitchFamily="49" charset="0"/>
                        </a:rPr>
                        <a:t>nop</a:t>
                      </a:r>
                      <a:endParaRPr kumimoji="0" lang="en-AU" sz="1600" b="0" i="0" u="none" strike="noStrike" cap="none" normalizeH="0" baseline="0" smtClean="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2</a:t>
                      </a:r>
                      <a:endParaRPr kumimoji="0" lang="en-AU" sz="1600" b="0" i="0" u="none" strike="noStrike" cap="none" normalizeH="0" baseline="0" smtClean="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smtClean="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smtClean="0">
                          <a:latin typeface="Lucida Console" panose="020B0609040504020204" pitchFamily="49" charset="0"/>
                        </a:rPr>
                        <a:t>add  </a:t>
                      </a:r>
                      <a:r>
                        <a:rPr lang="en-AU" altLang="en-US" sz="1600" dirty="0" smtClean="0">
                          <a:solidFill>
                            <a:srgbClr val="009900"/>
                          </a:solidFill>
                          <a:latin typeface="Lucida Console" panose="020B0609040504020204" pitchFamily="49" charset="0"/>
                        </a:rPr>
                        <a:t>x31</a:t>
                      </a:r>
                      <a:r>
                        <a:rPr lang="en-AU" altLang="en-US" sz="1600" dirty="0" smtClean="0">
                          <a:latin typeface="Lucida Console" panose="020B0609040504020204" pitchFamily="49" charset="0"/>
                        </a:rPr>
                        <a:t>,</a:t>
                      </a:r>
                      <a:r>
                        <a:rPr lang="en-AU" altLang="en-US" sz="1600" dirty="0" smtClean="0">
                          <a:solidFill>
                            <a:schemeClr val="hlink"/>
                          </a:solidFill>
                          <a:latin typeface="Lucida Console" panose="020B0609040504020204" pitchFamily="49" charset="0"/>
                        </a:rPr>
                        <a:t>x31</a:t>
                      </a:r>
                      <a:r>
                        <a:rPr lang="en-AU" altLang="en-US" sz="1600" dirty="0" smtClean="0">
                          <a:latin typeface="Lucida Console" panose="020B0609040504020204" pitchFamily="49" charset="0"/>
                        </a:rPr>
                        <a:t>,x21</a:t>
                      </a:r>
                      <a:endParaRPr kumimoji="0" lang="en-AU" sz="1600" b="0" i="0" u="none" strike="noStrike" cap="none" normalizeH="0" baseline="0" dirty="0" smtClean="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rgbClr val="C0C0C0"/>
                          </a:solidFill>
                          <a:effectLst/>
                          <a:latin typeface="Lucida Console" pitchFamily="49" charset="0"/>
                        </a:rPr>
                        <a:t>nop</a:t>
                      </a:r>
                      <a:endParaRPr kumimoji="0" lang="en-AU" sz="1600" b="0" i="0" u="none" strike="noStrike" cap="none" normalizeH="0" baseline="0" smtClean="0">
                        <a:ln>
                          <a:noFill/>
                        </a:ln>
                        <a:solidFill>
                          <a:srgbClr val="C0C0C0"/>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3</a:t>
                      </a:r>
                      <a:endParaRPr kumimoji="0" lang="en-AU" sz="1600" b="0" i="0" u="none" strike="noStrike" cap="none" normalizeH="0" baseline="0" smtClean="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smtClean="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err="1" smtClean="0">
                          <a:latin typeface="Lucida Console" panose="020B0609040504020204" pitchFamily="49" charset="0"/>
                        </a:rPr>
                        <a:t>blt</a:t>
                      </a:r>
                      <a:r>
                        <a:rPr lang="en-AU" altLang="en-US" sz="1600" dirty="0" smtClean="0">
                          <a:latin typeface="Lucida Console" panose="020B0609040504020204" pitchFamily="49" charset="0"/>
                        </a:rPr>
                        <a:t>  x22,</a:t>
                      </a:r>
                      <a:r>
                        <a:rPr lang="en-AU" altLang="en-US" sz="1600" dirty="0" smtClean="0">
                          <a:solidFill>
                            <a:srgbClr val="A47B38"/>
                          </a:solidFill>
                          <a:latin typeface="Lucida Console" panose="020B0609040504020204" pitchFamily="49" charset="0"/>
                        </a:rPr>
                        <a:t>x20</a:t>
                      </a:r>
                      <a:r>
                        <a:rPr lang="en-AU" altLang="en-US" sz="1600" dirty="0" smtClean="0">
                          <a:solidFill>
                            <a:schemeClr val="tx1"/>
                          </a:solidFill>
                          <a:latin typeface="Lucida Console" panose="020B0609040504020204" pitchFamily="49" charset="0"/>
                        </a:rPr>
                        <a:t>,Loop</a:t>
                      </a:r>
                      <a:endParaRPr kumimoji="0" lang="en-AU" sz="1600" b="0" i="0" u="none" strike="noStrike" cap="none" normalizeH="0" baseline="0" dirty="0" smtClean="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smtClean="0">
                          <a:ln>
                            <a:noFill/>
                          </a:ln>
                          <a:solidFill>
                            <a:schemeClr val="tx1"/>
                          </a:solidFill>
                          <a:effectLst/>
                          <a:latin typeface="Lucida Console" pitchFamily="49" charset="0"/>
                        </a:rPr>
                        <a:t>sd</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cap="none" normalizeH="0" baseline="0" dirty="0" smtClean="0">
                          <a:ln>
                            <a:noFill/>
                          </a:ln>
                          <a:solidFill>
                            <a:srgbClr val="009900"/>
                          </a:solidFill>
                          <a:effectLst/>
                          <a:latin typeface="Lucida Console" pitchFamily="49" charset="0"/>
                        </a:rPr>
                        <a:t>x31</a:t>
                      </a:r>
                      <a:r>
                        <a:rPr kumimoji="0" lang="en-AU" sz="1600" b="0" i="0" u="none" strike="noStrike" cap="none" normalizeH="0" baseline="0" dirty="0" smtClean="0">
                          <a:ln>
                            <a:noFill/>
                          </a:ln>
                          <a:solidFill>
                            <a:schemeClr val="tx1"/>
                          </a:solidFill>
                          <a:effectLst/>
                          <a:latin typeface="Lucida Console" pitchFamily="49" charset="0"/>
                        </a:rPr>
                        <a:t>,</a:t>
                      </a:r>
                      <a:r>
                        <a:rPr kumimoji="0" lang="en-AU" sz="1600" b="0" i="0" u="none" strike="noStrike" cap="none" normalizeH="0" baseline="0" dirty="0" smtClean="0">
                          <a:ln>
                            <a:noFill/>
                          </a:ln>
                          <a:solidFill>
                            <a:srgbClr val="FF0000"/>
                          </a:solidFill>
                          <a:effectLst/>
                          <a:latin typeface="Lucida Console" pitchFamily="49" charset="0"/>
                        </a:rPr>
                        <a:t>8</a:t>
                      </a:r>
                      <a:r>
                        <a:rPr kumimoji="0" lang="en-AU" sz="1600" b="0" i="0" u="none" strike="noStrike" cap="none" normalizeH="0" baseline="0" dirty="0" smtClean="0">
                          <a:ln>
                            <a:noFill/>
                          </a:ln>
                          <a:solidFill>
                            <a:schemeClr val="tx1"/>
                          </a:solidFill>
                          <a:effectLst/>
                          <a:latin typeface="Lucida Console" pitchFamily="49" charset="0"/>
                        </a:rPr>
                        <a:t>(x20)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Lucida Console" pitchFamily="49" charset="0"/>
                        </a:rPr>
                        <a:t>4</a:t>
                      </a:r>
                      <a:endParaRPr kumimoji="0" lang="en-AU" sz="1600" b="0" i="0" u="none" strike="noStrike" cap="none" normalizeH="0" baseline="0" dirty="0" smtClean="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4294" name="Rectangle 37"/>
          <p:cNvSpPr>
            <a:spLocks noChangeArrowheads="1"/>
          </p:cNvSpPr>
          <p:nvPr/>
        </p:nvSpPr>
        <p:spPr bwMode="auto">
          <a:xfrm>
            <a:off x="1182688" y="55895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dirty="0"/>
              <a:t>IPC = 5/4 = 1.25 (c.f. peak IPC = 2)</a:t>
            </a:r>
            <a:endParaRPr lang="en-AU" altLang="en-US" sz="2000" dirty="0">
              <a:latin typeface="Lucida Console" panose="020B0609040504020204" pitchFamily="49" charset="0"/>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Rectangle 3"/>
          <p:cNvSpPr>
            <a:spLocks noGrp="1" noChangeArrowheads="1"/>
          </p:cNvSpPr>
          <p:nvPr>
            <p:ph idx="1"/>
          </p:nvPr>
        </p:nvSpPr>
        <p:spPr/>
        <p:txBody>
          <a:bodyPr/>
          <a:lstStyle/>
          <a:p>
            <a:pPr eaLnBrk="1" hangingPunct="1"/>
            <a:r>
              <a:rPr lang="en-US" altLang="en-US" smtClean="0"/>
              <a:t>Replicate loop body to expose more parallelism</a:t>
            </a:r>
          </a:p>
          <a:p>
            <a:pPr lvl="1" eaLnBrk="1" hangingPunct="1"/>
            <a:r>
              <a:rPr lang="en-US" altLang="en-US" smtClean="0"/>
              <a:t>Reduces loop-control overhead</a:t>
            </a:r>
          </a:p>
          <a:p>
            <a:pPr eaLnBrk="1" hangingPunct="1"/>
            <a:r>
              <a:rPr lang="en-US" altLang="en-US" smtClean="0"/>
              <a:t>Use different registers per replication</a:t>
            </a:r>
          </a:p>
          <a:p>
            <a:pPr lvl="1" eaLnBrk="1" hangingPunct="1"/>
            <a:r>
              <a:rPr lang="en-US" altLang="en-US" smtClean="0"/>
              <a:t>Called “register renaming”</a:t>
            </a:r>
            <a:endParaRPr lang="en-AU" altLang="en-US" smtClean="0"/>
          </a:p>
          <a:p>
            <a:pPr lvl="1" eaLnBrk="1" hangingPunct="1"/>
            <a:r>
              <a:rPr lang="en-US" altLang="en-US" smtClean="0"/>
              <a:t>Avoid loop-carried “anti-dependencies”</a:t>
            </a:r>
          </a:p>
          <a:p>
            <a:pPr lvl="2" eaLnBrk="1" hangingPunct="1"/>
            <a:r>
              <a:rPr lang="en-US" altLang="en-US" smtClean="0"/>
              <a:t>Store followed by a load of the same register</a:t>
            </a:r>
          </a:p>
          <a:p>
            <a:pPr lvl="2" eaLnBrk="1" hangingPunct="1"/>
            <a:r>
              <a:rPr lang="en-US" altLang="en-US" smtClean="0"/>
              <a:t>Aka “name dependence”</a:t>
            </a:r>
            <a:r>
              <a:rPr lang="en-US" altLang="en-US" smtClean="0">
                <a:cs typeface="Arial" panose="020B0604020202020204" pitchFamily="34" charset="0"/>
              </a:rPr>
              <a:t> </a:t>
            </a:r>
          </a:p>
          <a:p>
            <a:pPr lvl="3" eaLnBrk="1" hangingPunct="1"/>
            <a:r>
              <a:rPr lang="en-US" altLang="en-US" smtClean="0"/>
              <a:t>Reuse of a register name</a:t>
            </a:r>
          </a:p>
        </p:txBody>
      </p:sp>
      <p:sp>
        <p:nvSpPr>
          <p:cNvPr id="226307" name="Rectangle 2"/>
          <p:cNvSpPr>
            <a:spLocks noGrp="1" noChangeArrowheads="1"/>
          </p:cNvSpPr>
          <p:nvPr>
            <p:ph type="title"/>
          </p:nvPr>
        </p:nvSpPr>
        <p:spPr/>
        <p:txBody>
          <a:bodyPr/>
          <a:lstStyle/>
          <a:p>
            <a:pPr eaLnBrk="1" hangingPunct="1"/>
            <a:r>
              <a:rPr lang="en-US" altLang="en-US" smtClean="0"/>
              <a:t>Loop Unrolling</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161</a:t>
            </a:fld>
            <a:endParaRPr lang="zh-CN" altLang="en-US"/>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3"/>
          <p:cNvSpPr>
            <a:spLocks noGrp="1" noChangeArrowheads="1"/>
          </p:cNvSpPr>
          <p:nvPr>
            <p:ph idx="1"/>
          </p:nvPr>
        </p:nvSpPr>
        <p:spPr/>
        <p:txBody>
          <a:bodyPr/>
          <a:lstStyle/>
          <a:p>
            <a:pPr eaLnBrk="1" hangingPunct="1"/>
            <a:r>
              <a:rPr lang="en-US" altLang="en-US" sz="2800" smtClean="0"/>
              <a:t>IPC = 14/8 = 1.75</a:t>
            </a:r>
          </a:p>
          <a:p>
            <a:pPr lvl="1" eaLnBrk="1" hangingPunct="1"/>
            <a:r>
              <a:rPr lang="en-US" altLang="en-US" sz="2400" smtClean="0"/>
              <a:t>Closer to 2, but at cost of registers and code size</a:t>
            </a:r>
            <a:endParaRPr lang="en-AU" altLang="en-US" sz="2400" smtClean="0"/>
          </a:p>
        </p:txBody>
      </p:sp>
      <p:sp>
        <p:nvSpPr>
          <p:cNvPr id="228355" name="Rectangle 2"/>
          <p:cNvSpPr>
            <a:spLocks noGrp="1" noChangeArrowheads="1"/>
          </p:cNvSpPr>
          <p:nvPr>
            <p:ph type="title"/>
          </p:nvPr>
        </p:nvSpPr>
        <p:spPr/>
        <p:txBody>
          <a:bodyPr/>
          <a:lstStyle/>
          <a:p>
            <a:pPr eaLnBrk="1" hangingPunct="1"/>
            <a:r>
              <a:rPr lang="en-US" altLang="en-US" smtClean="0"/>
              <a:t>Loop Unrolling Example</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162</a:t>
            </a:fld>
            <a:endParaRPr lang="zh-CN" altLang="en-US"/>
          </a:p>
        </p:txBody>
      </p:sp>
      <p:graphicFrame>
        <p:nvGraphicFramePr>
          <p:cNvPr id="503867" name="Group 59"/>
          <p:cNvGraphicFramePr>
            <a:graphicFrameLocks noGrp="1"/>
          </p:cNvGraphicFramePr>
          <p:nvPr/>
        </p:nvGraphicFramePr>
        <p:xfrm>
          <a:off x="1187450" y="1557338"/>
          <a:ext cx="7272338" cy="3017835"/>
        </p:xfrm>
        <a:graphic>
          <a:graphicData uri="http://schemas.openxmlformats.org/drawingml/2006/table">
            <a:tbl>
              <a:tblPr/>
              <a:tblGrid>
                <a:gridCol w="817563"/>
                <a:gridCol w="2803525"/>
                <a:gridCol w="2803525"/>
                <a:gridCol w="847725"/>
              </a:tblGrid>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smtClean="0">
                        <a:ln>
                          <a:noFill/>
                        </a:ln>
                        <a:solidFill>
                          <a:schemeClr val="tx1"/>
                        </a:solidFill>
                        <a:effectLst/>
                        <a:latin typeface="Arial"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charset="0"/>
                        </a:rPr>
                        <a:t>ALU/branch</a:t>
                      </a:r>
                      <a:endParaRPr kumimoji="0" lang="en-AU" sz="1600" b="0" i="0" u="none" strike="noStrike" cap="none" normalizeH="0" baseline="0" smtClean="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charset="0"/>
                        </a:rPr>
                        <a:t>Load/store</a:t>
                      </a:r>
                      <a:endParaRPr kumimoji="0" lang="en-AU" sz="1600" b="0" i="0" u="none" strike="noStrike" cap="none" normalizeH="0" baseline="0" smtClean="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charset="0"/>
                        </a:rPr>
                        <a:t>cycle</a:t>
                      </a:r>
                      <a:endParaRPr kumimoji="0" lang="en-AU" sz="1600" b="0" i="0" u="none" strike="noStrike" cap="none" normalizeH="0" baseline="0" smtClean="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Loop:</a:t>
                      </a:r>
                      <a:endParaRPr kumimoji="0" lang="en-AU" sz="1600" b="0" i="0" u="none" strike="noStrike" cap="none" normalizeH="0" baseline="0" smtClean="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smtClean="0">
                          <a:ln>
                            <a:noFill/>
                          </a:ln>
                          <a:solidFill>
                            <a:schemeClr val="tx1"/>
                          </a:solidFill>
                          <a:effectLst/>
                          <a:latin typeface="Lucida Console" pitchFamily="49" charset="0"/>
                        </a:rPr>
                        <a:t>addi</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kern="1200" cap="none" normalizeH="0" baseline="0" dirty="0" smtClean="0">
                          <a:ln>
                            <a:noFill/>
                          </a:ln>
                          <a:solidFill>
                            <a:schemeClr val="tx1"/>
                          </a:solidFill>
                          <a:effectLst/>
                          <a:latin typeface="Lucida Console" pitchFamily="49" charset="0"/>
                          <a:ea typeface="+mn-ea"/>
                          <a:cs typeface="+mn-cs"/>
                        </a:rPr>
                        <a:t>x20</a:t>
                      </a:r>
                      <a:r>
                        <a:rPr kumimoji="0" lang="en-AU" sz="1600" b="0" i="0" u="none" strike="noStrike" cap="none" normalizeH="0" baseline="0" dirty="0" smtClean="0">
                          <a:ln>
                            <a:noFill/>
                          </a:ln>
                          <a:solidFill>
                            <a:schemeClr val="tx1"/>
                          </a:solidFill>
                          <a:effectLst/>
                          <a:latin typeface="Lucida Console" pitchFamily="49" charset="0"/>
                        </a:rPr>
                        <a:t>,</a:t>
                      </a:r>
                      <a:r>
                        <a:rPr kumimoji="0" lang="en-AU" sz="1600" b="0" i="0" u="none" strike="noStrike" kern="1200" cap="none" normalizeH="0" baseline="0" dirty="0" smtClean="0">
                          <a:ln>
                            <a:noFill/>
                          </a:ln>
                          <a:solidFill>
                            <a:schemeClr val="tx1"/>
                          </a:solidFill>
                          <a:effectLst/>
                          <a:latin typeface="Lucida Console" pitchFamily="49" charset="0"/>
                          <a:ea typeface="+mn-ea"/>
                          <a:cs typeface="+mn-cs"/>
                        </a:rPr>
                        <a:t>x20</a:t>
                      </a:r>
                      <a:r>
                        <a:rPr kumimoji="0" lang="en-AU" sz="1600" b="0" i="0" u="none" strike="noStrike" cap="none" normalizeH="0" baseline="0" dirty="0" smtClean="0">
                          <a:ln>
                            <a:noFill/>
                          </a:ln>
                          <a:solidFill>
                            <a:schemeClr val="tx1"/>
                          </a:solidFill>
                          <a:effectLst/>
                          <a:latin typeface="Lucida Console" pitchFamily="49" charset="0"/>
                        </a:rPr>
                        <a:t>,-32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smtClean="0">
                          <a:ln>
                            <a:noFill/>
                          </a:ln>
                          <a:solidFill>
                            <a:schemeClr val="tx1"/>
                          </a:solidFill>
                          <a:effectLst/>
                          <a:latin typeface="Lucida Console" pitchFamily="49" charset="0"/>
                        </a:rPr>
                        <a:t>ld</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kern="1200" cap="none" normalizeH="0" baseline="0" dirty="0" smtClean="0">
                          <a:ln>
                            <a:noFill/>
                          </a:ln>
                          <a:solidFill>
                            <a:schemeClr val="hlink"/>
                          </a:solidFill>
                          <a:effectLst/>
                          <a:latin typeface="Lucida Console" pitchFamily="49" charset="0"/>
                          <a:ea typeface="+mn-ea"/>
                          <a:cs typeface="+mn-cs"/>
                        </a:rPr>
                        <a:t>x</a:t>
                      </a:r>
                      <a:r>
                        <a:rPr kumimoji="0" lang="en-AU" sz="1600" b="0" i="0" u="none" strike="noStrike" cap="none" normalizeH="0" baseline="0" dirty="0" smtClean="0">
                          <a:ln>
                            <a:noFill/>
                          </a:ln>
                          <a:solidFill>
                            <a:schemeClr val="hlink"/>
                          </a:solidFill>
                          <a:effectLst/>
                          <a:latin typeface="Lucida Console" pitchFamily="49" charset="0"/>
                        </a:rPr>
                        <a:t>28</a:t>
                      </a:r>
                      <a:r>
                        <a:rPr kumimoji="0" lang="en-AU" sz="1600" b="0" i="0" u="none" strike="noStrike" cap="none" normalizeH="0" baseline="0" dirty="0" smtClean="0">
                          <a:ln>
                            <a:noFill/>
                          </a:ln>
                          <a:solidFill>
                            <a:schemeClr val="tx1"/>
                          </a:solidFill>
                          <a:effectLst/>
                          <a:latin typeface="Lucida Console" pitchFamily="49" charset="0"/>
                        </a:rPr>
                        <a:t>, 0(x20)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1</a:t>
                      </a:r>
                      <a:endParaRPr kumimoji="0" lang="en-AU" sz="1600" b="0" i="0" u="none" strike="noStrike" cap="none" normalizeH="0" baseline="0" smtClean="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smtClean="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err="1" smtClean="0">
                          <a:ln>
                            <a:noFill/>
                          </a:ln>
                          <a:solidFill>
                            <a:srgbClr val="C0C0C0"/>
                          </a:solidFill>
                          <a:effectLst/>
                          <a:latin typeface="Lucida Console" pitchFamily="49" charset="0"/>
                        </a:rPr>
                        <a:t>nop</a:t>
                      </a:r>
                      <a:endParaRPr kumimoji="0" lang="en-AU" sz="1600" b="0" i="0" u="none" strike="noStrike" cap="none" normalizeH="0" baseline="0" dirty="0" smtClean="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smtClean="0">
                          <a:ln>
                            <a:noFill/>
                          </a:ln>
                          <a:solidFill>
                            <a:schemeClr val="tx1"/>
                          </a:solidFill>
                          <a:effectLst/>
                          <a:latin typeface="Lucida Console" pitchFamily="49" charset="0"/>
                        </a:rPr>
                        <a:t>ld</a:t>
                      </a:r>
                      <a:r>
                        <a:rPr kumimoji="0" lang="en-AU" sz="1600" b="0" i="0" u="none" strike="noStrike" cap="none" normalizeH="0" baseline="0" dirty="0" smtClean="0">
                          <a:ln>
                            <a:noFill/>
                          </a:ln>
                          <a:solidFill>
                            <a:schemeClr val="tx1"/>
                          </a:solidFill>
                          <a:effectLst/>
                          <a:latin typeface="Lucida Console" pitchFamily="49" charset="0"/>
                        </a:rPr>
                        <a:t>  </a:t>
                      </a:r>
                      <a:r>
                        <a:rPr lang="en-AU" sz="1600" kern="1200" dirty="0" smtClean="0">
                          <a:solidFill>
                            <a:srgbClr val="A47B38"/>
                          </a:solidFill>
                          <a:latin typeface="Lucida Console" panose="020B0609040504020204" pitchFamily="49" charset="0"/>
                          <a:ea typeface="+mn-ea"/>
                          <a:cs typeface="+mn-cs"/>
                        </a:rPr>
                        <a:t>x29</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cap="none" normalizeH="0" baseline="0" dirty="0" smtClean="0">
                          <a:ln>
                            <a:noFill/>
                          </a:ln>
                          <a:solidFill>
                            <a:srgbClr val="FF0000"/>
                          </a:solidFill>
                          <a:effectLst/>
                          <a:latin typeface="Lucida Console" pitchFamily="49" charset="0"/>
                        </a:rPr>
                        <a:t>24</a:t>
                      </a:r>
                      <a:r>
                        <a:rPr kumimoji="0" lang="en-AU" sz="1600" b="0" i="0" u="none" strike="noStrike" cap="none" normalizeH="0" baseline="0" dirty="0" smtClean="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2</a:t>
                      </a:r>
                      <a:endParaRPr kumimoji="0" lang="en-AU" sz="1600" b="0" i="0" u="none" strike="noStrike" cap="none" normalizeH="0" baseline="0" smtClean="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smtClean="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smtClean="0">
                          <a:ln>
                            <a:noFill/>
                          </a:ln>
                          <a:solidFill>
                            <a:schemeClr val="tx1"/>
                          </a:solidFill>
                          <a:effectLst/>
                          <a:latin typeface="Lucida Console" pitchFamily="49" charset="0"/>
                        </a:rPr>
                        <a:t>add </a:t>
                      </a:r>
                      <a:r>
                        <a:rPr kumimoji="0" lang="en-AU" sz="1600" b="0" i="0" u="none" strike="noStrike" kern="1200" cap="none" normalizeH="0" baseline="0" dirty="0" smtClean="0">
                          <a:ln>
                            <a:noFill/>
                          </a:ln>
                          <a:solidFill>
                            <a:schemeClr val="hlink"/>
                          </a:solidFill>
                          <a:effectLst/>
                          <a:latin typeface="Lucida Console" pitchFamily="49" charset="0"/>
                          <a:ea typeface="+mn-ea"/>
                          <a:cs typeface="+mn-cs"/>
                        </a:rPr>
                        <a:t>x28</a:t>
                      </a:r>
                      <a:r>
                        <a:rPr kumimoji="0" lang="en-AU" sz="1600" b="0" i="0" u="none" strike="noStrike" cap="none" normalizeH="0" baseline="0" dirty="0" smtClean="0">
                          <a:ln>
                            <a:noFill/>
                          </a:ln>
                          <a:solidFill>
                            <a:schemeClr val="tx1"/>
                          </a:solidFill>
                          <a:effectLst/>
                          <a:latin typeface="Lucida Console" pitchFamily="49" charset="0"/>
                        </a:rPr>
                        <a:t>,</a:t>
                      </a:r>
                      <a:r>
                        <a:rPr kumimoji="0" lang="en-AU" sz="1600" b="0" i="0" u="none" strike="noStrike" kern="1200" cap="none" normalizeH="0" baseline="0" dirty="0" smtClean="0">
                          <a:ln>
                            <a:noFill/>
                          </a:ln>
                          <a:solidFill>
                            <a:schemeClr val="hlink"/>
                          </a:solidFill>
                          <a:effectLst/>
                          <a:latin typeface="Lucida Console" pitchFamily="49" charset="0"/>
                          <a:ea typeface="+mn-ea"/>
                          <a:cs typeface="+mn-cs"/>
                        </a:rPr>
                        <a:t>x28</a:t>
                      </a:r>
                      <a:r>
                        <a:rPr kumimoji="0" lang="en-AU" sz="1600" b="0" i="0" u="none" strike="noStrike" cap="none" normalizeH="0" baseline="0" dirty="0" smtClean="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smtClean="0">
                          <a:ln>
                            <a:noFill/>
                          </a:ln>
                          <a:solidFill>
                            <a:schemeClr val="tx1"/>
                          </a:solidFill>
                          <a:effectLst/>
                          <a:latin typeface="Lucida Console" pitchFamily="49" charset="0"/>
                        </a:rPr>
                        <a:t>ld</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kern="1200" cap="none" normalizeH="0" baseline="0" dirty="0" smtClean="0">
                          <a:ln>
                            <a:noFill/>
                          </a:ln>
                          <a:solidFill>
                            <a:srgbClr val="009900"/>
                          </a:solidFill>
                          <a:effectLst/>
                          <a:latin typeface="Lucida Console" pitchFamily="49" charset="0"/>
                          <a:ea typeface="+mn-ea"/>
                          <a:cs typeface="+mn-cs"/>
                        </a:rPr>
                        <a:t>x30</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cap="none" normalizeH="0" baseline="0" dirty="0" smtClean="0">
                          <a:ln>
                            <a:noFill/>
                          </a:ln>
                          <a:solidFill>
                            <a:srgbClr val="FF0000"/>
                          </a:solidFill>
                          <a:effectLst/>
                          <a:latin typeface="Lucida Console" pitchFamily="49" charset="0"/>
                        </a:rPr>
                        <a:t>16</a:t>
                      </a:r>
                      <a:r>
                        <a:rPr kumimoji="0" lang="en-AU" sz="1600" b="0" i="0" u="none" strike="noStrike" cap="none" normalizeH="0" baseline="0" dirty="0" smtClean="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3</a:t>
                      </a:r>
                      <a:endParaRPr kumimoji="0" lang="en-AU" sz="1600" b="0" i="0" u="none" strike="noStrike" cap="none" normalizeH="0" baseline="0" smtClean="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smtClean="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smtClean="0">
                          <a:ln>
                            <a:noFill/>
                          </a:ln>
                          <a:solidFill>
                            <a:schemeClr val="tx1"/>
                          </a:solidFill>
                          <a:effectLst/>
                          <a:latin typeface="Lucida Console" pitchFamily="49" charset="0"/>
                        </a:rPr>
                        <a:t>add </a:t>
                      </a:r>
                      <a:r>
                        <a:rPr lang="en-AU" sz="1600" kern="1200" dirty="0" smtClean="0">
                          <a:solidFill>
                            <a:srgbClr val="A47B38"/>
                          </a:solidFill>
                          <a:latin typeface="Lucida Console" panose="020B0609040504020204" pitchFamily="49" charset="0"/>
                          <a:ea typeface="+mn-ea"/>
                          <a:cs typeface="+mn-cs"/>
                        </a:rPr>
                        <a:t>x29</a:t>
                      </a:r>
                      <a:r>
                        <a:rPr kumimoji="0" lang="en-AU" sz="1600" b="0" i="0" u="none" strike="noStrike" cap="none" normalizeH="0" baseline="0" dirty="0" smtClean="0">
                          <a:ln>
                            <a:noFill/>
                          </a:ln>
                          <a:solidFill>
                            <a:schemeClr val="tx1"/>
                          </a:solidFill>
                          <a:effectLst/>
                          <a:latin typeface="Lucida Console" pitchFamily="49" charset="0"/>
                        </a:rPr>
                        <a:t>,</a:t>
                      </a:r>
                      <a:r>
                        <a:rPr lang="en-AU" sz="1600" kern="1200" dirty="0" smtClean="0">
                          <a:solidFill>
                            <a:srgbClr val="A47B38"/>
                          </a:solidFill>
                          <a:latin typeface="Lucida Console" panose="020B0609040504020204" pitchFamily="49" charset="0"/>
                          <a:ea typeface="+mn-ea"/>
                          <a:cs typeface="+mn-cs"/>
                        </a:rPr>
                        <a:t>x29</a:t>
                      </a:r>
                      <a:r>
                        <a:rPr kumimoji="0" lang="en-AU" sz="1600" b="0" i="0" u="none" strike="noStrike" cap="none" normalizeH="0" baseline="0" dirty="0" smtClean="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smtClean="0">
                          <a:ln>
                            <a:noFill/>
                          </a:ln>
                          <a:solidFill>
                            <a:schemeClr val="tx1"/>
                          </a:solidFill>
                          <a:effectLst/>
                          <a:latin typeface="Lucida Console" pitchFamily="49" charset="0"/>
                        </a:rPr>
                        <a:t>ld</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cap="none" normalizeH="0" baseline="0" dirty="0" smtClean="0">
                          <a:ln>
                            <a:noFill/>
                          </a:ln>
                          <a:solidFill>
                            <a:srgbClr val="0070C0"/>
                          </a:solidFill>
                          <a:effectLst/>
                          <a:latin typeface="Lucida Console" pitchFamily="49" charset="0"/>
                        </a:rPr>
                        <a:t>x31</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cap="none" normalizeH="0" baseline="0" dirty="0" smtClean="0">
                          <a:ln>
                            <a:noFill/>
                          </a:ln>
                          <a:solidFill>
                            <a:srgbClr val="FF0000"/>
                          </a:solidFill>
                          <a:effectLst/>
                          <a:latin typeface="Lucida Console" pitchFamily="49" charset="0"/>
                        </a:rPr>
                        <a:t>8</a:t>
                      </a:r>
                      <a:r>
                        <a:rPr kumimoji="0" lang="en-AU" sz="1600" b="0" i="0" u="none" strike="noStrike" cap="none" normalizeH="0" baseline="0" dirty="0" smtClean="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4</a:t>
                      </a:r>
                      <a:endParaRPr kumimoji="0" lang="en-AU" sz="1600" b="0" i="0" u="none" strike="noStrike" cap="none" normalizeH="0" baseline="0" smtClean="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smtClean="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smtClean="0">
                          <a:ln>
                            <a:noFill/>
                          </a:ln>
                          <a:solidFill>
                            <a:schemeClr val="tx1"/>
                          </a:solidFill>
                          <a:effectLst/>
                          <a:latin typeface="Lucida Console" pitchFamily="49" charset="0"/>
                        </a:rPr>
                        <a:t>add </a:t>
                      </a:r>
                      <a:r>
                        <a:rPr kumimoji="0" lang="en-AU" sz="1600" b="0" i="0" u="none" strike="noStrike" cap="none" normalizeH="0" baseline="0" dirty="0" smtClean="0">
                          <a:ln>
                            <a:noFill/>
                          </a:ln>
                          <a:solidFill>
                            <a:srgbClr val="009900"/>
                          </a:solidFill>
                          <a:effectLst/>
                          <a:latin typeface="Lucida Console" pitchFamily="49" charset="0"/>
                        </a:rPr>
                        <a:t>x30</a:t>
                      </a:r>
                      <a:r>
                        <a:rPr kumimoji="0" lang="en-AU" sz="1600" b="0" i="0" u="none" strike="noStrike" cap="none" normalizeH="0" baseline="0" dirty="0" smtClean="0">
                          <a:ln>
                            <a:noFill/>
                          </a:ln>
                          <a:solidFill>
                            <a:schemeClr val="tx1"/>
                          </a:solidFill>
                          <a:effectLst/>
                          <a:latin typeface="Lucida Console" pitchFamily="49" charset="0"/>
                        </a:rPr>
                        <a:t>,</a:t>
                      </a:r>
                      <a:r>
                        <a:rPr kumimoji="0" lang="en-AU" sz="1600" b="0" i="0" u="none" strike="noStrike" kern="1200" cap="none" normalizeH="0" baseline="0" dirty="0" smtClean="0">
                          <a:ln>
                            <a:noFill/>
                          </a:ln>
                          <a:solidFill>
                            <a:srgbClr val="009900"/>
                          </a:solidFill>
                          <a:effectLst/>
                          <a:latin typeface="Lucida Console" pitchFamily="49" charset="0"/>
                          <a:ea typeface="+mn-ea"/>
                          <a:cs typeface="+mn-cs"/>
                        </a:rPr>
                        <a:t>x30</a:t>
                      </a:r>
                      <a:r>
                        <a:rPr kumimoji="0" lang="en-AU" sz="1600" b="0" i="0" u="none" strike="noStrike" cap="none" normalizeH="0" baseline="0" dirty="0" smtClean="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smtClean="0">
                          <a:ln>
                            <a:noFill/>
                          </a:ln>
                          <a:solidFill>
                            <a:schemeClr val="tx1"/>
                          </a:solidFill>
                          <a:effectLst/>
                          <a:latin typeface="Lucida Console" pitchFamily="49" charset="0"/>
                        </a:rPr>
                        <a:t>sd</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kern="1200" cap="none" normalizeH="0" baseline="0" dirty="0" smtClean="0">
                          <a:ln>
                            <a:noFill/>
                          </a:ln>
                          <a:solidFill>
                            <a:schemeClr val="hlink"/>
                          </a:solidFill>
                          <a:effectLst/>
                          <a:latin typeface="Lucida Console" pitchFamily="49" charset="0"/>
                          <a:ea typeface="+mn-ea"/>
                          <a:cs typeface="+mn-cs"/>
                        </a:rPr>
                        <a:t>x28</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cap="none" normalizeH="0" baseline="0" dirty="0" smtClean="0">
                          <a:ln>
                            <a:noFill/>
                          </a:ln>
                          <a:solidFill>
                            <a:srgbClr val="FF0000"/>
                          </a:solidFill>
                          <a:effectLst/>
                          <a:latin typeface="Lucida Console" pitchFamily="49" charset="0"/>
                        </a:rPr>
                        <a:t>32</a:t>
                      </a:r>
                      <a:r>
                        <a:rPr kumimoji="0" lang="en-AU" sz="1600" b="0" i="0" u="none" strike="noStrike" cap="none" normalizeH="0" baseline="0" dirty="0" smtClean="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5</a:t>
                      </a:r>
                      <a:endParaRPr kumimoji="0" lang="en-AU" sz="1600" b="0" i="0" u="none" strike="noStrike" cap="none" normalizeH="0" baseline="0" smtClean="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smtClean="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smtClean="0">
                          <a:ln>
                            <a:noFill/>
                          </a:ln>
                          <a:solidFill>
                            <a:schemeClr val="tx1"/>
                          </a:solidFill>
                          <a:effectLst/>
                          <a:latin typeface="Lucida Console" pitchFamily="49" charset="0"/>
                        </a:rPr>
                        <a:t>add </a:t>
                      </a:r>
                      <a:r>
                        <a:rPr kumimoji="0" lang="en-AU" sz="1600" b="0" i="0" u="none" strike="noStrike" cap="none" normalizeH="0" baseline="0" dirty="0" smtClean="0">
                          <a:ln>
                            <a:noFill/>
                          </a:ln>
                          <a:solidFill>
                            <a:srgbClr val="0070C0"/>
                          </a:solidFill>
                          <a:effectLst/>
                          <a:latin typeface="Lucida Console" pitchFamily="49" charset="0"/>
                        </a:rPr>
                        <a:t>x31</a:t>
                      </a:r>
                      <a:r>
                        <a:rPr kumimoji="0" lang="en-AU" sz="1600" b="0" i="0" u="none" strike="noStrike" cap="none" normalizeH="0" baseline="0" dirty="0" smtClean="0">
                          <a:ln>
                            <a:noFill/>
                          </a:ln>
                          <a:solidFill>
                            <a:schemeClr val="tx1"/>
                          </a:solidFill>
                          <a:effectLst/>
                          <a:latin typeface="Lucida Console" pitchFamily="49" charset="0"/>
                        </a:rPr>
                        <a:t>,</a:t>
                      </a:r>
                      <a:r>
                        <a:rPr kumimoji="0" lang="en-AU" sz="1600" b="0" i="0" u="none" strike="noStrike" kern="1200" cap="none" normalizeH="0" baseline="0" dirty="0" smtClean="0">
                          <a:ln>
                            <a:noFill/>
                          </a:ln>
                          <a:solidFill>
                            <a:srgbClr val="0070C0"/>
                          </a:solidFill>
                          <a:effectLst/>
                          <a:latin typeface="Lucida Console" pitchFamily="49" charset="0"/>
                          <a:ea typeface="+mn-ea"/>
                          <a:cs typeface="+mn-cs"/>
                        </a:rPr>
                        <a:t>x31</a:t>
                      </a:r>
                      <a:r>
                        <a:rPr kumimoji="0" lang="en-AU" sz="1600" b="0" i="0" u="none" strike="noStrike" cap="none" normalizeH="0" baseline="0" dirty="0" smtClean="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smtClean="0">
                          <a:ln>
                            <a:noFill/>
                          </a:ln>
                          <a:solidFill>
                            <a:schemeClr val="tx1"/>
                          </a:solidFill>
                          <a:effectLst/>
                          <a:latin typeface="Lucida Console" pitchFamily="49" charset="0"/>
                        </a:rPr>
                        <a:t>sd</a:t>
                      </a:r>
                      <a:r>
                        <a:rPr kumimoji="0" lang="en-AU" sz="1600" b="0" i="0" u="none" strike="noStrike" cap="none" normalizeH="0" baseline="0" dirty="0" smtClean="0">
                          <a:ln>
                            <a:noFill/>
                          </a:ln>
                          <a:solidFill>
                            <a:schemeClr val="tx1"/>
                          </a:solidFill>
                          <a:effectLst/>
                          <a:latin typeface="Lucida Console" pitchFamily="49" charset="0"/>
                        </a:rPr>
                        <a:t>  </a:t>
                      </a:r>
                      <a:r>
                        <a:rPr lang="en-AU" sz="1600" kern="1200" dirty="0" smtClean="0">
                          <a:solidFill>
                            <a:srgbClr val="A47B38"/>
                          </a:solidFill>
                          <a:latin typeface="Lucida Console" panose="020B0609040504020204" pitchFamily="49" charset="0"/>
                          <a:ea typeface="+mn-ea"/>
                          <a:cs typeface="+mn-cs"/>
                        </a:rPr>
                        <a:t>x29</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cap="none" normalizeH="0" baseline="0" dirty="0" smtClean="0">
                          <a:ln>
                            <a:noFill/>
                          </a:ln>
                          <a:solidFill>
                            <a:srgbClr val="FF0000"/>
                          </a:solidFill>
                          <a:effectLst/>
                          <a:latin typeface="Lucida Console" pitchFamily="49" charset="0"/>
                        </a:rPr>
                        <a:t>24</a:t>
                      </a:r>
                      <a:r>
                        <a:rPr kumimoji="0" lang="en-AU" sz="1600" b="0" i="0" u="none" strike="noStrike" cap="none" normalizeH="0" baseline="0" dirty="0" smtClean="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6</a:t>
                      </a:r>
                      <a:endParaRPr kumimoji="0" lang="en-AU" sz="1600" b="0" i="0" u="none" strike="noStrike" cap="none" normalizeH="0" baseline="0" smtClean="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smtClean="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err="1" smtClean="0">
                          <a:ln>
                            <a:noFill/>
                          </a:ln>
                          <a:solidFill>
                            <a:srgbClr val="C0C0C0"/>
                          </a:solidFill>
                          <a:effectLst/>
                          <a:latin typeface="Lucida Console" pitchFamily="49" charset="0"/>
                        </a:rPr>
                        <a:t>nop</a:t>
                      </a:r>
                      <a:endParaRPr kumimoji="0" lang="en-AU" sz="1600" b="0" i="0" u="none" strike="noStrike" cap="none" normalizeH="0" baseline="0" dirty="0" smtClean="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smtClean="0">
                          <a:ln>
                            <a:noFill/>
                          </a:ln>
                          <a:solidFill>
                            <a:schemeClr val="tx1"/>
                          </a:solidFill>
                          <a:effectLst/>
                          <a:latin typeface="Lucida Console" pitchFamily="49" charset="0"/>
                        </a:rPr>
                        <a:t>sd</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cap="none" normalizeH="0" baseline="0" dirty="0" smtClean="0">
                          <a:ln>
                            <a:noFill/>
                          </a:ln>
                          <a:solidFill>
                            <a:srgbClr val="009900"/>
                          </a:solidFill>
                          <a:effectLst/>
                          <a:latin typeface="Lucida Console" pitchFamily="49" charset="0"/>
                        </a:rPr>
                        <a:t>x30</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cap="none" normalizeH="0" baseline="0" dirty="0" smtClean="0">
                          <a:ln>
                            <a:noFill/>
                          </a:ln>
                          <a:solidFill>
                            <a:srgbClr val="FF0000"/>
                          </a:solidFill>
                          <a:effectLst/>
                          <a:latin typeface="Lucida Console" pitchFamily="49" charset="0"/>
                        </a:rPr>
                        <a:t>16</a:t>
                      </a:r>
                      <a:r>
                        <a:rPr kumimoji="0" lang="en-AU" sz="1600" b="0" i="0" u="none" strike="noStrike" cap="none" normalizeH="0" baseline="0" dirty="0" smtClean="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Lucida Console" pitchFamily="49" charset="0"/>
                        </a:rPr>
                        <a:t>7</a:t>
                      </a:r>
                      <a:endParaRPr kumimoji="0" lang="en-AU" sz="1600" b="0" i="0" u="none" strike="noStrike" cap="none" normalizeH="0" baseline="0" smtClean="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smtClean="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AU" sz="1600" b="0" i="0" u="none" strike="noStrike" cap="none" normalizeH="0" baseline="0" dirty="0" err="1" smtClean="0">
                          <a:ln>
                            <a:noFill/>
                          </a:ln>
                          <a:solidFill>
                            <a:schemeClr val="tx1"/>
                          </a:solidFill>
                          <a:effectLst/>
                          <a:latin typeface="Lucida Console" pitchFamily="49" charset="0"/>
                        </a:rPr>
                        <a:t>blt</a:t>
                      </a:r>
                      <a:r>
                        <a:rPr kumimoji="0" lang="en-AU" sz="1600" b="0" i="0" u="none" strike="noStrike" cap="none" normalizeH="0" baseline="0" dirty="0" smtClean="0">
                          <a:ln>
                            <a:noFill/>
                          </a:ln>
                          <a:solidFill>
                            <a:schemeClr val="tx1"/>
                          </a:solidFill>
                          <a:effectLst/>
                          <a:latin typeface="Lucida Console" pitchFamily="49" charset="0"/>
                        </a:rPr>
                        <a:t> </a:t>
                      </a:r>
                      <a:r>
                        <a:rPr kumimoji="0" lang="en-US" sz="1600" b="0" i="0" u="none" strike="noStrike" kern="1200" cap="none" normalizeH="0" baseline="0" dirty="0" smtClean="0">
                          <a:ln>
                            <a:noFill/>
                          </a:ln>
                          <a:solidFill>
                            <a:schemeClr val="tx1"/>
                          </a:solidFill>
                          <a:effectLst/>
                          <a:latin typeface="Lucida Console" pitchFamily="49" charset="0"/>
                          <a:ea typeface="+mn-ea"/>
                          <a:cs typeface="+mn-cs"/>
                        </a:rPr>
                        <a:t>x22,x20</a:t>
                      </a:r>
                      <a:r>
                        <a:rPr kumimoji="0" lang="en-AU" sz="1600" b="0" i="0" u="none" strike="noStrike" kern="1200" cap="none" normalizeH="0" baseline="0" dirty="0" smtClean="0">
                          <a:ln>
                            <a:noFill/>
                          </a:ln>
                          <a:solidFill>
                            <a:schemeClr val="tx1"/>
                          </a:solidFill>
                          <a:effectLst/>
                          <a:latin typeface="Lucida Console" pitchFamily="49" charset="0"/>
                          <a:ea typeface="+mn-ea"/>
                          <a:cs typeface="+mn-cs"/>
                        </a:rPr>
                        <a:t>,L</a:t>
                      </a:r>
                      <a:r>
                        <a:rPr kumimoji="0" lang="en-AU" sz="1600" b="0" i="0" u="none" strike="noStrike" cap="none" normalizeH="0" baseline="0" dirty="0" smtClean="0">
                          <a:ln>
                            <a:noFill/>
                          </a:ln>
                          <a:solidFill>
                            <a:schemeClr val="tx1"/>
                          </a:solidFill>
                          <a:effectLst/>
                          <a:latin typeface="Lucida Console" pitchFamily="49" charset="0"/>
                        </a:rPr>
                        <a:t>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smtClean="0">
                          <a:ln>
                            <a:noFill/>
                          </a:ln>
                          <a:solidFill>
                            <a:schemeClr val="tx1"/>
                          </a:solidFill>
                          <a:effectLst/>
                          <a:latin typeface="Lucida Console" pitchFamily="49" charset="0"/>
                        </a:rPr>
                        <a:t>sd</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kern="1200" cap="none" normalizeH="0" baseline="0" dirty="0" smtClean="0">
                          <a:ln>
                            <a:noFill/>
                          </a:ln>
                          <a:solidFill>
                            <a:srgbClr val="0070C0"/>
                          </a:solidFill>
                          <a:effectLst/>
                          <a:latin typeface="Lucida Console" pitchFamily="49" charset="0"/>
                          <a:ea typeface="+mn-ea"/>
                          <a:cs typeface="+mn-cs"/>
                        </a:rPr>
                        <a:t>x31</a:t>
                      </a:r>
                      <a:r>
                        <a:rPr kumimoji="0" lang="en-AU" sz="1600" b="0" i="0" u="none" strike="noStrike" cap="none" normalizeH="0" baseline="0" dirty="0" smtClean="0">
                          <a:ln>
                            <a:noFill/>
                          </a:ln>
                          <a:solidFill>
                            <a:schemeClr val="tx1"/>
                          </a:solidFill>
                          <a:effectLst/>
                          <a:latin typeface="Lucida Console" pitchFamily="49" charset="0"/>
                        </a:rPr>
                        <a:t>, </a:t>
                      </a:r>
                      <a:r>
                        <a:rPr kumimoji="0" lang="en-AU" sz="1600" b="0" i="0" u="none" strike="noStrike" cap="none" normalizeH="0" baseline="0" dirty="0" smtClean="0">
                          <a:ln>
                            <a:noFill/>
                          </a:ln>
                          <a:solidFill>
                            <a:srgbClr val="FF0000"/>
                          </a:solidFill>
                          <a:effectLst/>
                          <a:latin typeface="Lucida Console" pitchFamily="49" charset="0"/>
                        </a:rPr>
                        <a:t>8</a:t>
                      </a:r>
                      <a:r>
                        <a:rPr kumimoji="0" lang="en-AU" sz="1600" b="0" i="0" u="none" strike="noStrike" cap="none" normalizeH="0" baseline="0" dirty="0" smtClean="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Lucida Console" pitchFamily="49" charset="0"/>
                        </a:rPr>
                        <a:t>8</a:t>
                      </a:r>
                      <a:endParaRPr kumimoji="0" lang="en-AU" sz="1600" b="0" i="0" u="none" strike="noStrike" cap="none" normalizeH="0" baseline="0" dirty="0" smtClean="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4" name="Rectangle 3"/>
          <p:cNvSpPr>
            <a:spLocks noGrp="1" noChangeArrowheads="1"/>
          </p:cNvSpPr>
          <p:nvPr>
            <p:ph idx="1"/>
          </p:nvPr>
        </p:nvSpPr>
        <p:spPr/>
        <p:txBody>
          <a:bodyPr/>
          <a:lstStyle/>
          <a:p>
            <a:pPr eaLnBrk="1" hangingPunct="1"/>
            <a:r>
              <a:rPr lang="en-US" altLang="en-US" smtClean="0"/>
              <a:t>“Superscalar” processors</a:t>
            </a:r>
          </a:p>
          <a:p>
            <a:pPr eaLnBrk="1" hangingPunct="1"/>
            <a:r>
              <a:rPr lang="en-US" altLang="en-US" smtClean="0"/>
              <a:t>CPU decides whether to issue 0, 1, 2, … each cycle</a:t>
            </a:r>
          </a:p>
          <a:p>
            <a:pPr lvl="1" eaLnBrk="1" hangingPunct="1"/>
            <a:r>
              <a:rPr lang="en-US" altLang="en-US" smtClean="0"/>
              <a:t>Avoiding structural and data hazards</a:t>
            </a:r>
          </a:p>
          <a:p>
            <a:pPr eaLnBrk="1" hangingPunct="1"/>
            <a:r>
              <a:rPr lang="en-US" altLang="en-US" smtClean="0"/>
              <a:t>Avoids the need for compiler scheduling</a:t>
            </a:r>
          </a:p>
          <a:p>
            <a:pPr lvl="1" eaLnBrk="1" hangingPunct="1"/>
            <a:r>
              <a:rPr lang="en-US" altLang="en-US" smtClean="0"/>
              <a:t>Though it may still help</a:t>
            </a:r>
          </a:p>
          <a:p>
            <a:pPr lvl="1" eaLnBrk="1" hangingPunct="1"/>
            <a:r>
              <a:rPr lang="en-US" altLang="en-US" smtClean="0"/>
              <a:t>Code semantics ensured by the CPU</a:t>
            </a:r>
            <a:endParaRPr lang="en-AU" altLang="en-US" smtClean="0"/>
          </a:p>
        </p:txBody>
      </p:sp>
      <p:sp>
        <p:nvSpPr>
          <p:cNvPr id="230403" name="Rectangle 2"/>
          <p:cNvSpPr>
            <a:spLocks noGrp="1" noChangeArrowheads="1"/>
          </p:cNvSpPr>
          <p:nvPr>
            <p:ph type="title"/>
          </p:nvPr>
        </p:nvSpPr>
        <p:spPr/>
        <p:txBody>
          <a:bodyPr/>
          <a:lstStyle/>
          <a:p>
            <a:pPr eaLnBrk="1" hangingPunct="1"/>
            <a:r>
              <a:rPr lang="en-US" altLang="en-US" smtClean="0"/>
              <a:t>Dynamic Multiple Issue</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163</a:t>
            </a:fld>
            <a:endParaRPr lang="zh-CN" altLang="en-US"/>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2" name="Rectangle 3"/>
          <p:cNvSpPr>
            <a:spLocks noGrp="1" noChangeArrowheads="1"/>
          </p:cNvSpPr>
          <p:nvPr>
            <p:ph idx="1"/>
          </p:nvPr>
        </p:nvSpPr>
        <p:spPr/>
        <p:txBody>
          <a:bodyPr/>
          <a:lstStyle/>
          <a:p>
            <a:pPr eaLnBrk="1" hangingPunct="1"/>
            <a:r>
              <a:rPr lang="en-US" altLang="en-US" smtClean="0"/>
              <a:t>Allow the CPU to execute instructions out of order to avoid stalls</a:t>
            </a:r>
          </a:p>
          <a:p>
            <a:pPr lvl="1" eaLnBrk="1" hangingPunct="1"/>
            <a:r>
              <a:rPr lang="en-US" altLang="en-US" smtClean="0"/>
              <a:t>But commit result to registers in order</a:t>
            </a:r>
          </a:p>
          <a:p>
            <a:pPr eaLnBrk="1" hangingPunct="1"/>
            <a:r>
              <a:rPr lang="en-US" altLang="en-US" smtClean="0"/>
              <a:t>Example</a:t>
            </a:r>
          </a:p>
          <a:p>
            <a:pPr lvl="1" eaLnBrk="1" hangingPunct="1">
              <a:buFont typeface="Wingdings" panose="05000000000000000000" pitchFamily="2" charset="2"/>
              <a:buNone/>
            </a:pPr>
            <a:r>
              <a:rPr lang="en-US" altLang="en-US" smtClean="0"/>
              <a:t>	</a:t>
            </a:r>
            <a:r>
              <a:rPr lang="fr-FR" altLang="en-US" smtClean="0">
                <a:latin typeface="Lucida Console" panose="020B0609040504020204" pitchFamily="49" charset="0"/>
              </a:rPr>
              <a:t>ld   </a:t>
            </a:r>
            <a:r>
              <a:rPr lang="fr-FR" altLang="en-US" smtClean="0">
                <a:solidFill>
                  <a:schemeClr val="hlink"/>
                </a:solidFill>
                <a:latin typeface="Lucida Console" panose="020B0609040504020204" pitchFamily="49" charset="0"/>
              </a:rPr>
              <a:t>x31</a:t>
            </a:r>
            <a:r>
              <a:rPr lang="fr-FR" altLang="en-US" smtClean="0">
                <a:latin typeface="Lucida Console" panose="020B0609040504020204" pitchFamily="49" charset="0"/>
              </a:rPr>
              <a:t>,20(x21)</a:t>
            </a:r>
            <a:br>
              <a:rPr lang="fr-FR" altLang="en-US" smtClean="0">
                <a:latin typeface="Lucida Console" panose="020B0609040504020204" pitchFamily="49" charset="0"/>
              </a:rPr>
            </a:br>
            <a:r>
              <a:rPr lang="fr-FR" altLang="en-US" smtClean="0">
                <a:latin typeface="Lucida Console" panose="020B0609040504020204" pitchFamily="49" charset="0"/>
              </a:rPr>
              <a:t>add  x1,</a:t>
            </a:r>
            <a:r>
              <a:rPr lang="fr-FR" altLang="en-US" smtClean="0">
                <a:solidFill>
                  <a:schemeClr val="hlink"/>
                </a:solidFill>
                <a:latin typeface="Lucida Console" panose="020B0609040504020204" pitchFamily="49" charset="0"/>
              </a:rPr>
              <a:t>x31</a:t>
            </a:r>
            <a:r>
              <a:rPr lang="fr-FR" altLang="en-US" smtClean="0">
                <a:latin typeface="Lucida Console" panose="020B0609040504020204" pitchFamily="49" charset="0"/>
              </a:rPr>
              <a:t>,x2</a:t>
            </a:r>
            <a:br>
              <a:rPr lang="fr-FR" altLang="en-US" smtClean="0">
                <a:latin typeface="Lucida Console" panose="020B0609040504020204" pitchFamily="49" charset="0"/>
              </a:rPr>
            </a:br>
            <a:r>
              <a:rPr lang="fr-FR" altLang="en-US" smtClean="0">
                <a:latin typeface="Lucida Console" panose="020B0609040504020204" pitchFamily="49" charset="0"/>
              </a:rPr>
              <a:t>sub  x23,x23,x3</a:t>
            </a:r>
            <a:br>
              <a:rPr lang="fr-FR" altLang="en-US" smtClean="0">
                <a:latin typeface="Lucida Console" panose="020B0609040504020204" pitchFamily="49" charset="0"/>
              </a:rPr>
            </a:br>
            <a:r>
              <a:rPr lang="fr-FR" altLang="en-US" smtClean="0">
                <a:latin typeface="Lucida Console" panose="020B0609040504020204" pitchFamily="49" charset="0"/>
              </a:rPr>
              <a:t>andi x5,x23,20</a:t>
            </a:r>
          </a:p>
          <a:p>
            <a:pPr lvl="1" eaLnBrk="1" hangingPunct="1"/>
            <a:r>
              <a:rPr lang="en-US" altLang="en-US" smtClean="0"/>
              <a:t>Can start </a:t>
            </a:r>
            <a:r>
              <a:rPr lang="en-US" altLang="en-US" smtClean="0">
                <a:latin typeface="Lucida Console" panose="020B0609040504020204" pitchFamily="49" charset="0"/>
              </a:rPr>
              <a:t>sub</a:t>
            </a:r>
            <a:r>
              <a:rPr lang="en-US" altLang="en-US" smtClean="0"/>
              <a:t> while </a:t>
            </a:r>
            <a:r>
              <a:rPr lang="en-US" altLang="en-US" smtClean="0">
                <a:latin typeface="Lucida Console" panose="020B0609040504020204" pitchFamily="49" charset="0"/>
              </a:rPr>
              <a:t>add </a:t>
            </a:r>
            <a:r>
              <a:rPr lang="en-US" altLang="en-US" smtClean="0"/>
              <a:t>is waiting for ld</a:t>
            </a:r>
          </a:p>
        </p:txBody>
      </p:sp>
      <p:sp>
        <p:nvSpPr>
          <p:cNvPr id="232451" name="Rectangle 2"/>
          <p:cNvSpPr>
            <a:spLocks noGrp="1" noChangeArrowheads="1"/>
          </p:cNvSpPr>
          <p:nvPr>
            <p:ph type="title"/>
          </p:nvPr>
        </p:nvSpPr>
        <p:spPr/>
        <p:txBody>
          <a:bodyPr/>
          <a:lstStyle/>
          <a:p>
            <a:pPr eaLnBrk="1" hangingPunct="1"/>
            <a:r>
              <a:rPr lang="en-US" altLang="en-US" smtClean="0"/>
              <a:t>Dynamic Pipeline Scheduling</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164</a:t>
            </a:fld>
            <a:endParaRPr lang="zh-CN" alt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234502" name="Rectangle 2"/>
          <p:cNvSpPr>
            <a:spLocks noGrp="1" noChangeArrowheads="1"/>
          </p:cNvSpPr>
          <p:nvPr>
            <p:ph type="title"/>
          </p:nvPr>
        </p:nvSpPr>
        <p:spPr/>
        <p:txBody>
          <a:bodyPr/>
          <a:lstStyle/>
          <a:p>
            <a:pPr eaLnBrk="1" hangingPunct="1"/>
            <a:r>
              <a:rPr lang="en-US" altLang="en-US" smtClean="0"/>
              <a:t>Dynamically Scheduled CPU</a:t>
            </a:r>
            <a:endParaRPr lang="en-AU" altLang="en-US" smtClean="0"/>
          </a:p>
        </p:txBody>
      </p:sp>
      <p:sp>
        <p:nvSpPr>
          <p:cNvPr id="234499" name="Freeform 9"/>
          <p:cNvSpPr>
            <a:spLocks/>
          </p:cNvSpPr>
          <p:nvPr/>
        </p:nvSpPr>
        <p:spPr bwMode="auto">
          <a:xfrm>
            <a:off x="5295900" y="3194050"/>
            <a:ext cx="1065213" cy="1362075"/>
          </a:xfrm>
          <a:custGeom>
            <a:avLst/>
            <a:gdLst>
              <a:gd name="T0" fmla="*/ 0 w 671"/>
              <a:gd name="T1" fmla="*/ 2147483646 h 858"/>
              <a:gd name="T2" fmla="*/ 2147483646 w 671"/>
              <a:gd name="T3" fmla="*/ 2147483646 h 858"/>
              <a:gd name="T4" fmla="*/ 2147483646 w 671"/>
              <a:gd name="T5" fmla="*/ 2147483646 h 858"/>
              <a:gd name="T6" fmla="*/ 2147483646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4500" name="Freeform 13"/>
          <p:cNvSpPr>
            <a:spLocks/>
          </p:cNvSpPr>
          <p:nvPr/>
        </p:nvSpPr>
        <p:spPr bwMode="auto">
          <a:xfrm>
            <a:off x="4257675" y="3041650"/>
            <a:ext cx="2459038" cy="2152650"/>
          </a:xfrm>
          <a:custGeom>
            <a:avLst/>
            <a:gdLst>
              <a:gd name="T0" fmla="*/ 0 w 1549"/>
              <a:gd name="T1" fmla="*/ 2147483646 h 1356"/>
              <a:gd name="T2" fmla="*/ 2147483646 w 1549"/>
              <a:gd name="T3" fmla="*/ 2147483646 h 1356"/>
              <a:gd name="T4" fmla="*/ 2147483646 w 1549"/>
              <a:gd name="T5" fmla="*/ 2147483646 h 1356"/>
              <a:gd name="T6" fmla="*/ 2147483646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4501" name="Rectangle 14"/>
          <p:cNvSpPr>
            <a:spLocks noChangeArrowheads="1"/>
          </p:cNvSpPr>
          <p:nvPr/>
        </p:nvSpPr>
        <p:spPr bwMode="auto">
          <a:xfrm>
            <a:off x="5580063" y="3717925"/>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pic>
        <p:nvPicPr>
          <p:cNvPr id="234503" name="Picture 4" descr="f04-7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12875"/>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504" name="AutoShape 11"/>
          <p:cNvSpPr>
            <a:spLocks/>
          </p:cNvSpPr>
          <p:nvPr/>
        </p:nvSpPr>
        <p:spPr bwMode="auto">
          <a:xfrm>
            <a:off x="7235825" y="4292600"/>
            <a:ext cx="1727200" cy="936625"/>
          </a:xfrm>
          <a:prstGeom prst="borderCallout1">
            <a:avLst>
              <a:gd name="adj1" fmla="val 12204"/>
              <a:gd name="adj2" fmla="val -4412"/>
              <a:gd name="adj3" fmla="val 6273"/>
              <a:gd name="adj4" fmla="val -5514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Results also sent to any waiting reservation stations</a:t>
            </a:r>
          </a:p>
        </p:txBody>
      </p:sp>
      <p:sp>
        <p:nvSpPr>
          <p:cNvPr id="234505" name="AutoShape 12"/>
          <p:cNvSpPr>
            <a:spLocks/>
          </p:cNvSpPr>
          <p:nvPr/>
        </p:nvSpPr>
        <p:spPr bwMode="auto">
          <a:xfrm>
            <a:off x="323850" y="5229225"/>
            <a:ext cx="1692275" cy="649288"/>
          </a:xfrm>
          <a:prstGeom prst="borderCallout1">
            <a:avLst>
              <a:gd name="adj1" fmla="val 17602"/>
              <a:gd name="adj2" fmla="val 104505"/>
              <a:gd name="adj3" fmla="val 12958"/>
              <a:gd name="adj4" fmla="val 131894"/>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Reorders buffer for register writes</a:t>
            </a:r>
          </a:p>
        </p:txBody>
      </p:sp>
      <p:sp>
        <p:nvSpPr>
          <p:cNvPr id="234506" name="AutoShape 15"/>
          <p:cNvSpPr>
            <a:spLocks/>
          </p:cNvSpPr>
          <p:nvPr/>
        </p:nvSpPr>
        <p:spPr bwMode="auto">
          <a:xfrm>
            <a:off x="5003800" y="5589588"/>
            <a:ext cx="1692275" cy="792162"/>
          </a:xfrm>
          <a:prstGeom prst="borderCallout1">
            <a:avLst>
              <a:gd name="adj1" fmla="val 14431"/>
              <a:gd name="adj2" fmla="val -4505"/>
              <a:gd name="adj3" fmla="val -45292"/>
              <a:gd name="adj4" fmla="val -3620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Can supply operands for issued instructions</a:t>
            </a:r>
          </a:p>
        </p:txBody>
      </p:sp>
      <p:sp>
        <p:nvSpPr>
          <p:cNvPr id="234507" name="AutoShape 16"/>
          <p:cNvSpPr>
            <a:spLocks/>
          </p:cNvSpPr>
          <p:nvPr/>
        </p:nvSpPr>
        <p:spPr bwMode="auto">
          <a:xfrm>
            <a:off x="7235825" y="1268413"/>
            <a:ext cx="1404938" cy="649287"/>
          </a:xfrm>
          <a:prstGeom prst="borderCallout1">
            <a:avLst>
              <a:gd name="adj1" fmla="val 17602"/>
              <a:gd name="adj2" fmla="val -5426"/>
              <a:gd name="adj3" fmla="val 65769"/>
              <a:gd name="adj4" fmla="val -45875"/>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Preserves dependencies</a:t>
            </a:r>
          </a:p>
        </p:txBody>
      </p:sp>
      <p:sp>
        <p:nvSpPr>
          <p:cNvPr id="234508" name="AutoShape 17"/>
          <p:cNvSpPr>
            <a:spLocks/>
          </p:cNvSpPr>
          <p:nvPr/>
        </p:nvSpPr>
        <p:spPr bwMode="auto">
          <a:xfrm>
            <a:off x="7235825" y="2565400"/>
            <a:ext cx="1404938" cy="649288"/>
          </a:xfrm>
          <a:prstGeom prst="borderCallout1">
            <a:avLst>
              <a:gd name="adj1" fmla="val 17602"/>
              <a:gd name="adj2" fmla="val -5426"/>
              <a:gd name="adj3" fmla="val 22736"/>
              <a:gd name="adj4" fmla="val -100676"/>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Hold pending operands</a:t>
            </a:r>
          </a:p>
        </p:txBody>
      </p:sp>
      <p:sp>
        <p:nvSpPr>
          <p:cNvPr id="3" name="灯片编号占位符 2"/>
          <p:cNvSpPr>
            <a:spLocks noGrp="1"/>
          </p:cNvSpPr>
          <p:nvPr>
            <p:ph type="sldNum" sz="quarter" idx="10"/>
          </p:nvPr>
        </p:nvSpPr>
        <p:spPr/>
        <p:txBody>
          <a:bodyPr/>
          <a:lstStyle/>
          <a:p>
            <a:fld id="{450322E1-33AF-46D7-A5AC-266B73D5C552}" type="slidenum">
              <a:rPr lang="zh-CN" altLang="en-US" smtClean="0"/>
              <a:t>165</a:t>
            </a:fld>
            <a:endParaRPr lang="zh-CN" altLang="en-US"/>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8" name="Rectangle 3"/>
          <p:cNvSpPr>
            <a:spLocks noGrp="1" noChangeArrowheads="1"/>
          </p:cNvSpPr>
          <p:nvPr>
            <p:ph idx="1"/>
          </p:nvPr>
        </p:nvSpPr>
        <p:spPr/>
        <p:txBody>
          <a:bodyPr/>
          <a:lstStyle/>
          <a:p>
            <a:pPr eaLnBrk="1" hangingPunct="1">
              <a:lnSpc>
                <a:spcPct val="90000"/>
              </a:lnSpc>
            </a:pPr>
            <a:r>
              <a:rPr lang="en-US" altLang="en-US" smtClean="0"/>
              <a:t>Reservation stations and reorder buffer effectively provide register renaming</a:t>
            </a:r>
          </a:p>
          <a:p>
            <a:pPr eaLnBrk="1" hangingPunct="1">
              <a:lnSpc>
                <a:spcPct val="90000"/>
              </a:lnSpc>
            </a:pPr>
            <a:r>
              <a:rPr lang="en-US" altLang="en-US" smtClean="0"/>
              <a:t>On instruction issue to reservation station</a:t>
            </a:r>
          </a:p>
          <a:p>
            <a:pPr lvl="1" eaLnBrk="1" hangingPunct="1">
              <a:lnSpc>
                <a:spcPct val="90000"/>
              </a:lnSpc>
            </a:pPr>
            <a:r>
              <a:rPr lang="en-US" altLang="en-US" smtClean="0"/>
              <a:t>If operand is available in register file or reorder buffer</a:t>
            </a:r>
          </a:p>
          <a:p>
            <a:pPr lvl="2" eaLnBrk="1" hangingPunct="1">
              <a:lnSpc>
                <a:spcPct val="90000"/>
              </a:lnSpc>
            </a:pPr>
            <a:r>
              <a:rPr lang="en-US" altLang="en-US" smtClean="0"/>
              <a:t>Copied to reservation station</a:t>
            </a:r>
          </a:p>
          <a:p>
            <a:pPr lvl="2" eaLnBrk="1" hangingPunct="1">
              <a:lnSpc>
                <a:spcPct val="90000"/>
              </a:lnSpc>
            </a:pPr>
            <a:r>
              <a:rPr lang="en-US" altLang="en-US" smtClean="0"/>
              <a:t>No longer required in the register; can be overwritten</a:t>
            </a:r>
          </a:p>
          <a:p>
            <a:pPr lvl="1" eaLnBrk="1" hangingPunct="1">
              <a:lnSpc>
                <a:spcPct val="90000"/>
              </a:lnSpc>
            </a:pPr>
            <a:r>
              <a:rPr lang="en-US" altLang="en-US" smtClean="0"/>
              <a:t>If operand is not yet available</a:t>
            </a:r>
          </a:p>
          <a:p>
            <a:pPr lvl="2" eaLnBrk="1" hangingPunct="1">
              <a:lnSpc>
                <a:spcPct val="90000"/>
              </a:lnSpc>
            </a:pPr>
            <a:r>
              <a:rPr lang="en-US" altLang="en-US" smtClean="0"/>
              <a:t>It will be provided to the reservation station by a function unit</a:t>
            </a:r>
          </a:p>
          <a:p>
            <a:pPr lvl="2" eaLnBrk="1" hangingPunct="1">
              <a:lnSpc>
                <a:spcPct val="90000"/>
              </a:lnSpc>
            </a:pPr>
            <a:r>
              <a:rPr lang="en-US" altLang="en-US" smtClean="0"/>
              <a:t>Register update may not be required</a:t>
            </a:r>
            <a:endParaRPr lang="en-AU" altLang="en-US" smtClean="0"/>
          </a:p>
        </p:txBody>
      </p:sp>
      <p:sp>
        <p:nvSpPr>
          <p:cNvPr id="236547" name="Rectangle 2"/>
          <p:cNvSpPr>
            <a:spLocks noGrp="1" noChangeArrowheads="1"/>
          </p:cNvSpPr>
          <p:nvPr>
            <p:ph type="title"/>
          </p:nvPr>
        </p:nvSpPr>
        <p:spPr/>
        <p:txBody>
          <a:bodyPr/>
          <a:lstStyle/>
          <a:p>
            <a:pPr eaLnBrk="1" hangingPunct="1"/>
            <a:r>
              <a:rPr lang="en-US" altLang="en-US" smtClean="0"/>
              <a:t>Register Renaming</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166</a:t>
            </a:fld>
            <a:endParaRPr lang="zh-CN" altLang="en-US"/>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6" name="Rectangle 5"/>
          <p:cNvSpPr>
            <a:spLocks noGrp="1" noChangeArrowheads="1"/>
          </p:cNvSpPr>
          <p:nvPr>
            <p:ph idx="1"/>
          </p:nvPr>
        </p:nvSpPr>
        <p:spPr/>
        <p:txBody>
          <a:bodyPr/>
          <a:lstStyle/>
          <a:p>
            <a:pPr eaLnBrk="1" hangingPunct="1"/>
            <a:r>
              <a:rPr lang="en-US" altLang="en-US" smtClean="0"/>
              <a:t>Predict branch and continue issuing</a:t>
            </a:r>
          </a:p>
          <a:p>
            <a:pPr lvl="1" eaLnBrk="1" hangingPunct="1"/>
            <a:r>
              <a:rPr lang="en-US" altLang="en-US" smtClean="0"/>
              <a:t>Don’t commit until branch outcome determined</a:t>
            </a:r>
          </a:p>
          <a:p>
            <a:pPr eaLnBrk="1" hangingPunct="1"/>
            <a:r>
              <a:rPr lang="en-US" altLang="en-US" smtClean="0"/>
              <a:t>Load speculation</a:t>
            </a:r>
          </a:p>
          <a:p>
            <a:pPr lvl="1" eaLnBrk="1" hangingPunct="1"/>
            <a:r>
              <a:rPr lang="en-US" altLang="en-US" smtClean="0"/>
              <a:t>Avoid load and cache miss delay</a:t>
            </a:r>
          </a:p>
          <a:p>
            <a:pPr lvl="2" eaLnBrk="1" hangingPunct="1"/>
            <a:r>
              <a:rPr lang="en-US" altLang="en-US" smtClean="0"/>
              <a:t>Predict the effective address</a:t>
            </a:r>
          </a:p>
          <a:p>
            <a:pPr lvl="2" eaLnBrk="1" hangingPunct="1"/>
            <a:r>
              <a:rPr lang="en-US" altLang="en-US" smtClean="0"/>
              <a:t>Predict loaded value</a:t>
            </a:r>
          </a:p>
          <a:p>
            <a:pPr lvl="2" eaLnBrk="1" hangingPunct="1"/>
            <a:r>
              <a:rPr lang="en-US" altLang="en-US" smtClean="0"/>
              <a:t>Load before completing outstanding stores</a:t>
            </a:r>
          </a:p>
          <a:p>
            <a:pPr lvl="2" eaLnBrk="1" hangingPunct="1"/>
            <a:r>
              <a:rPr lang="en-US" altLang="en-US" smtClean="0"/>
              <a:t>Bypass stored values to load unit</a:t>
            </a:r>
          </a:p>
          <a:p>
            <a:pPr lvl="1" eaLnBrk="1" hangingPunct="1"/>
            <a:r>
              <a:rPr lang="en-US" altLang="en-US" smtClean="0"/>
              <a:t>Don’t commit load until speculation cleared</a:t>
            </a:r>
            <a:endParaRPr lang="en-AU" altLang="en-US" smtClean="0"/>
          </a:p>
        </p:txBody>
      </p:sp>
      <p:sp>
        <p:nvSpPr>
          <p:cNvPr id="238595" name="Rectangle 4"/>
          <p:cNvSpPr>
            <a:spLocks noGrp="1" noChangeArrowheads="1"/>
          </p:cNvSpPr>
          <p:nvPr>
            <p:ph type="title"/>
          </p:nvPr>
        </p:nvSpPr>
        <p:spPr/>
        <p:txBody>
          <a:bodyPr/>
          <a:lstStyle/>
          <a:p>
            <a:pPr eaLnBrk="1" hangingPunct="1"/>
            <a:r>
              <a:rPr lang="en-US" altLang="en-US" smtClean="0"/>
              <a:t>Speculation</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167</a:t>
            </a:fld>
            <a:endParaRPr lang="zh-CN" altLang="en-US"/>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3"/>
          <p:cNvSpPr>
            <a:spLocks noGrp="1" noChangeArrowheads="1"/>
          </p:cNvSpPr>
          <p:nvPr>
            <p:ph idx="1"/>
          </p:nvPr>
        </p:nvSpPr>
        <p:spPr/>
        <p:txBody>
          <a:bodyPr/>
          <a:lstStyle/>
          <a:p>
            <a:pPr eaLnBrk="1" hangingPunct="1"/>
            <a:r>
              <a:rPr lang="en-US" altLang="en-US" smtClean="0"/>
              <a:t>Why not just let the compiler schedule code?</a:t>
            </a:r>
          </a:p>
          <a:p>
            <a:pPr eaLnBrk="1" hangingPunct="1"/>
            <a:r>
              <a:rPr lang="en-US" altLang="en-US" smtClean="0"/>
              <a:t>Not all stalls are predicable</a:t>
            </a:r>
          </a:p>
          <a:p>
            <a:pPr lvl="1" eaLnBrk="1" hangingPunct="1"/>
            <a:r>
              <a:rPr lang="en-US" altLang="en-US" smtClean="0"/>
              <a:t>e.g., cache misses</a:t>
            </a:r>
          </a:p>
          <a:p>
            <a:pPr eaLnBrk="1" hangingPunct="1"/>
            <a:r>
              <a:rPr lang="en-US" altLang="en-US" smtClean="0"/>
              <a:t>Can’t always schedule around branches</a:t>
            </a:r>
          </a:p>
          <a:p>
            <a:pPr lvl="1" eaLnBrk="1" hangingPunct="1"/>
            <a:r>
              <a:rPr lang="en-US" altLang="en-US" smtClean="0"/>
              <a:t>Branch outcome is dynamically determined</a:t>
            </a:r>
          </a:p>
          <a:p>
            <a:pPr eaLnBrk="1" hangingPunct="1"/>
            <a:r>
              <a:rPr lang="en-US" altLang="en-US" smtClean="0"/>
              <a:t>Different implementations of an ISA have different latencies and hazards</a:t>
            </a:r>
          </a:p>
        </p:txBody>
      </p:sp>
      <p:sp>
        <p:nvSpPr>
          <p:cNvPr id="240643" name="Rectangle 2"/>
          <p:cNvSpPr>
            <a:spLocks noGrp="1" noChangeArrowheads="1"/>
          </p:cNvSpPr>
          <p:nvPr>
            <p:ph type="title"/>
          </p:nvPr>
        </p:nvSpPr>
        <p:spPr/>
        <p:txBody>
          <a:bodyPr/>
          <a:lstStyle/>
          <a:p>
            <a:pPr eaLnBrk="1" hangingPunct="1"/>
            <a:r>
              <a:rPr lang="en-US" altLang="en-US" smtClean="0"/>
              <a:t>Why Do Dynamic Scheduling?</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168</a:t>
            </a:fld>
            <a:endParaRPr lang="zh-CN"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2" name="Rectangle 3"/>
          <p:cNvSpPr>
            <a:spLocks noGrp="1" noChangeArrowheads="1"/>
          </p:cNvSpPr>
          <p:nvPr>
            <p:ph idx="1"/>
          </p:nvPr>
        </p:nvSpPr>
        <p:spPr/>
        <p:txBody>
          <a:bodyPr>
            <a:normAutofit lnSpcReduction="10000"/>
          </a:bodyPr>
          <a:lstStyle/>
          <a:p>
            <a:pPr eaLnBrk="1" hangingPunct="1"/>
            <a:r>
              <a:rPr lang="en-US" altLang="en-US" sz="2800" smtClean="0"/>
              <a:t>Yes, but not as much as we’d like</a:t>
            </a:r>
          </a:p>
          <a:p>
            <a:pPr eaLnBrk="1" hangingPunct="1"/>
            <a:r>
              <a:rPr lang="en-US" altLang="en-US" sz="2800" smtClean="0"/>
              <a:t>Programs have real dependencies that limit ILP</a:t>
            </a:r>
          </a:p>
          <a:p>
            <a:pPr eaLnBrk="1" hangingPunct="1"/>
            <a:r>
              <a:rPr lang="en-US" altLang="en-US" sz="2800" smtClean="0"/>
              <a:t>Some dependencies are hard to eliminate</a:t>
            </a:r>
          </a:p>
          <a:p>
            <a:pPr lvl="1" eaLnBrk="1" hangingPunct="1"/>
            <a:r>
              <a:rPr lang="en-US" altLang="en-US" sz="2400" smtClean="0"/>
              <a:t>e.g., pointer aliasing</a:t>
            </a:r>
          </a:p>
          <a:p>
            <a:pPr eaLnBrk="1" hangingPunct="1"/>
            <a:r>
              <a:rPr lang="en-US" altLang="en-US" sz="2800" smtClean="0"/>
              <a:t>Some parallelism is hard to expose</a:t>
            </a:r>
          </a:p>
          <a:p>
            <a:pPr lvl="1" eaLnBrk="1" hangingPunct="1"/>
            <a:r>
              <a:rPr lang="en-US" altLang="en-US" sz="2400" smtClean="0"/>
              <a:t>Limited window size during instruction issue</a:t>
            </a:r>
          </a:p>
          <a:p>
            <a:pPr eaLnBrk="1" hangingPunct="1"/>
            <a:r>
              <a:rPr lang="en-US" altLang="en-US" sz="2800" smtClean="0"/>
              <a:t>Memory delays and limited bandwidth</a:t>
            </a:r>
          </a:p>
          <a:p>
            <a:pPr lvl="1" eaLnBrk="1" hangingPunct="1"/>
            <a:r>
              <a:rPr lang="en-US" altLang="en-US" sz="2400" smtClean="0"/>
              <a:t>Hard to keep pipelines full</a:t>
            </a:r>
          </a:p>
          <a:p>
            <a:pPr eaLnBrk="1" hangingPunct="1"/>
            <a:r>
              <a:rPr lang="en-AU" altLang="en-US" sz="2800" smtClean="0"/>
              <a:t>Speculation can help if done well</a:t>
            </a:r>
          </a:p>
        </p:txBody>
      </p:sp>
      <p:sp>
        <p:nvSpPr>
          <p:cNvPr id="242691" name="Rectangle 2"/>
          <p:cNvSpPr>
            <a:spLocks noGrp="1" noChangeArrowheads="1"/>
          </p:cNvSpPr>
          <p:nvPr>
            <p:ph type="title"/>
          </p:nvPr>
        </p:nvSpPr>
        <p:spPr/>
        <p:txBody>
          <a:bodyPr/>
          <a:lstStyle/>
          <a:p>
            <a:pPr eaLnBrk="1" hangingPunct="1"/>
            <a:r>
              <a:rPr lang="en-US" altLang="en-US" smtClean="0"/>
              <a:t>Does Multiple Issue Work?</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169</a:t>
            </a:fld>
            <a:endParaRPr lang="zh-CN" altLang="en-US"/>
          </a:p>
        </p:txBody>
      </p:sp>
      <p:sp>
        <p:nvSpPr>
          <p:cNvPr id="242693" name="Text Box 4"/>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Rot="1" noChangeArrowheads="1"/>
          </p:cNvSpPr>
          <p:nvPr>
            <p:ph type="body" idx="1"/>
          </p:nvPr>
        </p:nvSpPr>
        <p:spPr>
          <a:xfrm>
            <a:off x="521550" y="3645024"/>
            <a:ext cx="8446610" cy="2049066"/>
          </a:xfrm>
        </p:spPr>
        <p:txBody>
          <a:bodyPr>
            <a:noAutofit/>
          </a:bodyPr>
          <a:lstStyle/>
          <a:p>
            <a:pPr eaLnBrk="1" hangingPunct="1">
              <a:lnSpc>
                <a:spcPct val="90000"/>
              </a:lnSpc>
              <a:defRPr/>
            </a:pPr>
            <a:r>
              <a:rPr lang="en-US" altLang="zh-CN" sz="1800" i="1" dirty="0">
                <a:solidFill>
                  <a:srgbClr val="FF0000"/>
                </a:solidFill>
                <a:latin typeface="Arial Unicode MS" panose="020B0604020202020204" pitchFamily="34" charset="-122"/>
              </a:rPr>
              <a:t>opcode</a:t>
            </a:r>
            <a:r>
              <a:rPr sz="1800" dirty="0">
                <a:solidFill>
                  <a:srgbClr val="FF0000"/>
                </a:solidFill>
                <a:latin typeface="Arial Unicode MS" panose="020B0604020202020204" pitchFamily="34" charset="-122"/>
              </a:rPr>
              <a:t>：</a:t>
            </a:r>
            <a:r>
              <a:rPr lang="en-US" altLang="zh-CN" sz="1800" i="1" dirty="0">
                <a:cs typeface="Times New Roman" panose="02020603050405020304" pitchFamily="18" charset="0"/>
              </a:rPr>
              <a:t>basic operation of the instruction.</a:t>
            </a:r>
          </a:p>
          <a:p>
            <a:pPr eaLnBrk="1" hangingPunct="1">
              <a:lnSpc>
                <a:spcPct val="90000"/>
              </a:lnSpc>
              <a:defRPr/>
            </a:pPr>
            <a:r>
              <a:rPr lang="en-US" altLang="zh-CN" sz="1800" i="1" dirty="0">
                <a:solidFill>
                  <a:srgbClr val="FF0000"/>
                </a:solidFill>
                <a:latin typeface="Arial Unicode MS" panose="020B0604020202020204" pitchFamily="34" charset="-122"/>
              </a:rPr>
              <a:t>rs1</a:t>
            </a:r>
            <a:r>
              <a:rPr sz="1800" dirty="0">
                <a:solidFill>
                  <a:srgbClr val="FF0000"/>
                </a:solidFill>
                <a:latin typeface="Arial Unicode MS" panose="020B0604020202020204" pitchFamily="34" charset="-122"/>
              </a:rPr>
              <a:t>：</a:t>
            </a:r>
            <a:r>
              <a:rPr lang="en-US" altLang="zh-CN" sz="1800" dirty="0">
                <a:solidFill>
                  <a:srgbClr val="FF0000"/>
                </a:solidFill>
                <a:latin typeface="Arial Unicode MS" panose="020B0604020202020204" pitchFamily="34" charset="-122"/>
              </a:rPr>
              <a:t>       </a:t>
            </a:r>
            <a:r>
              <a:rPr lang="en-US" altLang="zh-CN" sz="1800" i="1" dirty="0">
                <a:cs typeface="Times New Roman" panose="02020603050405020304" pitchFamily="18" charset="0"/>
              </a:rPr>
              <a:t>the first register source operand.</a:t>
            </a:r>
          </a:p>
          <a:p>
            <a:pPr eaLnBrk="1" hangingPunct="1">
              <a:lnSpc>
                <a:spcPct val="90000"/>
              </a:lnSpc>
              <a:defRPr/>
            </a:pPr>
            <a:r>
              <a:rPr lang="en-US" altLang="zh-CN" sz="1800" i="1" dirty="0">
                <a:solidFill>
                  <a:srgbClr val="FF0000"/>
                </a:solidFill>
                <a:latin typeface="Arial Unicode MS" panose="020B0604020202020204" pitchFamily="34" charset="-122"/>
              </a:rPr>
              <a:t>rs2</a:t>
            </a:r>
            <a:r>
              <a:rPr sz="1800" dirty="0">
                <a:solidFill>
                  <a:srgbClr val="FF0000"/>
                </a:solidFill>
                <a:latin typeface="Arial Unicode MS" panose="020B0604020202020204" pitchFamily="34" charset="-122"/>
              </a:rPr>
              <a:t>：</a:t>
            </a:r>
            <a:r>
              <a:rPr lang="en-US" altLang="zh-CN" sz="1800" dirty="0">
                <a:solidFill>
                  <a:srgbClr val="FF0000"/>
                </a:solidFill>
                <a:latin typeface="Arial Unicode MS" panose="020B0604020202020204" pitchFamily="34" charset="-122"/>
              </a:rPr>
              <a:t>       </a:t>
            </a:r>
            <a:r>
              <a:rPr lang="en-US" altLang="zh-CN" sz="1800" i="1" dirty="0">
                <a:cs typeface="Times New Roman" panose="02020603050405020304" pitchFamily="18" charset="0"/>
              </a:rPr>
              <a:t>the second register source operand.</a:t>
            </a:r>
          </a:p>
          <a:p>
            <a:pPr eaLnBrk="1" hangingPunct="1">
              <a:lnSpc>
                <a:spcPct val="90000"/>
              </a:lnSpc>
              <a:defRPr/>
            </a:pPr>
            <a:r>
              <a:rPr lang="en-US" altLang="zh-CN" sz="1800" i="1" dirty="0" err="1">
                <a:solidFill>
                  <a:srgbClr val="FF0000"/>
                </a:solidFill>
                <a:latin typeface="Arial Unicode MS" panose="020B0604020202020204" pitchFamily="34" charset="-122"/>
              </a:rPr>
              <a:t>rd</a:t>
            </a:r>
            <a:r>
              <a:rPr sz="1800" dirty="0">
                <a:solidFill>
                  <a:srgbClr val="FF0000"/>
                </a:solidFill>
                <a:latin typeface="Arial Unicode MS" panose="020B0604020202020204" pitchFamily="34" charset="-122"/>
              </a:rPr>
              <a:t>：</a:t>
            </a:r>
            <a:r>
              <a:rPr lang="en-US" altLang="zh-CN" sz="1800" dirty="0">
                <a:solidFill>
                  <a:srgbClr val="FF0000"/>
                </a:solidFill>
                <a:latin typeface="Arial Unicode MS" panose="020B0604020202020204" pitchFamily="34" charset="-122"/>
              </a:rPr>
              <a:t>         </a:t>
            </a:r>
            <a:r>
              <a:rPr lang="en-US" altLang="zh-CN" sz="1800" i="1" dirty="0">
                <a:cs typeface="Times New Roman" panose="02020603050405020304" pitchFamily="18" charset="0"/>
              </a:rPr>
              <a:t>the register destination operand.</a:t>
            </a:r>
          </a:p>
          <a:p>
            <a:pPr eaLnBrk="1" hangingPunct="1">
              <a:lnSpc>
                <a:spcPct val="90000"/>
              </a:lnSpc>
              <a:defRPr/>
            </a:pPr>
            <a:r>
              <a:rPr lang="en-US" altLang="zh-CN" sz="1800" i="1" dirty="0" err="1">
                <a:solidFill>
                  <a:srgbClr val="FF0000"/>
                </a:solidFill>
                <a:latin typeface="Arial Unicode MS" panose="020B0604020202020204" pitchFamily="34" charset="-122"/>
              </a:rPr>
              <a:t>funct</a:t>
            </a:r>
            <a:r>
              <a:rPr sz="1800" dirty="0">
                <a:solidFill>
                  <a:srgbClr val="FF0000"/>
                </a:solidFill>
                <a:latin typeface="Arial Unicode MS" panose="020B0604020202020204" pitchFamily="34" charset="-122"/>
              </a:rPr>
              <a:t>：</a:t>
            </a:r>
            <a:r>
              <a:rPr lang="en-US" altLang="zh-CN" sz="1800" dirty="0">
                <a:solidFill>
                  <a:srgbClr val="FF0000"/>
                </a:solidFill>
                <a:latin typeface="Arial Unicode MS" panose="020B0604020202020204" pitchFamily="34" charset="-122"/>
              </a:rPr>
              <a:t>    </a:t>
            </a:r>
            <a:r>
              <a:rPr lang="en-US" altLang="zh-CN" sz="1800" i="1" dirty="0" err="1">
                <a:cs typeface="Times New Roman" panose="02020603050405020304" pitchFamily="18" charset="0"/>
              </a:rPr>
              <a:t>function,this</a:t>
            </a:r>
            <a:r>
              <a:rPr lang="en-US" altLang="zh-CN" sz="1800" i="1" dirty="0">
                <a:cs typeface="Times New Roman" panose="02020603050405020304" pitchFamily="18" charset="0"/>
              </a:rPr>
              <a:t> field selects the specific variant of the operation in the op field. </a:t>
            </a:r>
          </a:p>
          <a:p>
            <a:pPr eaLnBrk="1" hangingPunct="1">
              <a:lnSpc>
                <a:spcPct val="90000"/>
              </a:lnSpc>
              <a:defRPr/>
            </a:pPr>
            <a:r>
              <a:rPr lang="en-US" altLang="zh-CN" sz="1800" i="1" dirty="0">
                <a:solidFill>
                  <a:srgbClr val="FF0000"/>
                </a:solidFill>
                <a:cs typeface="Times New Roman" panose="02020603050405020304" pitchFamily="18" charset="0"/>
              </a:rPr>
              <a:t>Immediate</a:t>
            </a:r>
            <a:r>
              <a:rPr lang="en-US" altLang="zh-CN" sz="1800" i="1" dirty="0">
                <a:cs typeface="Times New Roman" panose="02020603050405020304" pitchFamily="18" charset="0"/>
              </a:rPr>
              <a:t>: address or immediate</a:t>
            </a:r>
          </a:p>
        </p:txBody>
      </p:sp>
      <p:sp>
        <p:nvSpPr>
          <p:cNvPr id="45062" name="标题 1"/>
          <p:cNvSpPr>
            <a:spLocks noGrp="1"/>
          </p:cNvSpPr>
          <p:nvPr>
            <p:ph type="title"/>
          </p:nvPr>
        </p:nvSpPr>
        <p:spPr>
          <a:xfrm>
            <a:off x="802794" y="867572"/>
            <a:ext cx="5903119" cy="716756"/>
          </a:xfrm>
        </p:spPr>
        <p:txBody>
          <a:bodyPr/>
          <a:lstStyle/>
          <a:p>
            <a:r>
              <a:rPr lang="en-US" altLang="zh-CN" dirty="0" smtClean="0">
                <a:solidFill>
                  <a:srgbClr val="FF3300"/>
                </a:solidFill>
                <a:latin typeface="Arial Unicode MS" panose="020B0604020202020204" pitchFamily="34" charset="-122"/>
                <a:ea typeface="黑体" panose="02010609060101010101" pitchFamily="49" charset="-122"/>
              </a:rPr>
              <a:t>RISC-V </a:t>
            </a:r>
            <a:r>
              <a:rPr lang="en-US" altLang="zh-CN" dirty="0">
                <a:solidFill>
                  <a:srgbClr val="FF3300"/>
                </a:solidFill>
                <a:latin typeface="Arial Unicode MS" panose="020B0604020202020204" pitchFamily="34" charset="-122"/>
                <a:ea typeface="黑体" panose="02010609060101010101" pitchFamily="49" charset="-122"/>
              </a:rPr>
              <a:t>fields (format)</a:t>
            </a:r>
            <a:endParaRPr dirty="0">
              <a:ea typeface="黑体" panose="02010609060101010101" pitchFamily="49" charset="-122"/>
            </a:endParaRPr>
          </a:p>
        </p:txBody>
      </p:sp>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95309"/>
            <a:ext cx="8716640" cy="177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6287723"/>
      </p:ext>
    </p:extLst>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0" name="Rectangle 3"/>
          <p:cNvSpPr>
            <a:spLocks noGrp="1" noChangeArrowheads="1"/>
          </p:cNvSpPr>
          <p:nvPr>
            <p:ph idx="1"/>
          </p:nvPr>
        </p:nvSpPr>
        <p:spPr/>
        <p:txBody>
          <a:bodyPr/>
          <a:lstStyle/>
          <a:p>
            <a:pPr eaLnBrk="1" hangingPunct="1"/>
            <a:r>
              <a:rPr lang="en-AU" altLang="en-US" smtClean="0"/>
              <a:t>Complexity of dynamic scheduling and speculations requires power</a:t>
            </a:r>
          </a:p>
          <a:p>
            <a:pPr eaLnBrk="1" hangingPunct="1"/>
            <a:r>
              <a:rPr lang="en-AU" altLang="en-US" smtClean="0"/>
              <a:t>Multiple simpler cores may be better</a:t>
            </a:r>
          </a:p>
        </p:txBody>
      </p:sp>
      <p:sp>
        <p:nvSpPr>
          <p:cNvPr id="244739" name="Rectangle 2"/>
          <p:cNvSpPr>
            <a:spLocks noGrp="1" noChangeArrowheads="1"/>
          </p:cNvSpPr>
          <p:nvPr>
            <p:ph type="title"/>
          </p:nvPr>
        </p:nvSpPr>
        <p:spPr/>
        <p:txBody>
          <a:bodyPr/>
          <a:lstStyle/>
          <a:p>
            <a:pPr eaLnBrk="1" hangingPunct="1"/>
            <a:r>
              <a:rPr lang="en-AU" altLang="en-US" smtClean="0"/>
              <a:t>Power Efficiency</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170</a:t>
            </a:fld>
            <a:endParaRPr lang="zh-CN" altLang="en-US"/>
          </a:p>
        </p:txBody>
      </p:sp>
      <p:graphicFrame>
        <p:nvGraphicFramePr>
          <p:cNvPr id="522391" name="Group 151"/>
          <p:cNvGraphicFramePr>
            <a:graphicFrameLocks noGrp="1"/>
          </p:cNvGraphicFramePr>
          <p:nvPr/>
        </p:nvGraphicFramePr>
        <p:xfrm>
          <a:off x="684213" y="2924175"/>
          <a:ext cx="8208962" cy="3109911"/>
        </p:xfrm>
        <a:graphic>
          <a:graphicData uri="http://schemas.openxmlformats.org/drawingml/2006/table">
            <a:tbl>
              <a:tblPr/>
              <a:tblGrid>
                <a:gridCol w="1422400"/>
                <a:gridCol w="881062"/>
                <a:gridCol w="1058863"/>
                <a:gridCol w="968375"/>
                <a:gridCol w="863600"/>
                <a:gridCol w="1209675"/>
                <a:gridCol w="835025"/>
                <a:gridCol w="969962"/>
              </a:tblGrid>
              <a:tr h="51814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Microprocessor</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Year</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Clock Rate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Pipeline Stages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Issue width</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Out-of-order/ Speculation</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Cores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Power</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i486</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1989</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25MHz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Pentium</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1993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66MHz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Pentium Pro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1997</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29W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18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P4 Willamette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2001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2000MHz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P4 Prescott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2004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3600MHz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31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103W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2006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2930MHz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UltraSparc III</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2003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1950MHz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90W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UltraSparc T1</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2005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8</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smtClean="0">
                          <a:ln>
                            <a:noFill/>
                          </a:ln>
                          <a:solidFill>
                            <a:schemeClr val="tx1"/>
                          </a:solidFill>
                          <a:effectLst/>
                          <a:latin typeface="Arial" charset="0"/>
                        </a:rPr>
                        <a:t>70W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628650" y="1825625"/>
          <a:ext cx="7886700" cy="5218113"/>
        </p:xfrm>
        <a:graphic>
          <a:graphicData uri="http://schemas.openxmlformats.org/drawingml/2006/table">
            <a:tbl>
              <a:tblPr firstRow="1" bandRow="1">
                <a:tableStyleId>{073A0DAA-6AF3-43AB-8588-CEC1D06C72B9}</a:tableStyleId>
              </a:tblPr>
              <a:tblGrid>
                <a:gridCol w="2919478"/>
                <a:gridCol w="2535845"/>
                <a:gridCol w="2431377"/>
              </a:tblGrid>
              <a:tr h="370847">
                <a:tc>
                  <a:txBody>
                    <a:bodyPr/>
                    <a:lstStyle/>
                    <a:p>
                      <a:pPr algn="ctr"/>
                      <a:r>
                        <a:rPr lang="en-US" sz="1600" dirty="0" smtClean="0"/>
                        <a:t>Processor</a:t>
                      </a:r>
                      <a:endParaRPr lang="en-US" sz="1600" dirty="0"/>
                    </a:p>
                  </a:txBody>
                  <a:tcPr marL="94516" marR="94516" marT="45721" marB="45721"/>
                </a:tc>
                <a:tc>
                  <a:txBody>
                    <a:bodyPr/>
                    <a:lstStyle/>
                    <a:p>
                      <a:pPr algn="ctr"/>
                      <a:r>
                        <a:rPr lang="en-US" sz="1600" smtClean="0"/>
                        <a:t>ARM A53</a:t>
                      </a:r>
                      <a:endParaRPr lang="en-US" sz="1600" dirty="0"/>
                    </a:p>
                  </a:txBody>
                  <a:tcPr marL="94516" marR="94516" marT="45721" marB="45721"/>
                </a:tc>
                <a:tc>
                  <a:txBody>
                    <a:bodyPr/>
                    <a:lstStyle/>
                    <a:p>
                      <a:pPr algn="ctr"/>
                      <a:r>
                        <a:rPr lang="en-US" sz="1600" dirty="0" smtClean="0"/>
                        <a:t>Intel Core i7 920</a:t>
                      </a:r>
                      <a:endParaRPr lang="en-US" sz="1600" dirty="0"/>
                    </a:p>
                  </a:txBody>
                  <a:tcPr marL="94516" marR="94516" marT="45721" marB="45721"/>
                </a:tc>
              </a:tr>
              <a:tr h="335348">
                <a:tc>
                  <a:txBody>
                    <a:bodyPr/>
                    <a:lstStyle/>
                    <a:p>
                      <a:r>
                        <a:rPr lang="en-US" sz="1600" dirty="0" smtClean="0"/>
                        <a:t>Market</a:t>
                      </a:r>
                      <a:endParaRPr lang="en-US" sz="1600" dirty="0"/>
                    </a:p>
                  </a:txBody>
                  <a:tcPr marL="94516" marR="94516" marT="45721" marB="45721"/>
                </a:tc>
                <a:tc>
                  <a:txBody>
                    <a:bodyPr/>
                    <a:lstStyle/>
                    <a:p>
                      <a:pPr algn="ctr"/>
                      <a:r>
                        <a:rPr lang="en-US" sz="1600" dirty="0" smtClean="0"/>
                        <a:t>Personal</a:t>
                      </a:r>
                      <a:r>
                        <a:rPr lang="en-US" sz="1600" baseline="0" dirty="0" smtClean="0"/>
                        <a:t> Mobile Device</a:t>
                      </a:r>
                      <a:endParaRPr lang="en-US" sz="1600" dirty="0"/>
                    </a:p>
                  </a:txBody>
                  <a:tcPr marL="94516" marR="94516" marT="45721" marB="45721"/>
                </a:tc>
                <a:tc>
                  <a:txBody>
                    <a:bodyPr/>
                    <a:lstStyle/>
                    <a:p>
                      <a:pPr algn="ctr"/>
                      <a:r>
                        <a:rPr lang="en-US" sz="1600" dirty="0" smtClean="0"/>
                        <a:t>Server, cloud</a:t>
                      </a:r>
                      <a:endParaRPr lang="en-US" sz="1600" dirty="0"/>
                    </a:p>
                  </a:txBody>
                  <a:tcPr marL="94516" marR="94516" marT="45721" marB="45721"/>
                </a:tc>
              </a:tr>
              <a:tr h="579184">
                <a:tc>
                  <a:txBody>
                    <a:bodyPr/>
                    <a:lstStyle/>
                    <a:p>
                      <a:r>
                        <a:rPr lang="en-US" sz="1600" dirty="0" smtClean="0"/>
                        <a:t>Thermal design</a:t>
                      </a:r>
                      <a:r>
                        <a:rPr lang="en-US" sz="1600" baseline="0" dirty="0" smtClean="0"/>
                        <a:t> power</a:t>
                      </a:r>
                      <a:endParaRPr lang="en-US" sz="1600" dirty="0"/>
                    </a:p>
                  </a:txBody>
                  <a:tcPr marL="94516" marR="94516" marT="45721" marB="45721"/>
                </a:tc>
                <a:tc>
                  <a:txBody>
                    <a:bodyPr/>
                    <a:lstStyle/>
                    <a:p>
                      <a:pPr algn="ctr"/>
                      <a:r>
                        <a:rPr lang="en-US" sz="1600" smtClean="0"/>
                        <a:t>100 milliWatts</a:t>
                      </a:r>
                    </a:p>
                    <a:p>
                      <a:pPr algn="ctr"/>
                      <a:r>
                        <a:rPr lang="en-US" sz="1600" smtClean="0"/>
                        <a:t>(1 core @ 1 GHz)</a:t>
                      </a:r>
                      <a:endParaRPr lang="en-US" sz="1600" dirty="0"/>
                    </a:p>
                  </a:txBody>
                  <a:tcPr marL="94516" marR="94516" marT="45721" marB="45721"/>
                </a:tc>
                <a:tc>
                  <a:txBody>
                    <a:bodyPr/>
                    <a:lstStyle/>
                    <a:p>
                      <a:pPr algn="ctr"/>
                      <a:r>
                        <a:rPr lang="en-US" sz="1600" dirty="0" smtClean="0"/>
                        <a:t>130 Watts</a:t>
                      </a:r>
                      <a:endParaRPr lang="en-US" sz="1600" dirty="0"/>
                    </a:p>
                  </a:txBody>
                  <a:tcPr marL="94516" marR="94516" marT="45721" marB="45721"/>
                </a:tc>
              </a:tr>
              <a:tr h="335348">
                <a:tc>
                  <a:txBody>
                    <a:bodyPr/>
                    <a:lstStyle/>
                    <a:p>
                      <a:r>
                        <a:rPr lang="en-US" sz="1600" dirty="0" smtClean="0"/>
                        <a:t>Clock rate</a:t>
                      </a:r>
                      <a:endParaRPr lang="en-US" sz="1600" dirty="0"/>
                    </a:p>
                  </a:txBody>
                  <a:tcPr marL="94516" marR="94516" marT="45721" marB="45721"/>
                </a:tc>
                <a:tc>
                  <a:txBody>
                    <a:bodyPr/>
                    <a:lstStyle/>
                    <a:p>
                      <a:pPr algn="ctr"/>
                      <a:r>
                        <a:rPr lang="en-US" sz="1600" smtClean="0"/>
                        <a:t>1.5 </a:t>
                      </a:r>
                      <a:r>
                        <a:rPr lang="en-US" sz="1600" dirty="0" smtClean="0"/>
                        <a:t>GHz</a:t>
                      </a:r>
                      <a:endParaRPr lang="en-US" sz="1600" dirty="0"/>
                    </a:p>
                  </a:txBody>
                  <a:tcPr marL="94516" marR="94516" marT="45721" marB="45721"/>
                </a:tc>
                <a:tc>
                  <a:txBody>
                    <a:bodyPr/>
                    <a:lstStyle/>
                    <a:p>
                      <a:pPr algn="ctr"/>
                      <a:r>
                        <a:rPr lang="en-US" sz="1600" dirty="0" smtClean="0"/>
                        <a:t>2.66 GHz</a:t>
                      </a:r>
                      <a:endParaRPr lang="en-US" sz="1600" dirty="0"/>
                    </a:p>
                  </a:txBody>
                  <a:tcPr marL="94516" marR="94516" marT="45721" marB="45721"/>
                </a:tc>
              </a:tr>
              <a:tr h="335348">
                <a:tc>
                  <a:txBody>
                    <a:bodyPr/>
                    <a:lstStyle/>
                    <a:p>
                      <a:r>
                        <a:rPr lang="en-US" sz="1600" dirty="0" smtClean="0"/>
                        <a:t>Cores/Chip</a:t>
                      </a:r>
                      <a:endParaRPr lang="en-US" sz="1600" dirty="0"/>
                    </a:p>
                  </a:txBody>
                  <a:tcPr marL="94516" marR="94516" marT="45721" marB="45721"/>
                </a:tc>
                <a:tc>
                  <a:txBody>
                    <a:bodyPr/>
                    <a:lstStyle/>
                    <a:p>
                      <a:pPr algn="ctr"/>
                      <a:r>
                        <a:rPr lang="en-US" sz="1600" smtClean="0"/>
                        <a:t>4</a:t>
                      </a:r>
                      <a:r>
                        <a:rPr lang="en-US" sz="1600" baseline="0" smtClean="0"/>
                        <a:t> (configurable)</a:t>
                      </a:r>
                      <a:endParaRPr lang="en-US" sz="1600" dirty="0"/>
                    </a:p>
                  </a:txBody>
                  <a:tcPr marL="94516" marR="94516" marT="45721" marB="45721"/>
                </a:tc>
                <a:tc>
                  <a:txBody>
                    <a:bodyPr/>
                    <a:lstStyle/>
                    <a:p>
                      <a:pPr algn="ctr"/>
                      <a:r>
                        <a:rPr lang="en-US" sz="1600" dirty="0" smtClean="0"/>
                        <a:t>4</a:t>
                      </a:r>
                      <a:endParaRPr lang="en-US" sz="1600" dirty="0"/>
                    </a:p>
                  </a:txBody>
                  <a:tcPr marL="94516" marR="94516" marT="45721" marB="45721"/>
                </a:tc>
              </a:tr>
              <a:tr h="335348">
                <a:tc>
                  <a:txBody>
                    <a:bodyPr/>
                    <a:lstStyle/>
                    <a:p>
                      <a:r>
                        <a:rPr lang="en-US" sz="1600" dirty="0" smtClean="0"/>
                        <a:t>Floating point?</a:t>
                      </a:r>
                      <a:endParaRPr lang="en-US" sz="1600" dirty="0"/>
                    </a:p>
                  </a:txBody>
                  <a:tcPr marL="94516" marR="94516" marT="45721" marB="45721"/>
                </a:tc>
                <a:tc>
                  <a:txBody>
                    <a:bodyPr/>
                    <a:lstStyle/>
                    <a:p>
                      <a:pPr algn="ctr"/>
                      <a:r>
                        <a:rPr lang="en-US" sz="1600" smtClean="0"/>
                        <a:t>Yes</a:t>
                      </a:r>
                      <a:endParaRPr lang="en-US" sz="1600" dirty="0"/>
                    </a:p>
                  </a:txBody>
                  <a:tcPr marL="94516" marR="94516" marT="45721" marB="45721"/>
                </a:tc>
                <a:tc>
                  <a:txBody>
                    <a:bodyPr/>
                    <a:lstStyle/>
                    <a:p>
                      <a:pPr algn="ctr"/>
                      <a:r>
                        <a:rPr lang="en-US" sz="1600" dirty="0" smtClean="0"/>
                        <a:t>Yes</a:t>
                      </a:r>
                      <a:endParaRPr lang="en-US" sz="1600" dirty="0"/>
                    </a:p>
                  </a:txBody>
                  <a:tcPr marL="94516" marR="94516" marT="45721" marB="45721"/>
                </a:tc>
              </a:tr>
              <a:tr h="335348">
                <a:tc>
                  <a:txBody>
                    <a:bodyPr/>
                    <a:lstStyle/>
                    <a:p>
                      <a:r>
                        <a:rPr lang="en-US" sz="1600" dirty="0" smtClean="0"/>
                        <a:t>Multiple issue?</a:t>
                      </a:r>
                      <a:endParaRPr lang="en-US" sz="1600" dirty="0"/>
                    </a:p>
                  </a:txBody>
                  <a:tcPr marL="94516" marR="94516" marT="45721" marB="45721"/>
                </a:tc>
                <a:tc>
                  <a:txBody>
                    <a:bodyPr/>
                    <a:lstStyle/>
                    <a:p>
                      <a:pPr algn="ctr"/>
                      <a:r>
                        <a:rPr lang="en-US" sz="1600" dirty="0" smtClean="0"/>
                        <a:t>Dynamic</a:t>
                      </a:r>
                      <a:endParaRPr lang="en-US" sz="1600" dirty="0"/>
                    </a:p>
                  </a:txBody>
                  <a:tcPr marL="94516" marR="94516" marT="45721" marB="45721"/>
                </a:tc>
                <a:tc>
                  <a:txBody>
                    <a:bodyPr/>
                    <a:lstStyle/>
                    <a:p>
                      <a:pPr algn="ctr"/>
                      <a:r>
                        <a:rPr lang="en-US" sz="1600" dirty="0" smtClean="0"/>
                        <a:t>Dynamic</a:t>
                      </a:r>
                      <a:endParaRPr lang="en-US" sz="1600" dirty="0"/>
                    </a:p>
                  </a:txBody>
                  <a:tcPr marL="94516" marR="94516" marT="45721" marB="45721"/>
                </a:tc>
              </a:tr>
              <a:tr h="335348">
                <a:tc>
                  <a:txBody>
                    <a:bodyPr/>
                    <a:lstStyle/>
                    <a:p>
                      <a:r>
                        <a:rPr lang="en-US" sz="1600" dirty="0" smtClean="0"/>
                        <a:t>Peak</a:t>
                      </a:r>
                      <a:r>
                        <a:rPr lang="en-US" sz="1600" baseline="0" dirty="0" smtClean="0"/>
                        <a:t> instructions/clock cycle</a:t>
                      </a:r>
                      <a:endParaRPr lang="en-US" sz="1600" dirty="0"/>
                    </a:p>
                  </a:txBody>
                  <a:tcPr marL="94516" marR="94516" marT="45721" marB="45721"/>
                </a:tc>
                <a:tc>
                  <a:txBody>
                    <a:bodyPr/>
                    <a:lstStyle/>
                    <a:p>
                      <a:pPr algn="ctr"/>
                      <a:r>
                        <a:rPr lang="en-US" sz="1600" dirty="0" smtClean="0"/>
                        <a:t>2</a:t>
                      </a:r>
                      <a:endParaRPr lang="en-US" sz="1600" dirty="0"/>
                    </a:p>
                  </a:txBody>
                  <a:tcPr marL="94516" marR="94516" marT="45721" marB="45721"/>
                </a:tc>
                <a:tc>
                  <a:txBody>
                    <a:bodyPr/>
                    <a:lstStyle/>
                    <a:p>
                      <a:pPr algn="ctr"/>
                      <a:r>
                        <a:rPr lang="en-US" sz="1600" dirty="0" smtClean="0"/>
                        <a:t>4</a:t>
                      </a:r>
                      <a:endParaRPr lang="en-US" sz="1600" dirty="0"/>
                    </a:p>
                  </a:txBody>
                  <a:tcPr marL="94516" marR="94516" marT="45721" marB="45721"/>
                </a:tc>
              </a:tr>
              <a:tr h="335348">
                <a:tc>
                  <a:txBody>
                    <a:bodyPr/>
                    <a:lstStyle/>
                    <a:p>
                      <a:r>
                        <a:rPr lang="en-US" sz="1600" dirty="0" smtClean="0"/>
                        <a:t>Pipeline</a:t>
                      </a:r>
                      <a:r>
                        <a:rPr lang="en-US" sz="1600" baseline="0" dirty="0" smtClean="0"/>
                        <a:t> stages</a:t>
                      </a:r>
                      <a:endParaRPr lang="en-US" sz="1600" dirty="0"/>
                    </a:p>
                  </a:txBody>
                  <a:tcPr marL="94516" marR="94516" marT="45721" marB="45721"/>
                </a:tc>
                <a:tc>
                  <a:txBody>
                    <a:bodyPr/>
                    <a:lstStyle/>
                    <a:p>
                      <a:pPr algn="ctr"/>
                      <a:r>
                        <a:rPr lang="en-US" sz="1600" smtClean="0"/>
                        <a:t>8</a:t>
                      </a:r>
                      <a:endParaRPr lang="en-US" sz="1600" dirty="0"/>
                    </a:p>
                  </a:txBody>
                  <a:tcPr marL="94516" marR="94516" marT="45721" marB="45721"/>
                </a:tc>
                <a:tc>
                  <a:txBody>
                    <a:bodyPr/>
                    <a:lstStyle/>
                    <a:p>
                      <a:pPr algn="ctr"/>
                      <a:r>
                        <a:rPr lang="en-US" sz="1600" dirty="0" smtClean="0"/>
                        <a:t>14</a:t>
                      </a:r>
                      <a:endParaRPr lang="en-US" sz="1600" dirty="0"/>
                    </a:p>
                  </a:txBody>
                  <a:tcPr marL="94516" marR="94516" marT="45721" marB="45721"/>
                </a:tc>
              </a:tr>
              <a:tr h="579254">
                <a:tc>
                  <a:txBody>
                    <a:bodyPr/>
                    <a:lstStyle/>
                    <a:p>
                      <a:r>
                        <a:rPr lang="en-US" sz="1600" dirty="0" smtClean="0"/>
                        <a:t>Pipeline schedule</a:t>
                      </a:r>
                      <a:endParaRPr lang="en-US" sz="1600" dirty="0"/>
                    </a:p>
                  </a:txBody>
                  <a:tcPr marL="94516" marR="94516" marT="45721" marB="45721"/>
                </a:tc>
                <a:tc>
                  <a:txBody>
                    <a:bodyPr/>
                    <a:lstStyle/>
                    <a:p>
                      <a:pPr algn="ctr"/>
                      <a:r>
                        <a:rPr lang="en-US" sz="1600" dirty="0" smtClean="0"/>
                        <a:t>Static in-order</a:t>
                      </a:r>
                      <a:endParaRPr lang="en-US" sz="1600" dirty="0"/>
                    </a:p>
                  </a:txBody>
                  <a:tcPr marL="94516" marR="94516" marT="45721" marB="45721"/>
                </a:tc>
                <a:tc>
                  <a:txBody>
                    <a:bodyPr/>
                    <a:lstStyle/>
                    <a:p>
                      <a:pPr algn="ctr"/>
                      <a:r>
                        <a:rPr lang="en-US" sz="1600" dirty="0" smtClean="0"/>
                        <a:t>Dynamic</a:t>
                      </a:r>
                      <a:r>
                        <a:rPr lang="en-US" sz="1600" baseline="0" dirty="0" smtClean="0"/>
                        <a:t> out-of-order with speculation</a:t>
                      </a:r>
                      <a:endParaRPr lang="en-US" sz="1600" dirty="0"/>
                    </a:p>
                  </a:txBody>
                  <a:tcPr marL="94516" marR="94516" marT="45721" marB="45721"/>
                </a:tc>
              </a:tr>
              <a:tr h="335348">
                <a:tc>
                  <a:txBody>
                    <a:bodyPr/>
                    <a:lstStyle/>
                    <a:p>
                      <a:r>
                        <a:rPr lang="en-US" sz="1600" dirty="0" smtClean="0"/>
                        <a:t>Branch</a:t>
                      </a:r>
                      <a:r>
                        <a:rPr lang="en-US" sz="1600" baseline="0" dirty="0" smtClean="0"/>
                        <a:t> prediction</a:t>
                      </a:r>
                      <a:endParaRPr lang="en-US" sz="1600" dirty="0"/>
                    </a:p>
                  </a:txBody>
                  <a:tcPr marL="94516" marR="94516" marT="45721" marB="45721"/>
                </a:tc>
                <a:tc>
                  <a:txBody>
                    <a:bodyPr/>
                    <a:lstStyle/>
                    <a:p>
                      <a:pPr algn="ctr"/>
                      <a:r>
                        <a:rPr lang="en-US" sz="1600" smtClean="0"/>
                        <a:t>Hybrid</a:t>
                      </a:r>
                      <a:endParaRPr lang="en-US" sz="1600" dirty="0"/>
                    </a:p>
                  </a:txBody>
                  <a:tcPr marL="94516" marR="94516" marT="45721" marB="45721"/>
                </a:tc>
                <a:tc>
                  <a:txBody>
                    <a:bodyPr/>
                    <a:lstStyle/>
                    <a:p>
                      <a:pPr algn="ctr"/>
                      <a:r>
                        <a:rPr lang="en-US" sz="1600" dirty="0" smtClean="0"/>
                        <a:t>2-level</a:t>
                      </a:r>
                      <a:endParaRPr lang="en-US" sz="1600" dirty="0"/>
                    </a:p>
                  </a:txBody>
                  <a:tcPr marL="94516" marR="94516" marT="45721" marB="45721"/>
                </a:tc>
              </a:tr>
              <a:tr h="335348">
                <a:tc>
                  <a:txBody>
                    <a:bodyPr/>
                    <a:lstStyle/>
                    <a:p>
                      <a:r>
                        <a:rPr lang="en-US" sz="1600" dirty="0" smtClean="0"/>
                        <a:t>1</a:t>
                      </a:r>
                      <a:r>
                        <a:rPr lang="en-US" sz="1600" baseline="30000" dirty="0" smtClean="0"/>
                        <a:t>st</a:t>
                      </a:r>
                      <a:r>
                        <a:rPr lang="en-US" sz="1600" dirty="0" smtClean="0"/>
                        <a:t> level caches/core</a:t>
                      </a:r>
                      <a:endParaRPr lang="en-US" sz="1600" dirty="0"/>
                    </a:p>
                  </a:txBody>
                  <a:tcPr marL="94516" marR="94516" marT="45721" marB="45721"/>
                </a:tc>
                <a:tc>
                  <a:txBody>
                    <a:bodyPr/>
                    <a:lstStyle/>
                    <a:p>
                      <a:pPr algn="ctr"/>
                      <a:r>
                        <a:rPr lang="en-US" sz="1600" smtClean="0"/>
                        <a:t>16-64 KiB I, 16-64 </a:t>
                      </a:r>
                      <a:r>
                        <a:rPr lang="en-US" sz="1600" dirty="0" err="1" smtClean="0"/>
                        <a:t>KiB</a:t>
                      </a:r>
                      <a:r>
                        <a:rPr lang="en-US" sz="1600" dirty="0" smtClean="0"/>
                        <a:t> D</a:t>
                      </a:r>
                      <a:endParaRPr lang="en-US" sz="1600" dirty="0"/>
                    </a:p>
                  </a:txBody>
                  <a:tcPr marL="94516" marR="94516" marT="45721" marB="45721"/>
                </a:tc>
                <a:tc>
                  <a:txBody>
                    <a:bodyPr/>
                    <a:lstStyle/>
                    <a:p>
                      <a:pPr algn="ctr"/>
                      <a:r>
                        <a:rPr lang="en-US" sz="1600" dirty="0" smtClean="0"/>
                        <a:t>32</a:t>
                      </a:r>
                      <a:r>
                        <a:rPr lang="en-US" sz="1600" baseline="0" dirty="0" smtClean="0"/>
                        <a:t> </a:t>
                      </a:r>
                      <a:r>
                        <a:rPr lang="en-US" sz="1600" baseline="0" dirty="0" err="1" smtClean="0"/>
                        <a:t>KiB</a:t>
                      </a:r>
                      <a:r>
                        <a:rPr lang="en-US" sz="1600" baseline="0" dirty="0" smtClean="0"/>
                        <a:t> I, 32 </a:t>
                      </a:r>
                      <a:r>
                        <a:rPr lang="en-US" sz="1600" baseline="0" dirty="0" err="1" smtClean="0"/>
                        <a:t>KiB</a:t>
                      </a:r>
                      <a:r>
                        <a:rPr lang="en-US" sz="1600" baseline="0" dirty="0" smtClean="0"/>
                        <a:t> D</a:t>
                      </a:r>
                      <a:endParaRPr lang="en-US" sz="1600" dirty="0"/>
                    </a:p>
                  </a:txBody>
                  <a:tcPr marL="94516" marR="94516" marT="45721" marB="45721"/>
                </a:tc>
              </a:tr>
              <a:tr h="335348">
                <a:tc>
                  <a:txBody>
                    <a:bodyPr/>
                    <a:lstStyle/>
                    <a:p>
                      <a:r>
                        <a:rPr lang="en-US" sz="1600" dirty="0" smtClean="0"/>
                        <a:t>2</a:t>
                      </a:r>
                      <a:r>
                        <a:rPr lang="en-US" sz="1600" baseline="30000" dirty="0" smtClean="0"/>
                        <a:t>nd</a:t>
                      </a:r>
                      <a:r>
                        <a:rPr lang="en-US" sz="1600" dirty="0" smtClean="0"/>
                        <a:t> level caches/core</a:t>
                      </a:r>
                      <a:endParaRPr lang="en-US" sz="1600" dirty="0"/>
                    </a:p>
                  </a:txBody>
                  <a:tcPr marL="94516" marR="94516" marT="45721" marB="45721"/>
                </a:tc>
                <a:tc>
                  <a:txBody>
                    <a:bodyPr/>
                    <a:lstStyle/>
                    <a:p>
                      <a:pPr algn="ctr"/>
                      <a:r>
                        <a:rPr lang="en-US" sz="1600" smtClean="0"/>
                        <a:t>128-2048 </a:t>
                      </a:r>
                      <a:r>
                        <a:rPr lang="en-US" sz="1600" dirty="0" err="1" smtClean="0"/>
                        <a:t>KiB</a:t>
                      </a:r>
                      <a:endParaRPr lang="en-US" sz="1600" dirty="0"/>
                    </a:p>
                  </a:txBody>
                  <a:tcPr marL="94516" marR="94516" marT="45721" marB="45721"/>
                </a:tc>
                <a:tc>
                  <a:txBody>
                    <a:bodyPr/>
                    <a:lstStyle/>
                    <a:p>
                      <a:pPr algn="ctr"/>
                      <a:r>
                        <a:rPr lang="en-US" sz="1600" smtClean="0"/>
                        <a:t>256 KiB (per core)</a:t>
                      </a:r>
                      <a:endParaRPr lang="en-US" sz="1600" dirty="0"/>
                    </a:p>
                  </a:txBody>
                  <a:tcPr marL="94516" marR="94516" marT="45721" marB="45721"/>
                </a:tc>
              </a:tr>
              <a:tr h="335348">
                <a:tc>
                  <a:txBody>
                    <a:bodyPr/>
                    <a:lstStyle/>
                    <a:p>
                      <a:r>
                        <a:rPr lang="en-US" sz="1600" dirty="0" smtClean="0"/>
                        <a:t>3</a:t>
                      </a:r>
                      <a:r>
                        <a:rPr lang="en-US" sz="1600" baseline="30000" dirty="0" smtClean="0"/>
                        <a:t>rd</a:t>
                      </a:r>
                      <a:r>
                        <a:rPr lang="en-US" sz="1600" dirty="0" smtClean="0"/>
                        <a:t> level caches</a:t>
                      </a:r>
                      <a:r>
                        <a:rPr lang="en-US" sz="1600" baseline="0" dirty="0" smtClean="0"/>
                        <a:t> (shared)</a:t>
                      </a:r>
                      <a:endParaRPr lang="en-US" sz="1600" dirty="0"/>
                    </a:p>
                  </a:txBody>
                  <a:tcPr marL="94516" marR="94516" marT="45721" marB="45721"/>
                </a:tc>
                <a:tc>
                  <a:txBody>
                    <a:bodyPr/>
                    <a:lstStyle/>
                    <a:p>
                      <a:pPr algn="ctr"/>
                      <a:r>
                        <a:rPr lang="en-US" sz="1600" smtClean="0"/>
                        <a:t>(platform</a:t>
                      </a:r>
                      <a:r>
                        <a:rPr lang="en-US" sz="1600" baseline="0" smtClean="0"/>
                        <a:t> dependent)</a:t>
                      </a:r>
                      <a:endParaRPr lang="en-US" sz="1600" dirty="0"/>
                    </a:p>
                  </a:txBody>
                  <a:tcPr marL="94516" marR="94516" marT="45721" marB="45721"/>
                </a:tc>
                <a:tc>
                  <a:txBody>
                    <a:bodyPr/>
                    <a:lstStyle/>
                    <a:p>
                      <a:pPr algn="ctr"/>
                      <a:r>
                        <a:rPr lang="en-US" sz="1600" smtClean="0"/>
                        <a:t>2-8 </a:t>
                      </a:r>
                      <a:r>
                        <a:rPr lang="en-US" sz="1600" dirty="0" smtClean="0"/>
                        <a:t>MB</a:t>
                      </a:r>
                      <a:endParaRPr lang="en-US" sz="1600" dirty="0"/>
                    </a:p>
                  </a:txBody>
                  <a:tcPr marL="94516" marR="94516" marT="45721" marB="45721"/>
                </a:tc>
              </a:tr>
            </a:tbl>
          </a:graphicData>
        </a:graphic>
      </p:graphicFrame>
      <p:sp>
        <p:nvSpPr>
          <p:cNvPr id="246786" name="Title 1"/>
          <p:cNvSpPr>
            <a:spLocks noGrp="1"/>
          </p:cNvSpPr>
          <p:nvPr>
            <p:ph type="title"/>
          </p:nvPr>
        </p:nvSpPr>
        <p:spPr/>
        <p:txBody>
          <a:bodyPr/>
          <a:lstStyle/>
          <a:p>
            <a:r>
              <a:rPr lang="en-US" altLang="en-US" smtClean="0"/>
              <a:t>Cortex A53 and Intel i7</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171</a:t>
            </a:fld>
            <a:endParaRPr lang="zh-CN" altLang="en-US"/>
          </a:p>
        </p:txBody>
      </p:sp>
      <p:sp>
        <p:nvSpPr>
          <p:cNvPr id="246850" name="Text Box 3"/>
          <p:cNvSpPr txBox="1">
            <a:spLocks noChangeArrowheads="1"/>
          </p:cNvSpPr>
          <p:nvPr/>
        </p:nvSpPr>
        <p:spPr bwMode="auto">
          <a:xfrm rot="5400000">
            <a:off x="5514181" y="3193256"/>
            <a:ext cx="6892926"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§4.11 Real Stuff: The ARM Cortex-A53 and Intel Core i7 Pipelines</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47810" name="Title 1"/>
          <p:cNvSpPr>
            <a:spLocks noGrp="1"/>
          </p:cNvSpPr>
          <p:nvPr>
            <p:ph type="title"/>
          </p:nvPr>
        </p:nvSpPr>
        <p:spPr/>
        <p:txBody>
          <a:bodyPr/>
          <a:lstStyle/>
          <a:p>
            <a:r>
              <a:rPr lang="en-US" altLang="en-US" smtClean="0"/>
              <a:t>ARM Cortex-A53 Pipeline</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172</a:t>
            </a:fld>
            <a:endParaRPr lang="zh-CN" altLang="en-US"/>
          </a:p>
        </p:txBody>
      </p:sp>
      <p:pic>
        <p:nvPicPr>
          <p:cNvPr id="24781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341438"/>
            <a:ext cx="822325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48834" name="Title 1"/>
          <p:cNvSpPr>
            <a:spLocks noGrp="1"/>
          </p:cNvSpPr>
          <p:nvPr>
            <p:ph type="title"/>
          </p:nvPr>
        </p:nvSpPr>
        <p:spPr/>
        <p:txBody>
          <a:bodyPr/>
          <a:lstStyle/>
          <a:p>
            <a:r>
              <a:rPr lang="en-US" altLang="en-US" smtClean="0"/>
              <a:t>ARM Cortex-A53 Performance</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173</a:t>
            </a:fld>
            <a:endParaRPr lang="zh-CN" altLang="en-US"/>
          </a:p>
        </p:txBody>
      </p:sp>
      <p:pic>
        <p:nvPicPr>
          <p:cNvPr id="24883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125538"/>
            <a:ext cx="7843837"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49858" name="Title 1"/>
          <p:cNvSpPr>
            <a:spLocks noGrp="1"/>
          </p:cNvSpPr>
          <p:nvPr>
            <p:ph type="title"/>
          </p:nvPr>
        </p:nvSpPr>
        <p:spPr/>
        <p:txBody>
          <a:bodyPr/>
          <a:lstStyle/>
          <a:p>
            <a:r>
              <a:rPr lang="en-US" altLang="en-US" smtClean="0"/>
              <a:t>Core i7 Pipeline</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174</a:t>
            </a:fld>
            <a:endParaRPr lang="zh-CN" altLang="en-US"/>
          </a:p>
        </p:txBody>
      </p:sp>
      <p:pic>
        <p:nvPicPr>
          <p:cNvPr id="24986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1125538"/>
            <a:ext cx="4919662"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50882" name="Title 1"/>
          <p:cNvSpPr>
            <a:spLocks noGrp="1"/>
          </p:cNvSpPr>
          <p:nvPr>
            <p:ph type="title"/>
          </p:nvPr>
        </p:nvSpPr>
        <p:spPr/>
        <p:txBody>
          <a:bodyPr/>
          <a:lstStyle/>
          <a:p>
            <a:r>
              <a:rPr lang="en-US" altLang="en-US" smtClean="0"/>
              <a:t>Core i7 Performance</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175</a:t>
            </a:fld>
            <a:endParaRPr lang="zh-CN" altLang="en-US"/>
          </a:p>
        </p:txBody>
      </p:sp>
      <p:pic>
        <p:nvPicPr>
          <p:cNvPr id="25088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38313"/>
            <a:ext cx="394335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5088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916113"/>
            <a:ext cx="4422775"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0000" lnSpcReduction="20000"/>
          </a:bodyPr>
          <a:lstStyle/>
          <a:p>
            <a:pPr>
              <a:defRPr/>
            </a:pPr>
            <a:r>
              <a:rPr lang="en-US" dirty="0" smtClean="0"/>
              <a:t>Unrolled C code</a:t>
            </a:r>
          </a:p>
          <a:p>
            <a:pPr marL="0" indent="0">
              <a:buFont typeface="Wingdings" panose="05000000000000000000" pitchFamily="2" charset="2"/>
              <a:buNone/>
              <a:defRPr/>
            </a:pPr>
            <a:r>
              <a:rPr lang="en-US" sz="1100" dirty="0">
                <a:latin typeface="Courier New" pitchFamily="49" charset="0"/>
                <a:cs typeface="Courier New" pitchFamily="49" charset="0"/>
              </a:rPr>
              <a:t>1 #include &lt;x86intrin.h&gt;</a:t>
            </a:r>
          </a:p>
          <a:p>
            <a:pPr marL="0" indent="0">
              <a:buFont typeface="Wingdings" panose="05000000000000000000" pitchFamily="2" charset="2"/>
              <a:buNone/>
              <a:defRPr/>
            </a:pPr>
            <a:r>
              <a:rPr lang="en-US" sz="1100" dirty="0">
                <a:latin typeface="Courier New" pitchFamily="49" charset="0"/>
                <a:cs typeface="Courier New" pitchFamily="49" charset="0"/>
              </a:rPr>
              <a:t>2 #define UNROLL (4)</a:t>
            </a:r>
          </a:p>
          <a:p>
            <a:pPr marL="0" indent="0">
              <a:buFont typeface="Wingdings" panose="05000000000000000000" pitchFamily="2" charset="2"/>
              <a:buNone/>
              <a:defRPr/>
            </a:pPr>
            <a:r>
              <a:rPr lang="en-US" sz="1100" dirty="0">
                <a:latin typeface="Courier New" pitchFamily="49" charset="0"/>
                <a:cs typeface="Courier New" pitchFamily="49" charset="0"/>
              </a:rPr>
              <a:t>3</a:t>
            </a:r>
          </a:p>
          <a:p>
            <a:pPr marL="0" indent="0">
              <a:buFont typeface="Wingdings" panose="05000000000000000000" pitchFamily="2" charset="2"/>
              <a:buNone/>
              <a:defRPr/>
            </a:pPr>
            <a:r>
              <a:rPr lang="fr-FR" sz="1100" dirty="0">
                <a:latin typeface="Courier New" pitchFamily="49" charset="0"/>
                <a:cs typeface="Courier New" pitchFamily="49" charset="0"/>
              </a:rPr>
              <a:t>4 </a:t>
            </a:r>
            <a:r>
              <a:rPr lang="fr-FR" sz="1100" dirty="0" err="1">
                <a:latin typeface="Courier New" pitchFamily="49" charset="0"/>
                <a:cs typeface="Courier New" pitchFamily="49" charset="0"/>
              </a:rPr>
              <a:t>void</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dgemm</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int</a:t>
            </a:r>
            <a:r>
              <a:rPr lang="fr-FR" sz="1100" dirty="0">
                <a:latin typeface="Courier New" pitchFamily="49" charset="0"/>
                <a:cs typeface="Courier New" pitchFamily="49" charset="0"/>
              </a:rPr>
              <a:t> n, double* A, double* B, double* C)</a:t>
            </a:r>
          </a:p>
          <a:p>
            <a:pPr marL="0" indent="0">
              <a:buFont typeface="Wingdings" panose="05000000000000000000" pitchFamily="2" charset="2"/>
              <a:buNone/>
              <a:defRPr/>
            </a:pPr>
            <a:r>
              <a:rPr lang="en-US" sz="1100" dirty="0">
                <a:latin typeface="Courier New" pitchFamily="49" charset="0"/>
                <a:cs typeface="Courier New" pitchFamily="49" charset="0"/>
              </a:rPr>
              <a:t>5 {</a:t>
            </a:r>
          </a:p>
          <a:p>
            <a:pPr marL="0" indent="0">
              <a:buFont typeface="Wingdings" panose="05000000000000000000" pitchFamily="2" charset="2"/>
              <a:buNone/>
              <a:defRPr/>
            </a:pPr>
            <a:r>
              <a:rPr lang="nn-NO" sz="1100" dirty="0">
                <a:latin typeface="Courier New" pitchFamily="49" charset="0"/>
                <a:cs typeface="Courier New" pitchFamily="49" charset="0"/>
              </a:rPr>
              <a:t>6 </a:t>
            </a:r>
            <a:r>
              <a:rPr lang="nn-NO" sz="1100" dirty="0" smtClean="0">
                <a:latin typeface="Courier New" pitchFamily="49" charset="0"/>
                <a:cs typeface="Courier New" pitchFamily="49" charset="0"/>
              </a:rPr>
              <a:t> for </a:t>
            </a:r>
            <a:r>
              <a:rPr lang="nn-NO" sz="1100" dirty="0">
                <a:latin typeface="Courier New" pitchFamily="49" charset="0"/>
                <a:cs typeface="Courier New" pitchFamily="49" charset="0"/>
              </a:rPr>
              <a:t>( int i = 0; i &lt; n; i+=UNROLL*4 )</a:t>
            </a:r>
          </a:p>
          <a:p>
            <a:pPr marL="0" indent="0">
              <a:buFont typeface="Wingdings" panose="05000000000000000000" pitchFamily="2" charset="2"/>
              <a:buNone/>
              <a:defRPr/>
            </a:pPr>
            <a:r>
              <a:rPr lang="en-US" sz="1100" dirty="0">
                <a:latin typeface="Courier New" pitchFamily="49" charset="0"/>
                <a:cs typeface="Courier New" pitchFamily="49" charset="0"/>
              </a:rPr>
              <a:t>7 </a:t>
            </a:r>
            <a:r>
              <a:rPr lang="en-US" sz="1100" dirty="0" smtClean="0">
                <a:latin typeface="Courier New" pitchFamily="49" charset="0"/>
                <a:cs typeface="Courier New" pitchFamily="49" charset="0"/>
              </a:rPr>
              <a:t>  for </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j = 0; j &lt; n; j++ ) {</a:t>
            </a:r>
          </a:p>
          <a:p>
            <a:pPr marL="0" indent="0">
              <a:buFont typeface="Wingdings" panose="05000000000000000000" pitchFamily="2" charset="2"/>
              <a:buNone/>
              <a:defRPr/>
            </a:pPr>
            <a:r>
              <a:rPr lang="en-US" sz="1100" dirty="0">
                <a:latin typeface="Courier New" pitchFamily="49" charset="0"/>
                <a:cs typeface="Courier New" pitchFamily="49" charset="0"/>
              </a:rPr>
              <a:t>8 </a:t>
            </a:r>
            <a:r>
              <a:rPr lang="en-US" sz="1100" dirty="0" smtClean="0">
                <a:latin typeface="Courier New" pitchFamily="49" charset="0"/>
                <a:cs typeface="Courier New" pitchFamily="49" charset="0"/>
              </a:rPr>
              <a:t>   __</a:t>
            </a:r>
            <a:r>
              <a:rPr lang="en-US" sz="1100" dirty="0">
                <a:latin typeface="Courier New" pitchFamily="49" charset="0"/>
                <a:cs typeface="Courier New" pitchFamily="49" charset="0"/>
              </a:rPr>
              <a:t>m256d c[4];</a:t>
            </a:r>
          </a:p>
          <a:p>
            <a:pPr marL="0" indent="0">
              <a:buFont typeface="Wingdings" panose="05000000000000000000" pitchFamily="2" charset="2"/>
              <a:buNone/>
              <a:defRPr/>
            </a:pPr>
            <a:r>
              <a:rPr lang="en-US" sz="1100" dirty="0">
                <a:latin typeface="Courier New" pitchFamily="49" charset="0"/>
                <a:cs typeface="Courier New" pitchFamily="49" charset="0"/>
              </a:rPr>
              <a:t>9 </a:t>
            </a:r>
            <a:r>
              <a:rPr lang="en-US" sz="1100" dirty="0" smtClean="0">
                <a:latin typeface="Courier New" pitchFamily="49" charset="0"/>
                <a:cs typeface="Courier New" pitchFamily="49" charset="0"/>
              </a:rPr>
              <a:t>   for </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10 </a:t>
            </a:r>
            <a:r>
              <a:rPr lang="en-US" sz="1100" dirty="0" smtClean="0">
                <a:latin typeface="Courier New" pitchFamily="49" charset="0"/>
                <a:cs typeface="Courier New" pitchFamily="49" charset="0"/>
              </a:rPr>
              <a:t>   c[x</a:t>
            </a:r>
            <a:r>
              <a:rPr lang="en-US" sz="1100" dirty="0">
                <a:latin typeface="Courier New" pitchFamily="49" charset="0"/>
                <a:cs typeface="Courier New" pitchFamily="49" charset="0"/>
              </a:rPr>
              <a:t>] = _mm256_load_pd(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a:t>
            </a:r>
          </a:p>
          <a:p>
            <a:pPr marL="0" indent="0">
              <a:buFont typeface="Wingdings" panose="05000000000000000000" pitchFamily="2" charset="2"/>
              <a:buNone/>
              <a:defRPr/>
            </a:pPr>
            <a:r>
              <a:rPr lang="en-US" sz="1100" dirty="0" smtClean="0">
                <a:latin typeface="Courier New" pitchFamily="49" charset="0"/>
                <a:cs typeface="Courier New" pitchFamily="49" charset="0"/>
              </a:rPr>
              <a:t>11</a:t>
            </a:r>
          </a:p>
          <a:p>
            <a:pPr marL="0" indent="0">
              <a:buFont typeface="Wingdings" panose="05000000000000000000" pitchFamily="2" charset="2"/>
              <a:buNone/>
              <a:defRPr/>
            </a:pPr>
            <a:r>
              <a:rPr lang="en-US" sz="1100" dirty="0" smtClean="0">
                <a:latin typeface="Courier New" pitchFamily="49" charset="0"/>
                <a:cs typeface="Courier New" pitchFamily="49" charset="0"/>
              </a:rPr>
              <a:t>12   for( </a:t>
            </a:r>
            <a:r>
              <a:rPr lang="en-US" sz="1100" dirty="0" err="1" smtClean="0">
                <a:latin typeface="Courier New" pitchFamily="49" charset="0"/>
                <a:cs typeface="Courier New" pitchFamily="49" charset="0"/>
              </a:rPr>
              <a:t>int</a:t>
            </a:r>
            <a:r>
              <a:rPr lang="en-US" sz="1100" dirty="0" smtClean="0">
                <a:latin typeface="Courier New" pitchFamily="49" charset="0"/>
                <a:cs typeface="Courier New" pitchFamily="49" charset="0"/>
              </a:rPr>
              <a:t> k = 0; k &lt; n; k++ )</a:t>
            </a:r>
          </a:p>
          <a:p>
            <a:pPr marL="0" indent="0">
              <a:buFont typeface="Wingdings" panose="05000000000000000000" pitchFamily="2" charset="2"/>
              <a:buNone/>
              <a:defRPr/>
            </a:pPr>
            <a:r>
              <a:rPr lang="en-US" sz="1100" dirty="0" smtClean="0">
                <a:latin typeface="Courier New" pitchFamily="49" charset="0"/>
                <a:cs typeface="Courier New" pitchFamily="49" charset="0"/>
              </a:rPr>
              <a:t>13   {</a:t>
            </a:r>
            <a:endParaRPr lang="en-US" sz="1100" dirty="0">
              <a:latin typeface="Courier New" pitchFamily="49" charset="0"/>
              <a:cs typeface="Courier New" pitchFamily="49" charset="0"/>
            </a:endParaRPr>
          </a:p>
          <a:p>
            <a:pPr marL="0" indent="0">
              <a:buFont typeface="Wingdings" panose="05000000000000000000" pitchFamily="2" charset="2"/>
              <a:buNone/>
              <a:defRPr/>
            </a:pPr>
            <a:r>
              <a:rPr lang="en-US" sz="1100" dirty="0">
                <a:latin typeface="Courier New" pitchFamily="49" charset="0"/>
                <a:cs typeface="Courier New" pitchFamily="49" charset="0"/>
              </a:rPr>
              <a:t>14 </a:t>
            </a:r>
            <a:r>
              <a:rPr lang="en-US" sz="1100" dirty="0" smtClean="0">
                <a:latin typeface="Courier New" pitchFamily="49" charset="0"/>
                <a:cs typeface="Courier New" pitchFamily="49" charset="0"/>
              </a:rPr>
              <a:t>   __</a:t>
            </a:r>
            <a:r>
              <a:rPr lang="en-US" sz="1100" dirty="0">
                <a:latin typeface="Courier New" pitchFamily="49" charset="0"/>
                <a:cs typeface="Courier New" pitchFamily="49" charset="0"/>
              </a:rPr>
              <a:t>m256d b = _mm256_broadcast_sd(</a:t>
            </a:r>
            <a:r>
              <a:rPr lang="en-US" sz="1100" dirty="0" err="1">
                <a:latin typeface="Courier New" pitchFamily="49" charset="0"/>
                <a:cs typeface="Courier New" pitchFamily="49" charset="0"/>
              </a:rPr>
              <a:t>B+k+j</a:t>
            </a:r>
            <a:r>
              <a:rPr lang="en-US" sz="1100" dirty="0">
                <a:latin typeface="Courier New" pitchFamily="49" charset="0"/>
                <a:cs typeface="Courier New" pitchFamily="49" charset="0"/>
              </a:rPr>
              <a:t>*n);</a:t>
            </a:r>
          </a:p>
          <a:p>
            <a:pPr marL="0" indent="0">
              <a:buFont typeface="Wingdings" panose="05000000000000000000" pitchFamily="2" charset="2"/>
              <a:buNone/>
              <a:defRPr/>
            </a:pPr>
            <a:r>
              <a:rPr lang="en-US" sz="1100" dirty="0">
                <a:latin typeface="Courier New" pitchFamily="49" charset="0"/>
                <a:cs typeface="Courier New" pitchFamily="49" charset="0"/>
              </a:rPr>
              <a:t>15 </a:t>
            </a:r>
            <a:r>
              <a:rPr lang="en-US" sz="1100" dirty="0" smtClean="0">
                <a:latin typeface="Courier New" pitchFamily="49" charset="0"/>
                <a:cs typeface="Courier New" pitchFamily="49" charset="0"/>
              </a:rPr>
              <a:t>   for </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a:t>
            </a:r>
          </a:p>
          <a:p>
            <a:pPr marL="0" indent="0">
              <a:buFont typeface="Wingdings" panose="05000000000000000000" pitchFamily="2" charset="2"/>
              <a:buNone/>
              <a:defRPr/>
            </a:pPr>
            <a:r>
              <a:rPr lang="en-US" sz="1100" dirty="0">
                <a:latin typeface="Courier New" pitchFamily="49" charset="0"/>
                <a:cs typeface="Courier New" pitchFamily="49" charset="0"/>
              </a:rPr>
              <a:t>16 </a:t>
            </a:r>
            <a:r>
              <a:rPr lang="en-US" sz="1100" dirty="0" smtClean="0">
                <a:latin typeface="Courier New" pitchFamily="49" charset="0"/>
                <a:cs typeface="Courier New" pitchFamily="49" charset="0"/>
              </a:rPr>
              <a:t>   c[x</a:t>
            </a:r>
            <a:r>
              <a:rPr lang="en-US" sz="1100" dirty="0">
                <a:latin typeface="Courier New" pitchFamily="49" charset="0"/>
                <a:cs typeface="Courier New" pitchFamily="49" charset="0"/>
              </a:rPr>
              <a:t>] = _mm256_add_pd(c[x],</a:t>
            </a:r>
          </a:p>
          <a:p>
            <a:pPr marL="0" indent="0">
              <a:buFont typeface="Wingdings" panose="05000000000000000000" pitchFamily="2" charset="2"/>
              <a:buNone/>
              <a:defRPr/>
            </a:pPr>
            <a:r>
              <a:rPr lang="en-US" sz="1100" dirty="0">
                <a:latin typeface="Courier New" pitchFamily="49" charset="0"/>
                <a:cs typeface="Courier New" pitchFamily="49" charset="0"/>
              </a:rPr>
              <a:t>17 </a:t>
            </a:r>
            <a:r>
              <a:rPr lang="en-US" sz="1100" dirty="0" smtClean="0">
                <a:latin typeface="Courier New" pitchFamily="49" charset="0"/>
                <a:cs typeface="Courier New" pitchFamily="49" charset="0"/>
              </a:rPr>
              <a:t>                       _</a:t>
            </a:r>
            <a:r>
              <a:rPr lang="en-US" sz="1100" dirty="0">
                <a:latin typeface="Courier New" pitchFamily="49" charset="0"/>
                <a:cs typeface="Courier New" pitchFamily="49" charset="0"/>
              </a:rPr>
              <a:t>mm256_mul_pd(_mm256_load_pd(</a:t>
            </a:r>
            <a:r>
              <a:rPr lang="en-US" sz="1100" dirty="0" err="1">
                <a:latin typeface="Courier New" pitchFamily="49" charset="0"/>
                <a:cs typeface="Courier New" pitchFamily="49" charset="0"/>
              </a:rPr>
              <a:t>A+n</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k+x</a:t>
            </a:r>
            <a:r>
              <a:rPr lang="en-US" sz="1100" dirty="0">
                <a:latin typeface="Courier New" pitchFamily="49" charset="0"/>
                <a:cs typeface="Courier New" pitchFamily="49" charset="0"/>
              </a:rPr>
              <a:t>*4+i), b));</a:t>
            </a:r>
          </a:p>
          <a:p>
            <a:pPr marL="0" indent="0">
              <a:buFont typeface="Wingdings" panose="05000000000000000000" pitchFamily="2" charset="2"/>
              <a:buNone/>
              <a:defRPr/>
            </a:pPr>
            <a:r>
              <a:rPr lang="en-US" sz="1100" dirty="0">
                <a:latin typeface="Courier New" pitchFamily="49" charset="0"/>
                <a:cs typeface="Courier New" pitchFamily="49" charset="0"/>
              </a:rPr>
              <a:t>18 </a:t>
            </a:r>
            <a:r>
              <a:rPr lang="en-US" sz="1100" dirty="0" smtClean="0">
                <a:latin typeface="Courier New" pitchFamily="49" charset="0"/>
                <a:cs typeface="Courier New" pitchFamily="49" charset="0"/>
              </a:rPr>
              <a:t>  }</a:t>
            </a:r>
            <a:endParaRPr lang="en-US" sz="1100" dirty="0">
              <a:latin typeface="Courier New" pitchFamily="49" charset="0"/>
              <a:cs typeface="Courier New" pitchFamily="49" charset="0"/>
            </a:endParaRPr>
          </a:p>
          <a:p>
            <a:pPr marL="0" indent="0">
              <a:buFont typeface="Wingdings" panose="05000000000000000000" pitchFamily="2" charset="2"/>
              <a:buNone/>
              <a:defRPr/>
            </a:pPr>
            <a:r>
              <a:rPr lang="en-US" sz="1100" dirty="0">
                <a:latin typeface="Courier New" pitchFamily="49" charset="0"/>
                <a:cs typeface="Courier New" pitchFamily="49" charset="0"/>
              </a:rPr>
              <a:t>19</a:t>
            </a:r>
          </a:p>
          <a:p>
            <a:pPr marL="0" indent="0">
              <a:buFont typeface="Wingdings" panose="05000000000000000000" pitchFamily="2" charset="2"/>
              <a:buNone/>
              <a:defRPr/>
            </a:pPr>
            <a:r>
              <a:rPr lang="en-US" sz="1100" dirty="0">
                <a:latin typeface="Courier New" pitchFamily="49" charset="0"/>
                <a:cs typeface="Courier New" pitchFamily="49" charset="0"/>
              </a:rPr>
              <a:t>20 </a:t>
            </a:r>
            <a:r>
              <a:rPr lang="en-US" sz="1100" dirty="0" smtClean="0">
                <a:latin typeface="Courier New" pitchFamily="49" charset="0"/>
                <a:cs typeface="Courier New" pitchFamily="49" charset="0"/>
              </a:rPr>
              <a:t>   for </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21 </a:t>
            </a:r>
            <a:r>
              <a:rPr lang="en-US" sz="1100" dirty="0" smtClean="0">
                <a:latin typeface="Courier New" pitchFamily="49" charset="0"/>
                <a:cs typeface="Courier New" pitchFamily="49" charset="0"/>
              </a:rPr>
              <a:t>    _</a:t>
            </a:r>
            <a:r>
              <a:rPr lang="en-US" sz="1100" dirty="0">
                <a:latin typeface="Courier New" pitchFamily="49" charset="0"/>
                <a:cs typeface="Courier New" pitchFamily="49" charset="0"/>
              </a:rPr>
              <a:t>mm256_store_pd(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 c[x]);</a:t>
            </a:r>
          </a:p>
          <a:p>
            <a:pPr marL="0" indent="0">
              <a:buFont typeface="Wingdings" panose="05000000000000000000" pitchFamily="2" charset="2"/>
              <a:buNone/>
              <a:defRPr/>
            </a:pPr>
            <a:r>
              <a:rPr lang="en-US" sz="1100" dirty="0">
                <a:latin typeface="Courier New" pitchFamily="49" charset="0"/>
                <a:cs typeface="Courier New" pitchFamily="49" charset="0"/>
              </a:rPr>
              <a:t>22 </a:t>
            </a:r>
            <a:r>
              <a:rPr lang="en-US" sz="1100" dirty="0" smtClean="0">
                <a:latin typeface="Courier New" pitchFamily="49" charset="0"/>
                <a:cs typeface="Courier New" pitchFamily="49" charset="0"/>
              </a:rPr>
              <a:t> }</a:t>
            </a:r>
            <a:endParaRPr lang="en-US" sz="1100" dirty="0">
              <a:latin typeface="Courier New" pitchFamily="49" charset="0"/>
              <a:cs typeface="Courier New" pitchFamily="49" charset="0"/>
            </a:endParaRPr>
          </a:p>
          <a:p>
            <a:pPr marL="0" indent="0">
              <a:buFont typeface="Wingdings" panose="05000000000000000000" pitchFamily="2" charset="2"/>
              <a:buNone/>
              <a:defRPr/>
            </a:pPr>
            <a:r>
              <a:rPr lang="en-US" sz="1100" dirty="0">
                <a:latin typeface="Courier New" pitchFamily="49" charset="0"/>
                <a:cs typeface="Courier New" pitchFamily="49" charset="0"/>
              </a:rPr>
              <a:t>23 }</a:t>
            </a:r>
          </a:p>
        </p:txBody>
      </p:sp>
      <p:sp>
        <p:nvSpPr>
          <p:cNvPr id="251906" name="Title 1"/>
          <p:cNvSpPr>
            <a:spLocks noGrp="1"/>
          </p:cNvSpPr>
          <p:nvPr>
            <p:ph type="title"/>
          </p:nvPr>
        </p:nvSpPr>
        <p:spPr/>
        <p:txBody>
          <a:bodyPr/>
          <a:lstStyle/>
          <a:p>
            <a:r>
              <a:rPr lang="en-US" altLang="en-US" smtClean="0"/>
              <a:t>Matrix Multiply</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176</a:t>
            </a:fld>
            <a:endParaRPr lang="zh-CN" altLang="en-US"/>
          </a:p>
        </p:txBody>
      </p:sp>
      <p:sp>
        <p:nvSpPr>
          <p:cNvPr id="251909" name="Text Box 4"/>
          <p:cNvSpPr txBox="1">
            <a:spLocks noChangeArrowheads="1"/>
          </p:cNvSpPr>
          <p:nvPr/>
        </p:nvSpPr>
        <p:spPr bwMode="auto">
          <a:xfrm rot="5400000">
            <a:off x="6034881" y="2753519"/>
            <a:ext cx="5878513"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§4.12 Instruction-Level Parallelism and Matrix Multiply</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0000" lnSpcReduction="20000"/>
          </a:bodyPr>
          <a:lstStyle/>
          <a:p>
            <a:pPr>
              <a:defRPr/>
            </a:pPr>
            <a:r>
              <a:rPr lang="en-US" dirty="0" smtClean="0"/>
              <a:t>Assembly code:</a:t>
            </a:r>
          </a:p>
          <a:p>
            <a:pPr marL="0" indent="0">
              <a:buFont typeface="Wingdings" panose="05000000000000000000" pitchFamily="2" charset="2"/>
              <a:buNone/>
              <a:defRPr/>
            </a:pPr>
            <a:r>
              <a:rPr lang="en-US" sz="1050" dirty="0" smtClean="0">
                <a:latin typeface="Courier New" pitchFamily="49" charset="0"/>
                <a:cs typeface="Courier New" pitchFamily="49" charset="0"/>
              </a:rPr>
              <a:t>1 </a:t>
            </a:r>
            <a:r>
              <a:rPr lang="en-US" sz="1050" dirty="0" err="1" smtClean="0">
                <a:latin typeface="Courier New" pitchFamily="49" charset="0"/>
                <a:cs typeface="Courier New" pitchFamily="49" charset="0"/>
              </a:rPr>
              <a:t>vmovapd</a:t>
            </a:r>
            <a:r>
              <a:rPr lang="en-US" sz="1050" dirty="0" smtClean="0">
                <a:latin typeface="Courier New" pitchFamily="49" charset="0"/>
                <a:cs typeface="Courier New" pitchFamily="49" charset="0"/>
              </a:rPr>
              <a:t> (%r11),%ymm4                # Load 4 elements of C into %ymm4</a:t>
            </a:r>
          </a:p>
          <a:p>
            <a:pPr marL="0" indent="0">
              <a:buFont typeface="Wingdings" panose="05000000000000000000" pitchFamily="2" charset="2"/>
              <a:buNone/>
              <a:defRPr/>
            </a:pPr>
            <a:r>
              <a:rPr lang="en-US" sz="1050" dirty="0" smtClean="0">
                <a:latin typeface="Courier New" pitchFamily="49" charset="0"/>
                <a:cs typeface="Courier New" pitchFamily="49" charset="0"/>
              </a:rPr>
              <a:t>2 </a:t>
            </a:r>
            <a:r>
              <a:rPr lang="en-US" sz="1050" dirty="0" err="1" smtClean="0">
                <a:latin typeface="Courier New" pitchFamily="49" charset="0"/>
                <a:cs typeface="Courier New" pitchFamily="49" charset="0"/>
              </a:rPr>
              <a:t>mov</a:t>
            </a:r>
            <a:r>
              <a:rPr lang="en-US" sz="1050" dirty="0" smtClean="0">
                <a:latin typeface="Courier New" pitchFamily="49" charset="0"/>
                <a:cs typeface="Courier New" pitchFamily="49" charset="0"/>
              </a:rPr>
              <a:t> %</a:t>
            </a:r>
            <a:r>
              <a:rPr lang="en-US" sz="1050" dirty="0" err="1" smtClean="0">
                <a:latin typeface="Courier New" pitchFamily="49" charset="0"/>
                <a:cs typeface="Courier New" pitchFamily="49" charset="0"/>
              </a:rPr>
              <a:t>rbx</a:t>
            </a:r>
            <a:r>
              <a:rPr lang="en-US" sz="1050" dirty="0" smtClean="0">
                <a:latin typeface="Courier New" pitchFamily="49" charset="0"/>
                <a:cs typeface="Courier New" pitchFamily="49" charset="0"/>
              </a:rPr>
              <a:t>,%</a:t>
            </a:r>
            <a:r>
              <a:rPr lang="en-US" sz="1050" dirty="0" err="1" smtClean="0">
                <a:latin typeface="Courier New" pitchFamily="49" charset="0"/>
                <a:cs typeface="Courier New" pitchFamily="49" charset="0"/>
              </a:rPr>
              <a:t>rax</a:t>
            </a:r>
            <a:r>
              <a:rPr lang="en-US" sz="1050" dirty="0" smtClean="0">
                <a:latin typeface="Courier New" pitchFamily="49" charset="0"/>
                <a:cs typeface="Courier New" pitchFamily="49" charset="0"/>
              </a:rPr>
              <a:t>                       # register %</a:t>
            </a:r>
            <a:r>
              <a:rPr lang="en-US" sz="1050" dirty="0" err="1" smtClean="0">
                <a:latin typeface="Courier New" pitchFamily="49" charset="0"/>
                <a:cs typeface="Courier New" pitchFamily="49" charset="0"/>
              </a:rPr>
              <a:t>rax</a:t>
            </a:r>
            <a:r>
              <a:rPr lang="en-US" sz="1050" dirty="0" smtClean="0">
                <a:latin typeface="Courier New" pitchFamily="49" charset="0"/>
                <a:cs typeface="Courier New" pitchFamily="49" charset="0"/>
              </a:rPr>
              <a:t> = %</a:t>
            </a:r>
            <a:r>
              <a:rPr lang="en-US" sz="1050" dirty="0" err="1" smtClean="0">
                <a:latin typeface="Courier New" pitchFamily="49" charset="0"/>
                <a:cs typeface="Courier New" pitchFamily="49" charset="0"/>
              </a:rPr>
              <a:t>rbx</a:t>
            </a:r>
            <a:endParaRPr lang="en-US" sz="1050" dirty="0" smtClean="0">
              <a:latin typeface="Courier New" pitchFamily="49" charset="0"/>
              <a:cs typeface="Courier New" pitchFamily="49" charset="0"/>
            </a:endParaRPr>
          </a:p>
          <a:p>
            <a:pPr marL="0" indent="0">
              <a:buFont typeface="Wingdings" panose="05000000000000000000" pitchFamily="2" charset="2"/>
              <a:buNone/>
              <a:defRPr/>
            </a:pPr>
            <a:r>
              <a:rPr lang="pt-BR" sz="1050" dirty="0" smtClean="0">
                <a:latin typeface="Courier New" pitchFamily="49" charset="0"/>
                <a:cs typeface="Courier New" pitchFamily="49" charset="0"/>
              </a:rPr>
              <a:t>3 xor %ecx,%ecx                       # register %ecx = 0</a:t>
            </a:r>
          </a:p>
          <a:p>
            <a:pPr marL="0" indent="0">
              <a:buFont typeface="Wingdings" panose="05000000000000000000" pitchFamily="2" charset="2"/>
              <a:buNone/>
              <a:defRPr/>
            </a:pPr>
            <a:r>
              <a:rPr lang="en-US" sz="1050" dirty="0" smtClean="0">
                <a:latin typeface="Courier New" pitchFamily="49" charset="0"/>
                <a:cs typeface="Courier New" pitchFamily="49" charset="0"/>
              </a:rPr>
              <a:t>4 </a:t>
            </a:r>
            <a:r>
              <a:rPr lang="en-US" sz="1050" dirty="0" err="1" smtClean="0">
                <a:latin typeface="Courier New" pitchFamily="49" charset="0"/>
                <a:cs typeface="Courier New" pitchFamily="49" charset="0"/>
              </a:rPr>
              <a:t>vmovapd</a:t>
            </a:r>
            <a:r>
              <a:rPr lang="en-US" sz="1050" dirty="0" smtClean="0">
                <a:latin typeface="Courier New" pitchFamily="49" charset="0"/>
                <a:cs typeface="Courier New" pitchFamily="49" charset="0"/>
              </a:rPr>
              <a:t> 0x20(%r11),%ymm3            # Load 4 elements of C into %ymm3</a:t>
            </a:r>
          </a:p>
          <a:p>
            <a:pPr marL="0" indent="0">
              <a:buFont typeface="Wingdings" panose="05000000000000000000" pitchFamily="2" charset="2"/>
              <a:buNone/>
              <a:defRPr/>
            </a:pPr>
            <a:r>
              <a:rPr lang="en-US" sz="1050" dirty="0" smtClean="0">
                <a:latin typeface="Courier New" pitchFamily="49" charset="0"/>
                <a:cs typeface="Courier New" pitchFamily="49" charset="0"/>
              </a:rPr>
              <a:t>5 </a:t>
            </a:r>
            <a:r>
              <a:rPr lang="en-US" sz="1050" dirty="0" err="1" smtClean="0">
                <a:latin typeface="Courier New" pitchFamily="49" charset="0"/>
                <a:cs typeface="Courier New" pitchFamily="49" charset="0"/>
              </a:rPr>
              <a:t>vmovapd</a:t>
            </a:r>
            <a:r>
              <a:rPr lang="en-US" sz="1050" dirty="0" smtClean="0">
                <a:latin typeface="Courier New" pitchFamily="49" charset="0"/>
                <a:cs typeface="Courier New" pitchFamily="49" charset="0"/>
              </a:rPr>
              <a:t> 0x40(%r11),%ymm2            # Load 4 elements of C into %ymm2</a:t>
            </a:r>
          </a:p>
          <a:p>
            <a:pPr marL="0" indent="0">
              <a:buFont typeface="Wingdings" panose="05000000000000000000" pitchFamily="2" charset="2"/>
              <a:buNone/>
              <a:defRPr/>
            </a:pPr>
            <a:r>
              <a:rPr lang="en-US" sz="1050" dirty="0" smtClean="0">
                <a:latin typeface="Courier New" pitchFamily="49" charset="0"/>
                <a:cs typeface="Courier New" pitchFamily="49" charset="0"/>
              </a:rPr>
              <a:t>6 </a:t>
            </a:r>
            <a:r>
              <a:rPr lang="en-US" sz="1050" dirty="0" err="1" smtClean="0">
                <a:latin typeface="Courier New" pitchFamily="49" charset="0"/>
                <a:cs typeface="Courier New" pitchFamily="49" charset="0"/>
              </a:rPr>
              <a:t>vmovapd</a:t>
            </a:r>
            <a:r>
              <a:rPr lang="en-US" sz="1050" dirty="0" smtClean="0">
                <a:latin typeface="Courier New" pitchFamily="49" charset="0"/>
                <a:cs typeface="Courier New" pitchFamily="49" charset="0"/>
              </a:rPr>
              <a:t> 0x60(%r11),%ymm1            # Load 4 elements of C into %ymm1</a:t>
            </a:r>
          </a:p>
          <a:p>
            <a:pPr marL="0" indent="0">
              <a:buFont typeface="Wingdings" panose="05000000000000000000" pitchFamily="2" charset="2"/>
              <a:buNone/>
              <a:defRPr/>
            </a:pPr>
            <a:r>
              <a:rPr lang="en-US" sz="1050" dirty="0" smtClean="0">
                <a:latin typeface="Courier New" pitchFamily="49" charset="0"/>
                <a:cs typeface="Courier New" pitchFamily="49" charset="0"/>
              </a:rPr>
              <a:t>7 </a:t>
            </a:r>
            <a:r>
              <a:rPr lang="en-US" sz="1050" dirty="0" err="1" smtClean="0">
                <a:latin typeface="Courier New" pitchFamily="49" charset="0"/>
                <a:cs typeface="Courier New" pitchFamily="49" charset="0"/>
              </a:rPr>
              <a:t>vbroadcastsd</a:t>
            </a:r>
            <a:r>
              <a:rPr lang="en-US" sz="1050" dirty="0" smtClean="0">
                <a:latin typeface="Courier New" pitchFamily="49" charset="0"/>
                <a:cs typeface="Courier New" pitchFamily="49" charset="0"/>
              </a:rPr>
              <a:t> (%rcx,%r9,1),%ymm0     # Make 4 copies of B element</a:t>
            </a:r>
          </a:p>
          <a:p>
            <a:pPr marL="0" indent="0">
              <a:buFont typeface="Wingdings" panose="05000000000000000000" pitchFamily="2" charset="2"/>
              <a:buNone/>
              <a:defRPr/>
            </a:pPr>
            <a:r>
              <a:rPr lang="en-US" sz="1050" dirty="0" smtClean="0">
                <a:latin typeface="Courier New" pitchFamily="49" charset="0"/>
                <a:cs typeface="Courier New" pitchFamily="49" charset="0"/>
              </a:rPr>
              <a:t>8 add $0x8,%rcx # register %</a:t>
            </a:r>
            <a:r>
              <a:rPr lang="en-US" sz="1050" dirty="0" err="1" smtClean="0">
                <a:latin typeface="Courier New" pitchFamily="49" charset="0"/>
                <a:cs typeface="Courier New" pitchFamily="49" charset="0"/>
              </a:rPr>
              <a:t>rcx</a:t>
            </a:r>
            <a:r>
              <a:rPr lang="en-US" sz="1050" dirty="0" smtClean="0">
                <a:latin typeface="Courier New" pitchFamily="49" charset="0"/>
                <a:cs typeface="Courier New" pitchFamily="49" charset="0"/>
              </a:rPr>
              <a:t> = %</a:t>
            </a:r>
            <a:r>
              <a:rPr lang="en-US" sz="1050" dirty="0" err="1" smtClean="0">
                <a:latin typeface="Courier New" pitchFamily="49" charset="0"/>
                <a:cs typeface="Courier New" pitchFamily="49" charset="0"/>
              </a:rPr>
              <a:t>rcx</a:t>
            </a:r>
            <a:r>
              <a:rPr lang="en-US" sz="1050" dirty="0" smtClean="0">
                <a:latin typeface="Courier New" pitchFamily="49" charset="0"/>
                <a:cs typeface="Courier New" pitchFamily="49" charset="0"/>
              </a:rPr>
              <a:t> + 8</a:t>
            </a:r>
          </a:p>
          <a:p>
            <a:pPr marL="0" indent="0">
              <a:buFont typeface="Wingdings" panose="05000000000000000000" pitchFamily="2" charset="2"/>
              <a:buNone/>
              <a:defRPr/>
            </a:pPr>
            <a:r>
              <a:rPr lang="en-US" sz="1050" dirty="0" smtClean="0">
                <a:latin typeface="Courier New" pitchFamily="49" charset="0"/>
                <a:cs typeface="Courier New" pitchFamily="49" charset="0"/>
              </a:rPr>
              <a:t>9 </a:t>
            </a:r>
            <a:r>
              <a:rPr lang="en-US" sz="1050" dirty="0" err="1" smtClean="0">
                <a:latin typeface="Courier New" pitchFamily="49" charset="0"/>
                <a:cs typeface="Courier New" pitchFamily="49" charset="0"/>
              </a:rPr>
              <a:t>vmulpd</a:t>
            </a:r>
            <a:r>
              <a:rPr lang="en-US" sz="1050" dirty="0" smtClean="0">
                <a:latin typeface="Courier New" pitchFamily="49" charset="0"/>
                <a:cs typeface="Courier New" pitchFamily="49" charset="0"/>
              </a:rPr>
              <a:t> (%</a:t>
            </a:r>
            <a:r>
              <a:rPr lang="en-US" sz="1050" dirty="0" err="1" smtClean="0">
                <a:latin typeface="Courier New" pitchFamily="49" charset="0"/>
                <a:cs typeface="Courier New" pitchFamily="49" charset="0"/>
              </a:rPr>
              <a:t>rax</a:t>
            </a:r>
            <a:r>
              <a:rPr lang="en-US" sz="1050" dirty="0" smtClean="0">
                <a:latin typeface="Courier New" pitchFamily="49" charset="0"/>
                <a:cs typeface="Courier New" pitchFamily="49" charset="0"/>
              </a:rPr>
              <a:t>),%ymm0,%ymm5           # Parallel </a:t>
            </a:r>
            <a:r>
              <a:rPr lang="en-US" sz="1050" dirty="0" err="1" smtClean="0">
                <a:latin typeface="Courier New" pitchFamily="49" charset="0"/>
                <a:cs typeface="Courier New" pitchFamily="49" charset="0"/>
              </a:rPr>
              <a:t>mul</a:t>
            </a:r>
            <a:r>
              <a:rPr lang="en-US" sz="1050" dirty="0" smtClean="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smtClean="0">
                <a:latin typeface="Courier New" pitchFamily="49" charset="0"/>
                <a:cs typeface="Courier New" pitchFamily="49" charset="0"/>
              </a:rPr>
              <a:t>10 </a:t>
            </a:r>
            <a:r>
              <a:rPr lang="en-US" sz="1050" dirty="0" err="1" smtClean="0">
                <a:latin typeface="Courier New" pitchFamily="49" charset="0"/>
                <a:cs typeface="Courier New" pitchFamily="49" charset="0"/>
              </a:rPr>
              <a:t>vaddpd</a:t>
            </a:r>
            <a:r>
              <a:rPr lang="en-US" sz="1050" dirty="0" smtClean="0">
                <a:latin typeface="Courier New" pitchFamily="49" charset="0"/>
                <a:cs typeface="Courier New" pitchFamily="49" charset="0"/>
              </a:rPr>
              <a:t> %ymm5,%ymm4,%ymm4           # Parallel add %ymm5, %ymm4</a:t>
            </a:r>
          </a:p>
          <a:p>
            <a:pPr marL="0" indent="0">
              <a:buFont typeface="Wingdings" panose="05000000000000000000" pitchFamily="2" charset="2"/>
              <a:buNone/>
              <a:defRPr/>
            </a:pPr>
            <a:r>
              <a:rPr lang="en-US" sz="1050" dirty="0" smtClean="0">
                <a:latin typeface="Courier New" pitchFamily="49" charset="0"/>
                <a:cs typeface="Courier New" pitchFamily="49" charset="0"/>
              </a:rPr>
              <a:t>11 </a:t>
            </a:r>
            <a:r>
              <a:rPr lang="en-US" sz="1050" dirty="0" err="1" smtClean="0">
                <a:latin typeface="Courier New" pitchFamily="49" charset="0"/>
                <a:cs typeface="Courier New" pitchFamily="49" charset="0"/>
              </a:rPr>
              <a:t>vmulpd</a:t>
            </a:r>
            <a:r>
              <a:rPr lang="en-US" sz="1050" dirty="0" smtClean="0">
                <a:latin typeface="Courier New" pitchFamily="49" charset="0"/>
                <a:cs typeface="Courier New" pitchFamily="49" charset="0"/>
              </a:rPr>
              <a:t> 0x20(%</a:t>
            </a:r>
            <a:r>
              <a:rPr lang="en-US" sz="1050" dirty="0" err="1" smtClean="0">
                <a:latin typeface="Courier New" pitchFamily="49" charset="0"/>
                <a:cs typeface="Courier New" pitchFamily="49" charset="0"/>
              </a:rPr>
              <a:t>rax</a:t>
            </a:r>
            <a:r>
              <a:rPr lang="en-US" sz="1050" dirty="0" smtClean="0">
                <a:latin typeface="Courier New" pitchFamily="49" charset="0"/>
                <a:cs typeface="Courier New" pitchFamily="49" charset="0"/>
              </a:rPr>
              <a:t>),%ymm0,%ymm5      # Parallel </a:t>
            </a:r>
            <a:r>
              <a:rPr lang="en-US" sz="1050" dirty="0" err="1" smtClean="0">
                <a:latin typeface="Courier New" pitchFamily="49" charset="0"/>
                <a:cs typeface="Courier New" pitchFamily="49" charset="0"/>
              </a:rPr>
              <a:t>mul</a:t>
            </a:r>
            <a:r>
              <a:rPr lang="en-US" sz="1050" dirty="0" smtClean="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smtClean="0">
                <a:latin typeface="Courier New" pitchFamily="49" charset="0"/>
                <a:cs typeface="Courier New" pitchFamily="49" charset="0"/>
              </a:rPr>
              <a:t>12 </a:t>
            </a:r>
            <a:r>
              <a:rPr lang="en-US" sz="1050" dirty="0" err="1" smtClean="0">
                <a:latin typeface="Courier New" pitchFamily="49" charset="0"/>
                <a:cs typeface="Courier New" pitchFamily="49" charset="0"/>
              </a:rPr>
              <a:t>vaddpd</a:t>
            </a:r>
            <a:r>
              <a:rPr lang="en-US" sz="1050" dirty="0" smtClean="0">
                <a:latin typeface="Courier New" pitchFamily="49" charset="0"/>
                <a:cs typeface="Courier New" pitchFamily="49" charset="0"/>
              </a:rPr>
              <a:t> %ymm5,%ymm3,%ymm3           # Parallel add %ymm5, %ymm3</a:t>
            </a:r>
          </a:p>
          <a:p>
            <a:pPr marL="0" indent="0">
              <a:buFont typeface="Wingdings" panose="05000000000000000000" pitchFamily="2" charset="2"/>
              <a:buNone/>
              <a:defRPr/>
            </a:pPr>
            <a:r>
              <a:rPr lang="en-US" sz="1050" dirty="0" smtClean="0">
                <a:latin typeface="Courier New" pitchFamily="49" charset="0"/>
                <a:cs typeface="Courier New" pitchFamily="49" charset="0"/>
              </a:rPr>
              <a:t>13 </a:t>
            </a:r>
            <a:r>
              <a:rPr lang="en-US" sz="1050" dirty="0" err="1" smtClean="0">
                <a:latin typeface="Courier New" pitchFamily="49" charset="0"/>
                <a:cs typeface="Courier New" pitchFamily="49" charset="0"/>
              </a:rPr>
              <a:t>vmulpd</a:t>
            </a:r>
            <a:r>
              <a:rPr lang="en-US" sz="1050" dirty="0" smtClean="0">
                <a:latin typeface="Courier New" pitchFamily="49" charset="0"/>
                <a:cs typeface="Courier New" pitchFamily="49" charset="0"/>
              </a:rPr>
              <a:t> 0x40(%</a:t>
            </a:r>
            <a:r>
              <a:rPr lang="en-US" sz="1050" dirty="0" err="1" smtClean="0">
                <a:latin typeface="Courier New" pitchFamily="49" charset="0"/>
                <a:cs typeface="Courier New" pitchFamily="49" charset="0"/>
              </a:rPr>
              <a:t>rax</a:t>
            </a:r>
            <a:r>
              <a:rPr lang="en-US" sz="1050" dirty="0" smtClean="0">
                <a:latin typeface="Courier New" pitchFamily="49" charset="0"/>
                <a:cs typeface="Courier New" pitchFamily="49" charset="0"/>
              </a:rPr>
              <a:t>),%ymm0,%ymm5      # Parallel </a:t>
            </a:r>
            <a:r>
              <a:rPr lang="en-US" sz="1050" dirty="0" err="1" smtClean="0">
                <a:latin typeface="Courier New" pitchFamily="49" charset="0"/>
                <a:cs typeface="Courier New" pitchFamily="49" charset="0"/>
              </a:rPr>
              <a:t>mul</a:t>
            </a:r>
            <a:r>
              <a:rPr lang="en-US" sz="1050" dirty="0" smtClean="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smtClean="0">
                <a:latin typeface="Courier New" pitchFamily="49" charset="0"/>
                <a:cs typeface="Courier New" pitchFamily="49" charset="0"/>
              </a:rPr>
              <a:t>14 </a:t>
            </a:r>
            <a:r>
              <a:rPr lang="en-US" sz="1050" dirty="0" err="1" smtClean="0">
                <a:latin typeface="Courier New" pitchFamily="49" charset="0"/>
                <a:cs typeface="Courier New" pitchFamily="49" charset="0"/>
              </a:rPr>
              <a:t>vmulpd</a:t>
            </a:r>
            <a:r>
              <a:rPr lang="en-US" sz="1050" dirty="0" smtClean="0">
                <a:latin typeface="Courier New" pitchFamily="49" charset="0"/>
                <a:cs typeface="Courier New" pitchFamily="49" charset="0"/>
              </a:rPr>
              <a:t> 0x60(%</a:t>
            </a:r>
            <a:r>
              <a:rPr lang="en-US" sz="1050" dirty="0" err="1" smtClean="0">
                <a:latin typeface="Courier New" pitchFamily="49" charset="0"/>
                <a:cs typeface="Courier New" pitchFamily="49" charset="0"/>
              </a:rPr>
              <a:t>rax</a:t>
            </a:r>
            <a:r>
              <a:rPr lang="en-US" sz="1050" dirty="0" smtClean="0">
                <a:latin typeface="Courier New" pitchFamily="49" charset="0"/>
                <a:cs typeface="Courier New" pitchFamily="49" charset="0"/>
              </a:rPr>
              <a:t>),%ymm0,%ymm0      # Parallel </a:t>
            </a:r>
            <a:r>
              <a:rPr lang="en-US" sz="1050" dirty="0" err="1" smtClean="0">
                <a:latin typeface="Courier New" pitchFamily="49" charset="0"/>
                <a:cs typeface="Courier New" pitchFamily="49" charset="0"/>
              </a:rPr>
              <a:t>mul</a:t>
            </a:r>
            <a:r>
              <a:rPr lang="en-US" sz="1050" dirty="0" smtClean="0">
                <a:latin typeface="Courier New" pitchFamily="49" charset="0"/>
                <a:cs typeface="Courier New" pitchFamily="49" charset="0"/>
              </a:rPr>
              <a:t> %ymm1,4 A elements</a:t>
            </a:r>
          </a:p>
          <a:p>
            <a:pPr marL="0" indent="0">
              <a:buFont typeface="Wingdings" panose="05000000000000000000" pitchFamily="2" charset="2"/>
              <a:buNone/>
              <a:defRPr/>
            </a:pPr>
            <a:r>
              <a:rPr lang="pt-BR" sz="1050" dirty="0" smtClean="0">
                <a:latin typeface="Courier New" pitchFamily="49" charset="0"/>
                <a:cs typeface="Courier New" pitchFamily="49" charset="0"/>
              </a:rPr>
              <a:t>15 add %r8,%rax                       # register %rax = %rax + %r8</a:t>
            </a:r>
          </a:p>
          <a:p>
            <a:pPr marL="0" indent="0">
              <a:buFont typeface="Wingdings" panose="05000000000000000000" pitchFamily="2" charset="2"/>
              <a:buNone/>
              <a:defRPr/>
            </a:pPr>
            <a:r>
              <a:rPr lang="pt-BR" sz="1050" dirty="0" smtClean="0">
                <a:latin typeface="Courier New" pitchFamily="49" charset="0"/>
                <a:cs typeface="Courier New" pitchFamily="49" charset="0"/>
              </a:rPr>
              <a:t>16 cmp %r10,%rcx                      # compare %r8 to %rax</a:t>
            </a:r>
          </a:p>
          <a:p>
            <a:pPr marL="0" indent="0">
              <a:buFont typeface="Wingdings" panose="05000000000000000000" pitchFamily="2" charset="2"/>
              <a:buNone/>
              <a:defRPr/>
            </a:pPr>
            <a:r>
              <a:rPr lang="en-US" sz="1050" dirty="0" smtClean="0">
                <a:latin typeface="Courier New" pitchFamily="49" charset="0"/>
                <a:cs typeface="Courier New" pitchFamily="49" charset="0"/>
              </a:rPr>
              <a:t>17 </a:t>
            </a:r>
            <a:r>
              <a:rPr lang="en-US" sz="1050" dirty="0" err="1" smtClean="0">
                <a:latin typeface="Courier New" pitchFamily="49" charset="0"/>
                <a:cs typeface="Courier New" pitchFamily="49" charset="0"/>
              </a:rPr>
              <a:t>vaddpd</a:t>
            </a:r>
            <a:r>
              <a:rPr lang="en-US" sz="1050" dirty="0" smtClean="0">
                <a:latin typeface="Courier New" pitchFamily="49" charset="0"/>
                <a:cs typeface="Courier New" pitchFamily="49" charset="0"/>
              </a:rPr>
              <a:t> %ymm5,%ymm2,%ymm2           # Parallel add %ymm5, %ymm2</a:t>
            </a:r>
          </a:p>
          <a:p>
            <a:pPr marL="0" indent="0">
              <a:buFont typeface="Wingdings" panose="05000000000000000000" pitchFamily="2" charset="2"/>
              <a:buNone/>
              <a:defRPr/>
            </a:pPr>
            <a:r>
              <a:rPr lang="en-US" sz="1050" dirty="0" smtClean="0">
                <a:latin typeface="Courier New" pitchFamily="49" charset="0"/>
                <a:cs typeface="Courier New" pitchFamily="49" charset="0"/>
              </a:rPr>
              <a:t>18 </a:t>
            </a:r>
            <a:r>
              <a:rPr lang="en-US" sz="1050" dirty="0" err="1" smtClean="0">
                <a:latin typeface="Courier New" pitchFamily="49" charset="0"/>
                <a:cs typeface="Courier New" pitchFamily="49" charset="0"/>
              </a:rPr>
              <a:t>vaddpd</a:t>
            </a:r>
            <a:r>
              <a:rPr lang="en-US" sz="1050" dirty="0" smtClean="0">
                <a:latin typeface="Courier New" pitchFamily="49" charset="0"/>
                <a:cs typeface="Courier New" pitchFamily="49" charset="0"/>
              </a:rPr>
              <a:t> %ymm0,%ymm1,%ymm1           # Parallel add %ymm0, %ymm1</a:t>
            </a:r>
          </a:p>
          <a:p>
            <a:pPr marL="0" indent="0">
              <a:buFont typeface="Wingdings" panose="05000000000000000000" pitchFamily="2" charset="2"/>
              <a:buNone/>
              <a:defRPr/>
            </a:pPr>
            <a:r>
              <a:rPr lang="en-US" sz="1050" dirty="0" smtClean="0">
                <a:latin typeface="Courier New" pitchFamily="49" charset="0"/>
                <a:cs typeface="Courier New" pitchFamily="49" charset="0"/>
              </a:rPr>
              <a:t>19 </a:t>
            </a:r>
            <a:r>
              <a:rPr lang="en-US" sz="1050" dirty="0" err="1" smtClean="0">
                <a:latin typeface="Courier New" pitchFamily="49" charset="0"/>
                <a:cs typeface="Courier New" pitchFamily="49" charset="0"/>
              </a:rPr>
              <a:t>jne</a:t>
            </a:r>
            <a:r>
              <a:rPr lang="en-US" sz="1050" dirty="0" smtClean="0">
                <a:latin typeface="Courier New" pitchFamily="49" charset="0"/>
                <a:cs typeface="Courier New" pitchFamily="49" charset="0"/>
              </a:rPr>
              <a:t> 68 &lt;dgemm+0x68&gt;                # jump if not %r8 != %</a:t>
            </a:r>
            <a:r>
              <a:rPr lang="en-US" sz="1050" dirty="0" err="1" smtClean="0">
                <a:latin typeface="Courier New" pitchFamily="49" charset="0"/>
                <a:cs typeface="Courier New" pitchFamily="49" charset="0"/>
              </a:rPr>
              <a:t>rax</a:t>
            </a:r>
            <a:endParaRPr lang="en-US" sz="1050" dirty="0" smtClean="0">
              <a:latin typeface="Courier New" pitchFamily="49" charset="0"/>
              <a:cs typeface="Courier New" pitchFamily="49" charset="0"/>
            </a:endParaRPr>
          </a:p>
          <a:p>
            <a:pPr marL="0" indent="0">
              <a:buFont typeface="Wingdings" panose="05000000000000000000" pitchFamily="2" charset="2"/>
              <a:buNone/>
              <a:defRPr/>
            </a:pPr>
            <a:r>
              <a:rPr lang="it-IT" sz="1050" dirty="0" smtClean="0">
                <a:latin typeface="Courier New" pitchFamily="49" charset="0"/>
                <a:cs typeface="Courier New" pitchFamily="49" charset="0"/>
              </a:rPr>
              <a:t>20 add $0x1,%esi                      # register % esi = % esi + 1</a:t>
            </a:r>
          </a:p>
          <a:p>
            <a:pPr marL="0" indent="0">
              <a:buFont typeface="Wingdings" panose="05000000000000000000" pitchFamily="2" charset="2"/>
              <a:buNone/>
              <a:defRPr/>
            </a:pPr>
            <a:r>
              <a:rPr lang="en-US" sz="1050" dirty="0" smtClean="0">
                <a:latin typeface="Courier New" pitchFamily="49" charset="0"/>
                <a:cs typeface="Courier New" pitchFamily="49" charset="0"/>
              </a:rPr>
              <a:t>21 </a:t>
            </a:r>
            <a:r>
              <a:rPr lang="en-US" sz="1050" dirty="0" err="1" smtClean="0">
                <a:latin typeface="Courier New" pitchFamily="49" charset="0"/>
                <a:cs typeface="Courier New" pitchFamily="49" charset="0"/>
              </a:rPr>
              <a:t>vmovapd</a:t>
            </a:r>
            <a:r>
              <a:rPr lang="en-US" sz="1050" dirty="0" smtClean="0">
                <a:latin typeface="Courier New" pitchFamily="49" charset="0"/>
                <a:cs typeface="Courier New" pitchFamily="49" charset="0"/>
              </a:rPr>
              <a:t> %ymm4,(%r11)               # Store %ymm4 into 4 C elements</a:t>
            </a:r>
          </a:p>
          <a:p>
            <a:pPr marL="0" indent="0">
              <a:buFont typeface="Wingdings" panose="05000000000000000000" pitchFamily="2" charset="2"/>
              <a:buNone/>
              <a:defRPr/>
            </a:pPr>
            <a:r>
              <a:rPr lang="en-US" sz="1050" dirty="0" smtClean="0">
                <a:latin typeface="Courier New" pitchFamily="49" charset="0"/>
                <a:cs typeface="Courier New" pitchFamily="49" charset="0"/>
              </a:rPr>
              <a:t>22 </a:t>
            </a:r>
            <a:r>
              <a:rPr lang="en-US" sz="1050" dirty="0" err="1" smtClean="0">
                <a:latin typeface="Courier New" pitchFamily="49" charset="0"/>
                <a:cs typeface="Courier New" pitchFamily="49" charset="0"/>
              </a:rPr>
              <a:t>vmovapd</a:t>
            </a:r>
            <a:r>
              <a:rPr lang="en-US" sz="1050" dirty="0" smtClean="0">
                <a:latin typeface="Courier New" pitchFamily="49" charset="0"/>
                <a:cs typeface="Courier New" pitchFamily="49" charset="0"/>
              </a:rPr>
              <a:t> %ymm3,0x20(%r11)           # Store %ymm3 into 4 C elements</a:t>
            </a:r>
          </a:p>
          <a:p>
            <a:pPr marL="0" indent="0">
              <a:buFont typeface="Wingdings" panose="05000000000000000000" pitchFamily="2" charset="2"/>
              <a:buNone/>
              <a:defRPr/>
            </a:pPr>
            <a:r>
              <a:rPr lang="en-US" sz="1050" dirty="0" smtClean="0">
                <a:latin typeface="Courier New" pitchFamily="49" charset="0"/>
                <a:cs typeface="Courier New" pitchFamily="49" charset="0"/>
              </a:rPr>
              <a:t>23 </a:t>
            </a:r>
            <a:r>
              <a:rPr lang="en-US" sz="1050" dirty="0" err="1" smtClean="0">
                <a:latin typeface="Courier New" pitchFamily="49" charset="0"/>
                <a:cs typeface="Courier New" pitchFamily="49" charset="0"/>
              </a:rPr>
              <a:t>vmovapd</a:t>
            </a:r>
            <a:r>
              <a:rPr lang="en-US" sz="1050" dirty="0" smtClean="0">
                <a:latin typeface="Courier New" pitchFamily="49" charset="0"/>
                <a:cs typeface="Courier New" pitchFamily="49" charset="0"/>
              </a:rPr>
              <a:t> %ymm2,0x40(%r11)           # Store %ymm2 into 4 C elements</a:t>
            </a:r>
          </a:p>
          <a:p>
            <a:pPr marL="0" indent="0">
              <a:buFont typeface="Wingdings" panose="05000000000000000000" pitchFamily="2" charset="2"/>
              <a:buNone/>
              <a:defRPr/>
            </a:pPr>
            <a:r>
              <a:rPr lang="en-US" sz="1050" dirty="0" smtClean="0">
                <a:latin typeface="Courier New" pitchFamily="49" charset="0"/>
                <a:cs typeface="Courier New" pitchFamily="49" charset="0"/>
              </a:rPr>
              <a:t>24 </a:t>
            </a:r>
            <a:r>
              <a:rPr lang="en-US" sz="1050" dirty="0" err="1" smtClean="0">
                <a:latin typeface="Courier New" pitchFamily="49" charset="0"/>
                <a:cs typeface="Courier New" pitchFamily="49" charset="0"/>
              </a:rPr>
              <a:t>vmovapd</a:t>
            </a:r>
            <a:r>
              <a:rPr lang="en-US" sz="1050" dirty="0" smtClean="0">
                <a:latin typeface="Courier New" pitchFamily="49" charset="0"/>
                <a:cs typeface="Courier New" pitchFamily="49" charset="0"/>
              </a:rPr>
              <a:t> %ymm1,0x60(%r11)           # Store %ymm1 into 4 C elements</a:t>
            </a:r>
            <a:endParaRPr lang="en-US" sz="1050" dirty="0">
              <a:latin typeface="Courier New" pitchFamily="49" charset="0"/>
              <a:cs typeface="Courier New" pitchFamily="49" charset="0"/>
            </a:endParaRPr>
          </a:p>
        </p:txBody>
      </p:sp>
      <p:sp>
        <p:nvSpPr>
          <p:cNvPr id="252930" name="Title 1"/>
          <p:cNvSpPr>
            <a:spLocks noGrp="1"/>
          </p:cNvSpPr>
          <p:nvPr>
            <p:ph type="title"/>
          </p:nvPr>
        </p:nvSpPr>
        <p:spPr/>
        <p:txBody>
          <a:bodyPr/>
          <a:lstStyle/>
          <a:p>
            <a:r>
              <a:rPr lang="en-US" altLang="en-US" smtClean="0"/>
              <a:t>Matrix Multiply</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177</a:t>
            </a:fld>
            <a:endParaRPr lang="zh-CN"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53954" name="Title 1"/>
          <p:cNvSpPr>
            <a:spLocks noGrp="1"/>
          </p:cNvSpPr>
          <p:nvPr>
            <p:ph type="title"/>
          </p:nvPr>
        </p:nvSpPr>
        <p:spPr/>
        <p:txBody>
          <a:bodyPr/>
          <a:lstStyle/>
          <a:p>
            <a:r>
              <a:rPr lang="en-US" altLang="en-US" smtClean="0"/>
              <a:t>Performance Impact</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178</a:t>
            </a:fld>
            <a:endParaRPr lang="zh-CN" altLang="en-US"/>
          </a:p>
        </p:txBody>
      </p:sp>
      <p:pic>
        <p:nvPicPr>
          <p:cNvPr id="25395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657350"/>
            <a:ext cx="6130925"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3"/>
          <p:cNvSpPr>
            <a:spLocks noGrp="1" noChangeArrowheads="1"/>
          </p:cNvSpPr>
          <p:nvPr>
            <p:ph idx="1"/>
          </p:nvPr>
        </p:nvSpPr>
        <p:spPr/>
        <p:txBody>
          <a:bodyPr/>
          <a:lstStyle/>
          <a:p>
            <a:pPr eaLnBrk="1" hangingPunct="1"/>
            <a:r>
              <a:rPr lang="en-US" altLang="en-US" sz="2800" smtClean="0"/>
              <a:t>Pipelining is easy (!)</a:t>
            </a:r>
          </a:p>
          <a:p>
            <a:pPr lvl="1" eaLnBrk="1" hangingPunct="1"/>
            <a:r>
              <a:rPr lang="en-US" altLang="en-US" sz="2400" smtClean="0"/>
              <a:t>The basic idea is easy</a:t>
            </a:r>
          </a:p>
          <a:p>
            <a:pPr lvl="1" eaLnBrk="1" hangingPunct="1"/>
            <a:r>
              <a:rPr lang="en-US" altLang="en-US" sz="2400" smtClean="0"/>
              <a:t>The devil is in the details</a:t>
            </a:r>
          </a:p>
          <a:p>
            <a:pPr lvl="2" eaLnBrk="1" hangingPunct="1"/>
            <a:r>
              <a:rPr lang="en-US" altLang="en-US" sz="2000" smtClean="0"/>
              <a:t>e.g., detecting data hazards</a:t>
            </a:r>
          </a:p>
          <a:p>
            <a:pPr eaLnBrk="1" hangingPunct="1"/>
            <a:r>
              <a:rPr lang="en-US" altLang="en-US" sz="2800" smtClean="0"/>
              <a:t>Pipelining is independent of technology</a:t>
            </a:r>
          </a:p>
          <a:p>
            <a:pPr lvl="1" eaLnBrk="1" hangingPunct="1"/>
            <a:r>
              <a:rPr lang="en-US" altLang="en-US" sz="2400" smtClean="0"/>
              <a:t>So why haven’t we always done pipelining?</a:t>
            </a:r>
          </a:p>
          <a:p>
            <a:pPr lvl="1" eaLnBrk="1" hangingPunct="1"/>
            <a:r>
              <a:rPr lang="en-US" altLang="en-US" sz="2400" smtClean="0"/>
              <a:t>More transistors make more advanced techniques feasible</a:t>
            </a:r>
          </a:p>
          <a:p>
            <a:pPr lvl="1" eaLnBrk="1" hangingPunct="1"/>
            <a:r>
              <a:rPr lang="en-US" altLang="en-US" sz="2400" smtClean="0"/>
              <a:t>Pipeline-related ISA design needs to take account of technology trends</a:t>
            </a:r>
          </a:p>
          <a:p>
            <a:pPr lvl="2" eaLnBrk="1" hangingPunct="1"/>
            <a:r>
              <a:rPr lang="en-US" altLang="en-US" sz="2000" smtClean="0"/>
              <a:t>e.g., predicated instructions</a:t>
            </a:r>
            <a:endParaRPr lang="en-AU" altLang="en-US" sz="2000" smtClean="0"/>
          </a:p>
        </p:txBody>
      </p:sp>
      <p:sp>
        <p:nvSpPr>
          <p:cNvPr id="254979" name="Rectangle 2"/>
          <p:cNvSpPr>
            <a:spLocks noGrp="1" noChangeArrowheads="1"/>
          </p:cNvSpPr>
          <p:nvPr>
            <p:ph type="title"/>
          </p:nvPr>
        </p:nvSpPr>
        <p:spPr/>
        <p:txBody>
          <a:bodyPr/>
          <a:lstStyle/>
          <a:p>
            <a:pPr eaLnBrk="1" hangingPunct="1"/>
            <a:r>
              <a:rPr lang="en-US" altLang="en-US" sz="4000" smtClean="0"/>
              <a:t>Fallacies</a:t>
            </a:r>
            <a:endParaRPr lang="en-AU" altLang="en-US" sz="400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179</a:t>
            </a:fld>
            <a:endParaRPr lang="zh-CN" altLang="en-US"/>
          </a:p>
        </p:txBody>
      </p:sp>
      <p:sp>
        <p:nvSpPr>
          <p:cNvPr id="254981" name="Text Box 4"/>
          <p:cNvSpPr txBox="1">
            <a:spLocks noChangeArrowheads="1"/>
          </p:cNvSpPr>
          <p:nvPr/>
        </p:nvSpPr>
        <p:spPr bwMode="auto">
          <a:xfrm rot="5400000">
            <a:off x="7509669" y="1267619"/>
            <a:ext cx="2901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§4.14 Fallacies and Pitfalls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rrowheads="1"/>
          </p:cNvSpPr>
          <p:nvPr>
            <p:ph type="title"/>
          </p:nvPr>
        </p:nvSpPr>
        <p:spPr>
          <a:xfrm>
            <a:off x="755576" y="404664"/>
            <a:ext cx="6405563" cy="386954"/>
          </a:xfrm>
        </p:spPr>
        <p:txBody>
          <a:bodyPr>
            <a:normAutofit fontScale="90000"/>
          </a:bodyPr>
          <a:lstStyle/>
          <a:p>
            <a:pPr algn="l" eaLnBrk="1" hangingPunct="1"/>
            <a:r>
              <a:rPr lang="en-US" altLang="zh-CN" dirty="0">
                <a:solidFill>
                  <a:srgbClr val="FF0000"/>
                </a:solidFill>
              </a:rPr>
              <a:t>Instruction execution</a:t>
            </a:r>
            <a:r>
              <a:rPr lang="en-US" altLang="zh-CN" dirty="0"/>
              <a:t> </a:t>
            </a:r>
            <a:r>
              <a:rPr lang="en-US" altLang="zh-CN" dirty="0">
                <a:solidFill>
                  <a:srgbClr val="FF0000"/>
                </a:solidFill>
              </a:rPr>
              <a:t>in </a:t>
            </a:r>
            <a:r>
              <a:rPr lang="en-US" altLang="zh-CN" dirty="0" smtClean="0">
                <a:solidFill>
                  <a:srgbClr val="FF0000"/>
                </a:solidFill>
              </a:rPr>
              <a:t>RISC-V</a:t>
            </a:r>
            <a:endParaRPr lang="en-US" altLang="zh-CN" dirty="0">
              <a:solidFill>
                <a:srgbClr val="FF0000"/>
              </a:solidFill>
            </a:endParaRPr>
          </a:p>
        </p:txBody>
      </p:sp>
      <p:sp>
        <p:nvSpPr>
          <p:cNvPr id="4" name="圆角矩形 3"/>
          <p:cNvSpPr/>
          <p:nvPr/>
        </p:nvSpPr>
        <p:spPr bwMode="auto">
          <a:xfrm>
            <a:off x="1309690" y="1196752"/>
            <a:ext cx="7078734" cy="2031850"/>
          </a:xfrm>
          <a:prstGeom prst="roundRect">
            <a:avLst/>
          </a:prstGeom>
          <a:solidFill>
            <a:schemeClr val="tx1">
              <a:lumMod val="20000"/>
              <a:lumOff val="80000"/>
            </a:schemeClr>
          </a:solidFill>
          <a:ln w="12700" cap="flat" cmpd="sng" algn="ctr">
            <a:solidFill>
              <a:srgbClr val="000000"/>
            </a:solidFill>
            <a:prstDash val="solid"/>
            <a:round/>
            <a:headEnd type="none" w="med" len="med"/>
            <a:tailEnd type="none" w="med" len="med"/>
          </a:ln>
          <a:effectLst/>
        </p:spPr>
        <p:txBody>
          <a:bodyPr wrap="none" anchor="ctr"/>
          <a:lstStyle/>
          <a:p>
            <a:pPr marL="257175" indent="-257175">
              <a:spcBef>
                <a:spcPts val="0"/>
              </a:spcBef>
              <a:defRPr/>
            </a:pPr>
            <a:endParaRPr lang="zh-CN" altLang="en-US" sz="1200" dirty="0"/>
          </a:p>
        </p:txBody>
      </p:sp>
      <p:sp>
        <p:nvSpPr>
          <p:cNvPr id="131076" name="圆角矩形 4"/>
          <p:cNvSpPr>
            <a:spLocks noChangeArrowheads="1"/>
          </p:cNvSpPr>
          <p:nvPr/>
        </p:nvSpPr>
        <p:spPr bwMode="auto">
          <a:xfrm>
            <a:off x="1297104" y="3234312"/>
            <a:ext cx="7307344" cy="3003000"/>
          </a:xfrm>
          <a:prstGeom prst="roundRect">
            <a:avLst>
              <a:gd name="adj" fmla="val 16667"/>
            </a:avLst>
          </a:prstGeom>
          <a:solidFill>
            <a:srgbClr val="FF99FF"/>
          </a:solidFill>
          <a:ln w="12700" algn="ctr">
            <a:solidFill>
              <a:srgbClr val="000000"/>
            </a:solidFill>
            <a:round/>
            <a:headEnd/>
            <a:tailEnd/>
          </a:ln>
        </p:spPr>
        <p:txBody>
          <a:bodyPr wrap="none"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ts val="0"/>
              </a:spcBef>
            </a:pPr>
            <a:endParaRPr lang="zh-CN" altLang="en-US" sz="1500" dirty="0"/>
          </a:p>
        </p:txBody>
      </p:sp>
      <p:sp>
        <p:nvSpPr>
          <p:cNvPr id="131077" name="Rectangle 3"/>
          <p:cNvSpPr>
            <a:spLocks noGrp="1" noRot="1" noChangeArrowheads="1"/>
          </p:cNvSpPr>
          <p:nvPr>
            <p:ph type="body" idx="1"/>
          </p:nvPr>
        </p:nvSpPr>
        <p:spPr>
          <a:xfrm>
            <a:off x="1392188" y="1412306"/>
            <a:ext cx="7574212" cy="5445694"/>
          </a:xfrm>
        </p:spPr>
        <p:txBody>
          <a:bodyPr>
            <a:normAutofit/>
          </a:bodyPr>
          <a:lstStyle/>
          <a:p>
            <a:pPr>
              <a:spcBef>
                <a:spcPts val="0"/>
              </a:spcBef>
            </a:pPr>
            <a:r>
              <a:rPr lang="en-US" altLang="zh-CN" sz="2800" dirty="0">
                <a:solidFill>
                  <a:srgbClr val="FF0000"/>
                </a:solidFill>
              </a:rPr>
              <a:t>Fetch :</a:t>
            </a:r>
          </a:p>
          <a:p>
            <a:pPr lvl="1">
              <a:spcBef>
                <a:spcPts val="0"/>
              </a:spcBef>
            </a:pPr>
            <a:r>
              <a:rPr lang="en-US" altLang="zh-CN" sz="1800" dirty="0"/>
              <a:t>Take instructions from the instruction memory </a:t>
            </a:r>
          </a:p>
          <a:p>
            <a:pPr lvl="1">
              <a:spcBef>
                <a:spcPts val="0"/>
              </a:spcBef>
            </a:pPr>
            <a:r>
              <a:rPr lang="en-US" altLang="zh-CN" sz="1800" dirty="0"/>
              <a:t>Modify PC to point the next instruction</a:t>
            </a:r>
          </a:p>
          <a:p>
            <a:pPr>
              <a:spcBef>
                <a:spcPts val="0"/>
              </a:spcBef>
            </a:pPr>
            <a:r>
              <a:rPr lang="en-US" altLang="zh-CN" sz="2800" dirty="0">
                <a:solidFill>
                  <a:srgbClr val="FF0000"/>
                </a:solidFill>
              </a:rPr>
              <a:t>Instruction decoding &amp; Read Operand: </a:t>
            </a:r>
          </a:p>
          <a:p>
            <a:pPr lvl="1">
              <a:spcBef>
                <a:spcPts val="0"/>
              </a:spcBef>
            </a:pPr>
            <a:r>
              <a:rPr lang="en-US" altLang="zh-CN" sz="1800" dirty="0"/>
              <a:t>Will be translated into machine control command </a:t>
            </a:r>
          </a:p>
          <a:p>
            <a:pPr lvl="1">
              <a:spcBef>
                <a:spcPts val="0"/>
              </a:spcBef>
            </a:pPr>
            <a:r>
              <a:rPr lang="en-US" altLang="zh-CN" sz="1800" dirty="0"/>
              <a:t> Reading Register Operands, whether or not to use </a:t>
            </a:r>
          </a:p>
          <a:p>
            <a:pPr>
              <a:spcBef>
                <a:spcPts val="0"/>
              </a:spcBef>
            </a:pPr>
            <a:r>
              <a:rPr lang="en-US" altLang="zh-CN" sz="2800" dirty="0">
                <a:solidFill>
                  <a:srgbClr val="FF0000"/>
                </a:solidFill>
              </a:rPr>
              <a:t>Executive Control:</a:t>
            </a:r>
          </a:p>
          <a:p>
            <a:pPr lvl="1">
              <a:spcBef>
                <a:spcPts val="0"/>
              </a:spcBef>
            </a:pPr>
            <a:r>
              <a:rPr lang="en-US" altLang="zh-CN" sz="1800" dirty="0"/>
              <a:t>Control the implementation of the corresponding ALU operation </a:t>
            </a:r>
          </a:p>
          <a:p>
            <a:pPr>
              <a:spcBef>
                <a:spcPts val="0"/>
              </a:spcBef>
            </a:pPr>
            <a:r>
              <a:rPr lang="en-US" altLang="zh-CN" sz="2800" dirty="0">
                <a:solidFill>
                  <a:srgbClr val="FF0000"/>
                </a:solidFill>
              </a:rPr>
              <a:t>Memory access:</a:t>
            </a:r>
          </a:p>
          <a:p>
            <a:pPr lvl="1">
              <a:spcBef>
                <a:spcPts val="0"/>
              </a:spcBef>
            </a:pPr>
            <a:r>
              <a:rPr lang="en-US" altLang="zh-CN" sz="1800" dirty="0"/>
              <a:t>Write or Read data from memory </a:t>
            </a:r>
          </a:p>
          <a:p>
            <a:pPr lvl="1">
              <a:spcBef>
                <a:spcPts val="0"/>
              </a:spcBef>
            </a:pPr>
            <a:r>
              <a:rPr lang="en-US" altLang="zh-CN" sz="1800" dirty="0"/>
              <a:t>Only </a:t>
            </a:r>
            <a:r>
              <a:rPr lang="en-US" altLang="zh-CN" sz="1800" dirty="0" err="1"/>
              <a:t>ld</a:t>
            </a:r>
            <a:r>
              <a:rPr lang="en-US" altLang="zh-CN" sz="1800" dirty="0"/>
              <a:t>/</a:t>
            </a:r>
            <a:r>
              <a:rPr lang="en-US" altLang="zh-CN" sz="1800" dirty="0" err="1"/>
              <a:t>sd</a:t>
            </a:r>
            <a:endParaRPr lang="en-US" altLang="zh-CN" sz="1800" dirty="0"/>
          </a:p>
          <a:p>
            <a:pPr>
              <a:spcBef>
                <a:spcPts val="0"/>
              </a:spcBef>
            </a:pPr>
            <a:r>
              <a:rPr lang="en-US" altLang="zh-CN" sz="2800" dirty="0">
                <a:solidFill>
                  <a:srgbClr val="FF0000"/>
                </a:solidFill>
              </a:rPr>
              <a:t>Write results to register:</a:t>
            </a:r>
          </a:p>
          <a:p>
            <a:pPr lvl="1">
              <a:spcBef>
                <a:spcPts val="0"/>
              </a:spcBef>
            </a:pPr>
            <a:r>
              <a:rPr lang="en-US" altLang="zh-CN" sz="1800" dirty="0"/>
              <a:t>If it is R-type instructions, ALU results are written to </a:t>
            </a:r>
            <a:r>
              <a:rPr lang="en-US" altLang="zh-CN" sz="1800" dirty="0" err="1"/>
              <a:t>rd</a:t>
            </a:r>
            <a:endParaRPr lang="en-US" altLang="zh-CN" sz="1800" dirty="0"/>
          </a:p>
          <a:p>
            <a:pPr lvl="1">
              <a:spcBef>
                <a:spcPts val="0"/>
              </a:spcBef>
            </a:pPr>
            <a:r>
              <a:rPr lang="en-US" altLang="zh-CN" sz="1800" dirty="0"/>
              <a:t>If it is I-type instructions, memory data are written to </a:t>
            </a:r>
            <a:r>
              <a:rPr lang="en-US" altLang="zh-CN" sz="1800" dirty="0" err="1"/>
              <a:t>rd</a:t>
            </a:r>
            <a:endParaRPr lang="en-US" altLang="zh-CN" sz="2800" dirty="0">
              <a:solidFill>
                <a:srgbClr val="FF0000"/>
              </a:solidFill>
            </a:endParaRPr>
          </a:p>
          <a:p>
            <a:pPr>
              <a:spcBef>
                <a:spcPts val="0"/>
              </a:spcBef>
            </a:pPr>
            <a:r>
              <a:rPr lang="en-US" altLang="zh-CN" sz="2800" dirty="0">
                <a:solidFill>
                  <a:srgbClr val="FF0000"/>
                </a:solidFill>
              </a:rPr>
              <a:t>Modify PC </a:t>
            </a:r>
            <a:r>
              <a:rPr lang="en-US" altLang="zh-CN" sz="1800" dirty="0"/>
              <a:t>for branch instructions</a:t>
            </a:r>
          </a:p>
        </p:txBody>
      </p:sp>
    </p:spTree>
    <p:extLst>
      <p:ext uri="{BB962C8B-B14F-4D97-AF65-F5344CB8AC3E}">
        <p14:creationId xmlns:p14="http://schemas.microsoft.com/office/powerpoint/2010/main" val="186215598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3"/>
          <p:cNvSpPr>
            <a:spLocks noGrp="1" noChangeArrowheads="1"/>
          </p:cNvSpPr>
          <p:nvPr>
            <p:ph idx="1"/>
          </p:nvPr>
        </p:nvSpPr>
        <p:spPr/>
        <p:txBody>
          <a:bodyPr/>
          <a:lstStyle/>
          <a:p>
            <a:pPr eaLnBrk="1" hangingPunct="1"/>
            <a:r>
              <a:rPr lang="en-US" altLang="en-US" smtClean="0"/>
              <a:t>Poor ISA design can make pipelining harder</a:t>
            </a:r>
          </a:p>
          <a:p>
            <a:pPr lvl="1" eaLnBrk="1" hangingPunct="1"/>
            <a:r>
              <a:rPr lang="en-US" altLang="en-US" smtClean="0"/>
              <a:t>e.g., complex instruction sets (VAX, IA-32)</a:t>
            </a:r>
          </a:p>
          <a:p>
            <a:pPr lvl="2" eaLnBrk="1" hangingPunct="1"/>
            <a:r>
              <a:rPr lang="en-US" altLang="en-US" smtClean="0"/>
              <a:t>Significant overhead to make pipelining work</a:t>
            </a:r>
          </a:p>
          <a:p>
            <a:pPr lvl="2" eaLnBrk="1" hangingPunct="1"/>
            <a:r>
              <a:rPr lang="en-US" altLang="en-US" smtClean="0"/>
              <a:t>IA-32 micro-op approach</a:t>
            </a:r>
          </a:p>
          <a:p>
            <a:pPr lvl="1" eaLnBrk="1" hangingPunct="1"/>
            <a:r>
              <a:rPr lang="en-US" altLang="en-US" smtClean="0"/>
              <a:t>e.g., complex addressing modes</a:t>
            </a:r>
          </a:p>
          <a:p>
            <a:pPr lvl="2" eaLnBrk="1" hangingPunct="1"/>
            <a:r>
              <a:rPr lang="en-US" altLang="en-US" smtClean="0"/>
              <a:t>Register update side effects, memory indirection</a:t>
            </a:r>
          </a:p>
          <a:p>
            <a:pPr lvl="1" eaLnBrk="1" hangingPunct="1"/>
            <a:r>
              <a:rPr lang="en-US" altLang="en-US" smtClean="0"/>
              <a:t>e.g., delayed branches</a:t>
            </a:r>
          </a:p>
          <a:p>
            <a:pPr lvl="2" eaLnBrk="1" hangingPunct="1"/>
            <a:r>
              <a:rPr lang="en-US" altLang="en-US" smtClean="0"/>
              <a:t>Advanced pipelines have long delay slots</a:t>
            </a:r>
            <a:endParaRPr lang="en-AU" altLang="en-US" smtClean="0"/>
          </a:p>
        </p:txBody>
      </p:sp>
      <p:sp>
        <p:nvSpPr>
          <p:cNvPr id="257027" name="Rectangle 2"/>
          <p:cNvSpPr>
            <a:spLocks noGrp="1" noChangeArrowheads="1"/>
          </p:cNvSpPr>
          <p:nvPr>
            <p:ph type="title"/>
          </p:nvPr>
        </p:nvSpPr>
        <p:spPr/>
        <p:txBody>
          <a:bodyPr/>
          <a:lstStyle/>
          <a:p>
            <a:pPr eaLnBrk="1" hangingPunct="1"/>
            <a:r>
              <a:rPr lang="en-US" altLang="en-US" smtClean="0"/>
              <a:t>Pitfalls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180</a:t>
            </a:fld>
            <a:endParaRPr lang="zh-CN" altLang="en-US"/>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Rectangle 3"/>
          <p:cNvSpPr>
            <a:spLocks noGrp="1" noChangeArrowheads="1"/>
          </p:cNvSpPr>
          <p:nvPr>
            <p:ph idx="1"/>
          </p:nvPr>
        </p:nvSpPr>
        <p:spPr/>
        <p:txBody>
          <a:bodyPr>
            <a:normAutofit lnSpcReduction="10000"/>
          </a:bodyPr>
          <a:lstStyle/>
          <a:p>
            <a:pPr eaLnBrk="1" hangingPunct="1"/>
            <a:r>
              <a:rPr lang="en-US" altLang="en-US" sz="2800" smtClean="0"/>
              <a:t>ISA influences design of datapath and control</a:t>
            </a:r>
          </a:p>
          <a:p>
            <a:pPr eaLnBrk="1" hangingPunct="1"/>
            <a:r>
              <a:rPr lang="en-US" altLang="en-US" sz="2800" smtClean="0"/>
              <a:t>Datapath and control influence design of ISA</a:t>
            </a:r>
          </a:p>
          <a:p>
            <a:pPr eaLnBrk="1" hangingPunct="1"/>
            <a:r>
              <a:rPr lang="en-US" altLang="en-US" sz="2800" smtClean="0"/>
              <a:t>Pipelining improves instruction throughput</a:t>
            </a:r>
            <a:br>
              <a:rPr lang="en-US" altLang="en-US" sz="2800" smtClean="0"/>
            </a:br>
            <a:r>
              <a:rPr lang="en-US" altLang="en-US" sz="2800" smtClean="0"/>
              <a:t>using parallelism</a:t>
            </a:r>
          </a:p>
          <a:p>
            <a:pPr lvl="1" eaLnBrk="1" hangingPunct="1"/>
            <a:r>
              <a:rPr lang="en-US" altLang="en-US" sz="2400" smtClean="0"/>
              <a:t>More instructions completed per second</a:t>
            </a:r>
          </a:p>
          <a:p>
            <a:pPr lvl="1" eaLnBrk="1" hangingPunct="1"/>
            <a:r>
              <a:rPr lang="en-US" altLang="en-US" sz="2400" smtClean="0"/>
              <a:t>Latency for each instruction not reduced</a:t>
            </a:r>
          </a:p>
          <a:p>
            <a:pPr eaLnBrk="1" hangingPunct="1"/>
            <a:r>
              <a:rPr lang="en-US" altLang="en-US" sz="2800" smtClean="0"/>
              <a:t>Hazards: structural, data, control</a:t>
            </a:r>
          </a:p>
          <a:p>
            <a:pPr eaLnBrk="1" hangingPunct="1"/>
            <a:r>
              <a:rPr lang="en-US" altLang="en-US" sz="2800" smtClean="0"/>
              <a:t>Multiple issue and dynamic scheduling (ILP)</a:t>
            </a:r>
          </a:p>
          <a:p>
            <a:pPr lvl="1" eaLnBrk="1" hangingPunct="1"/>
            <a:r>
              <a:rPr lang="en-US" altLang="en-US" sz="2400" smtClean="0"/>
              <a:t>Dependencies limit achievable parallelism</a:t>
            </a:r>
          </a:p>
          <a:p>
            <a:pPr lvl="1" eaLnBrk="1" hangingPunct="1"/>
            <a:r>
              <a:rPr lang="en-US" altLang="en-US" sz="2400" smtClean="0"/>
              <a:t>Complexity leads to the power wall</a:t>
            </a:r>
          </a:p>
        </p:txBody>
      </p:sp>
      <p:sp>
        <p:nvSpPr>
          <p:cNvPr id="259075" name="Rectangle 2"/>
          <p:cNvSpPr>
            <a:spLocks noGrp="1" noChangeArrowheads="1"/>
          </p:cNvSpPr>
          <p:nvPr>
            <p:ph type="title"/>
          </p:nvPr>
        </p:nvSpPr>
        <p:spPr/>
        <p:txBody>
          <a:bodyPr/>
          <a:lstStyle/>
          <a:p>
            <a:pPr eaLnBrk="1" hangingPunct="1"/>
            <a:r>
              <a:rPr lang="en-US" altLang="en-US" smtClean="0"/>
              <a:t>Concluding Remarks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181</a:t>
            </a:fld>
            <a:endParaRPr lang="zh-CN" altLang="en-US"/>
          </a:p>
        </p:txBody>
      </p:sp>
      <p:sp>
        <p:nvSpPr>
          <p:cNvPr id="259077" name="Text Box 4"/>
          <p:cNvSpPr txBox="1">
            <a:spLocks noChangeArrowheads="1"/>
          </p:cNvSpPr>
          <p:nvPr/>
        </p:nvSpPr>
        <p:spPr bwMode="auto">
          <a:xfrm rot="5400000">
            <a:off x="7490619" y="1286669"/>
            <a:ext cx="2940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§4.14 Concluding Remarks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idx="1"/>
          </p:nvPr>
        </p:nvSpPr>
        <p:spPr/>
        <p:txBody>
          <a:bodyPr/>
          <a:lstStyle/>
          <a:p>
            <a:pPr eaLnBrk="1" hangingPunct="1"/>
            <a:r>
              <a:rPr lang="en-US" altLang="en-US" dirty="0" smtClean="0"/>
              <a:t>Read two register operands</a:t>
            </a:r>
          </a:p>
          <a:p>
            <a:pPr eaLnBrk="1" hangingPunct="1"/>
            <a:r>
              <a:rPr lang="en-US" altLang="en-US" dirty="0" smtClean="0"/>
              <a:t>Perform arithmetic/logical operation</a:t>
            </a:r>
          </a:p>
          <a:p>
            <a:pPr eaLnBrk="1" hangingPunct="1"/>
            <a:r>
              <a:rPr lang="en-US" altLang="en-US" dirty="0" smtClean="0"/>
              <a:t>Write register result</a:t>
            </a:r>
            <a:endParaRPr lang="en-AU" altLang="en-US" dirty="0" smtClean="0"/>
          </a:p>
        </p:txBody>
      </p:sp>
      <p:sp>
        <p:nvSpPr>
          <p:cNvPr id="31748" name="Rectangle 2"/>
          <p:cNvSpPr>
            <a:spLocks noGrp="1" noChangeArrowheads="1"/>
          </p:cNvSpPr>
          <p:nvPr>
            <p:ph type="title"/>
          </p:nvPr>
        </p:nvSpPr>
        <p:spPr/>
        <p:txBody>
          <a:bodyPr/>
          <a:lstStyle/>
          <a:p>
            <a:pPr eaLnBrk="1" hangingPunct="1"/>
            <a:r>
              <a:rPr lang="en-US" altLang="en-US" smtClean="0"/>
              <a:t>R-Format Instructions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19</a:t>
            </a:fld>
            <a:endParaRPr lang="zh-CN" altLang="en-US"/>
          </a:p>
        </p:txBody>
      </p:sp>
      <p:pic>
        <p:nvPicPr>
          <p:cNvPr id="31747" name="Picture 6" descr="f04-0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284538"/>
            <a:ext cx="6316662"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rrowheads="1"/>
          </p:cNvSpPr>
          <p:nvPr>
            <p:ph type="title"/>
          </p:nvPr>
        </p:nvSpPr>
        <p:spPr/>
        <p:txBody>
          <a:bodyPr vert="horz" lIns="91440" tIns="45720" rIns="91440" bIns="45720" rtlCol="0" anchor="ctr">
            <a:normAutofit/>
          </a:bodyPr>
          <a:lstStyle/>
          <a:p>
            <a:r>
              <a:rPr lang="en-US" altLang="zh-CN" dirty="0"/>
              <a:t>Computer Organization </a:t>
            </a:r>
          </a:p>
        </p:txBody>
      </p:sp>
      <p:grpSp>
        <p:nvGrpSpPr>
          <p:cNvPr id="3" name="组合 2"/>
          <p:cNvGrpSpPr/>
          <p:nvPr/>
        </p:nvGrpSpPr>
        <p:grpSpPr>
          <a:xfrm>
            <a:off x="1043608" y="1574993"/>
            <a:ext cx="7344816" cy="3539025"/>
            <a:chOff x="1774826" y="1459334"/>
            <a:chExt cx="8208962" cy="4444046"/>
          </a:xfrm>
        </p:grpSpPr>
        <p:sp>
          <p:nvSpPr>
            <p:cNvPr id="114692" name="Text Box 4"/>
            <p:cNvSpPr txBox="1">
              <a:spLocks noChangeArrowheads="1"/>
            </p:cNvSpPr>
            <p:nvPr/>
          </p:nvSpPr>
          <p:spPr bwMode="auto">
            <a:xfrm>
              <a:off x="1774826" y="3475461"/>
              <a:ext cx="1800225" cy="50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t>Computer</a:t>
              </a:r>
              <a:endParaRPr lang="zh-CN" altLang="en-US"/>
            </a:p>
          </p:txBody>
        </p:sp>
        <p:sp>
          <p:nvSpPr>
            <p:cNvPr id="114693" name="Text Box 5"/>
            <p:cNvSpPr txBox="1">
              <a:spLocks noChangeArrowheads="1"/>
            </p:cNvSpPr>
            <p:nvPr/>
          </p:nvSpPr>
          <p:spPr bwMode="auto">
            <a:xfrm>
              <a:off x="3719513" y="2394374"/>
              <a:ext cx="1295400" cy="50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dirty="0"/>
                <a:t>CPU</a:t>
              </a:r>
            </a:p>
          </p:txBody>
        </p:sp>
        <p:sp>
          <p:nvSpPr>
            <p:cNvPr id="114694" name="Text Box 6"/>
            <p:cNvSpPr txBox="1">
              <a:spLocks noChangeArrowheads="1"/>
            </p:cNvSpPr>
            <p:nvPr/>
          </p:nvSpPr>
          <p:spPr bwMode="auto">
            <a:xfrm>
              <a:off x="3648077" y="3402434"/>
              <a:ext cx="1655764" cy="50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t>Memory </a:t>
              </a:r>
            </a:p>
          </p:txBody>
        </p:sp>
        <p:sp>
          <p:nvSpPr>
            <p:cNvPr id="114695" name="Text Box 7"/>
            <p:cNvSpPr txBox="1">
              <a:spLocks noChangeArrowheads="1"/>
            </p:cNvSpPr>
            <p:nvPr/>
          </p:nvSpPr>
          <p:spPr bwMode="auto">
            <a:xfrm>
              <a:off x="3719513" y="4627986"/>
              <a:ext cx="2016124" cy="127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t>I/O interface</a:t>
              </a:r>
            </a:p>
          </p:txBody>
        </p:sp>
        <p:sp>
          <p:nvSpPr>
            <p:cNvPr id="114696" name="Text Box 8"/>
            <p:cNvSpPr txBox="1">
              <a:spLocks noChangeArrowheads="1"/>
            </p:cNvSpPr>
            <p:nvPr/>
          </p:nvSpPr>
          <p:spPr bwMode="auto">
            <a:xfrm>
              <a:off x="5735639" y="1459334"/>
              <a:ext cx="2160586" cy="50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t>Control unit  </a:t>
              </a:r>
            </a:p>
          </p:txBody>
        </p:sp>
        <p:sp>
          <p:nvSpPr>
            <p:cNvPr id="114697" name="Text Box 9"/>
            <p:cNvSpPr txBox="1">
              <a:spLocks noChangeArrowheads="1"/>
            </p:cNvSpPr>
            <p:nvPr/>
          </p:nvSpPr>
          <p:spPr bwMode="auto">
            <a:xfrm>
              <a:off x="5807076" y="3259560"/>
              <a:ext cx="1582739" cy="88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t>Datapath  </a:t>
              </a:r>
            </a:p>
          </p:txBody>
        </p:sp>
        <p:sp>
          <p:nvSpPr>
            <p:cNvPr id="114698" name="Text Box 10"/>
            <p:cNvSpPr txBox="1">
              <a:spLocks noChangeArrowheads="1"/>
            </p:cNvSpPr>
            <p:nvPr/>
          </p:nvSpPr>
          <p:spPr bwMode="auto">
            <a:xfrm>
              <a:off x="7823199" y="2322934"/>
              <a:ext cx="2160589" cy="301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dirty="0"/>
                <a:t>Path: </a:t>
              </a:r>
              <a:r>
                <a:rPr kumimoji="0" lang="en-US" altLang="zh-CN" b="0" dirty="0"/>
                <a:t>multiplexors</a:t>
              </a:r>
              <a:endParaRPr lang="en-US" altLang="zh-CN" dirty="0"/>
            </a:p>
            <a:p>
              <a:pPr>
                <a:spcBef>
                  <a:spcPct val="50000"/>
                </a:spcBef>
                <a:buFontTx/>
                <a:buNone/>
              </a:pPr>
              <a:r>
                <a:rPr lang="en-US" altLang="zh-CN" dirty="0"/>
                <a:t>ALU</a:t>
              </a:r>
            </a:p>
            <a:p>
              <a:pPr>
                <a:spcBef>
                  <a:spcPct val="50000"/>
                </a:spcBef>
                <a:buFontTx/>
                <a:buNone/>
              </a:pPr>
              <a:r>
                <a:rPr lang="en-US" altLang="zh-CN" dirty="0"/>
                <a:t>Registers</a:t>
              </a:r>
            </a:p>
            <a:p>
              <a:pPr algn="ctr">
                <a:spcBef>
                  <a:spcPct val="50000"/>
                </a:spcBef>
                <a:buFontTx/>
                <a:buNone/>
              </a:pPr>
              <a:r>
                <a:rPr lang="en-US" altLang="zh-CN" dirty="0"/>
                <a:t>……</a:t>
              </a:r>
            </a:p>
          </p:txBody>
        </p:sp>
        <p:sp>
          <p:nvSpPr>
            <p:cNvPr id="114699" name="AutoShape 11"/>
            <p:cNvSpPr>
              <a:spLocks/>
            </p:cNvSpPr>
            <p:nvPr/>
          </p:nvSpPr>
          <p:spPr bwMode="auto">
            <a:xfrm>
              <a:off x="3359151" y="2465809"/>
              <a:ext cx="288925" cy="2520950"/>
            </a:xfrm>
            <a:prstGeom prst="leftBrace">
              <a:avLst>
                <a:gd name="adj1" fmla="val 72711"/>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4700" name="AutoShape 12"/>
            <p:cNvSpPr>
              <a:spLocks/>
            </p:cNvSpPr>
            <p:nvPr/>
          </p:nvSpPr>
          <p:spPr bwMode="auto">
            <a:xfrm>
              <a:off x="5303839" y="1530772"/>
              <a:ext cx="287337" cy="2233612"/>
            </a:xfrm>
            <a:prstGeom prst="leftBrace">
              <a:avLst>
                <a:gd name="adj1" fmla="val 64779"/>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4701" name="AutoShape 13"/>
            <p:cNvSpPr>
              <a:spLocks/>
            </p:cNvSpPr>
            <p:nvPr/>
          </p:nvSpPr>
          <p:spPr bwMode="auto">
            <a:xfrm>
              <a:off x="7319964" y="2322935"/>
              <a:ext cx="287337" cy="2233613"/>
            </a:xfrm>
            <a:prstGeom prst="leftBrace">
              <a:avLst>
                <a:gd name="adj1" fmla="val 64779"/>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val="1356824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idx="1"/>
          </p:nvPr>
        </p:nvSpPr>
        <p:spPr>
          <a:xfrm>
            <a:off x="595526" y="1227867"/>
            <a:ext cx="7886700" cy="4351338"/>
          </a:xfrm>
        </p:spPr>
        <p:txBody>
          <a:bodyPr/>
          <a:lstStyle/>
          <a:p>
            <a:pPr eaLnBrk="1" hangingPunct="1">
              <a:lnSpc>
                <a:spcPct val="90000"/>
              </a:lnSpc>
            </a:pPr>
            <a:r>
              <a:rPr lang="en-US" altLang="en-US" sz="2800" dirty="0" smtClean="0"/>
              <a:t>Read register operands</a:t>
            </a:r>
          </a:p>
          <a:p>
            <a:pPr eaLnBrk="1" hangingPunct="1">
              <a:lnSpc>
                <a:spcPct val="90000"/>
              </a:lnSpc>
            </a:pPr>
            <a:r>
              <a:rPr lang="en-US" altLang="en-US" sz="2800" dirty="0" smtClean="0"/>
              <a:t>Calculate address using 12-bit offset</a:t>
            </a:r>
          </a:p>
          <a:p>
            <a:pPr lvl="1" eaLnBrk="1" hangingPunct="1">
              <a:lnSpc>
                <a:spcPct val="90000"/>
              </a:lnSpc>
            </a:pPr>
            <a:r>
              <a:rPr lang="en-US" altLang="en-US" sz="2400" dirty="0" smtClean="0"/>
              <a:t>Use ALU, but sign-extend offset</a:t>
            </a:r>
          </a:p>
          <a:p>
            <a:pPr eaLnBrk="1" hangingPunct="1">
              <a:lnSpc>
                <a:spcPct val="90000"/>
              </a:lnSpc>
            </a:pPr>
            <a:r>
              <a:rPr lang="en-US" altLang="en-US" sz="2800" dirty="0" smtClean="0"/>
              <a:t>Load: Read memory and update register</a:t>
            </a:r>
          </a:p>
          <a:p>
            <a:pPr eaLnBrk="1" hangingPunct="1">
              <a:lnSpc>
                <a:spcPct val="90000"/>
              </a:lnSpc>
            </a:pPr>
            <a:r>
              <a:rPr lang="en-US" altLang="en-US" sz="2800" dirty="0" smtClean="0"/>
              <a:t>Store: Write register value to memory</a:t>
            </a:r>
            <a:endParaRPr lang="en-AU" altLang="en-US" sz="2800" dirty="0" smtClean="0"/>
          </a:p>
        </p:txBody>
      </p:sp>
      <p:sp>
        <p:nvSpPr>
          <p:cNvPr id="33795" name="Rectangle 2"/>
          <p:cNvSpPr>
            <a:spLocks noGrp="1" noChangeArrowheads="1"/>
          </p:cNvSpPr>
          <p:nvPr>
            <p:ph type="title"/>
          </p:nvPr>
        </p:nvSpPr>
        <p:spPr/>
        <p:txBody>
          <a:bodyPr/>
          <a:lstStyle/>
          <a:p>
            <a:pPr eaLnBrk="1" hangingPunct="1"/>
            <a:r>
              <a:rPr lang="en-US" altLang="en-US" smtClean="0"/>
              <a:t>Load/Store Instructions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20</a:t>
            </a:fld>
            <a:endParaRPr lang="zh-CN" altLang="en-US"/>
          </a:p>
        </p:txBody>
      </p:sp>
      <p:pic>
        <p:nvPicPr>
          <p:cNvPr id="3379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692525"/>
            <a:ext cx="51133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idx="1"/>
          </p:nvPr>
        </p:nvSpPr>
        <p:spPr/>
        <p:txBody>
          <a:bodyPr/>
          <a:lstStyle/>
          <a:p>
            <a:pPr eaLnBrk="1" hangingPunct="1"/>
            <a:r>
              <a:rPr lang="en-US" altLang="en-US" smtClean="0"/>
              <a:t>Read register operands</a:t>
            </a:r>
          </a:p>
          <a:p>
            <a:pPr eaLnBrk="1" hangingPunct="1"/>
            <a:r>
              <a:rPr lang="en-US" altLang="en-US" smtClean="0"/>
              <a:t>Compare operands</a:t>
            </a:r>
          </a:p>
          <a:p>
            <a:pPr lvl="1" eaLnBrk="1" hangingPunct="1"/>
            <a:r>
              <a:rPr lang="en-US" altLang="en-US" smtClean="0"/>
              <a:t>Use ALU, subtract and check Zero output</a:t>
            </a:r>
          </a:p>
          <a:p>
            <a:pPr eaLnBrk="1" hangingPunct="1"/>
            <a:r>
              <a:rPr lang="en-US" altLang="en-US" smtClean="0"/>
              <a:t>Calculate target address</a:t>
            </a:r>
          </a:p>
          <a:p>
            <a:pPr lvl="1" eaLnBrk="1" hangingPunct="1"/>
            <a:r>
              <a:rPr lang="en-US" altLang="en-US" smtClean="0"/>
              <a:t>Sign-extend displacement</a:t>
            </a:r>
          </a:p>
          <a:p>
            <a:pPr lvl="1" eaLnBrk="1" hangingPunct="1"/>
            <a:r>
              <a:rPr lang="en-US" altLang="en-US" smtClean="0"/>
              <a:t>Shift left 1 place (halfword displacement)</a:t>
            </a:r>
          </a:p>
          <a:p>
            <a:pPr lvl="1" eaLnBrk="1" hangingPunct="1"/>
            <a:r>
              <a:rPr lang="en-US" altLang="en-US" smtClean="0"/>
              <a:t>Add to PC value</a:t>
            </a:r>
          </a:p>
        </p:txBody>
      </p:sp>
      <p:sp>
        <p:nvSpPr>
          <p:cNvPr id="35843" name="Rectangle 2"/>
          <p:cNvSpPr>
            <a:spLocks noGrp="1" noChangeArrowheads="1"/>
          </p:cNvSpPr>
          <p:nvPr>
            <p:ph type="title"/>
          </p:nvPr>
        </p:nvSpPr>
        <p:spPr/>
        <p:txBody>
          <a:bodyPr/>
          <a:lstStyle/>
          <a:p>
            <a:pPr eaLnBrk="1" hangingPunct="1"/>
            <a:r>
              <a:rPr lang="en-US" altLang="en-US" smtClean="0"/>
              <a:t>Branch Instructions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21</a:t>
            </a:fld>
            <a:endParaRPr lang="zh-CN" altLang="en-US"/>
          </a:p>
        </p:txBody>
      </p:sp>
      <p:sp>
        <p:nvSpPr>
          <p:cNvPr id="5" name="文本框 4"/>
          <p:cNvSpPr txBox="1"/>
          <p:nvPr/>
        </p:nvSpPr>
        <p:spPr>
          <a:xfrm>
            <a:off x="6463122" y="1487071"/>
            <a:ext cx="4104456" cy="338554"/>
          </a:xfrm>
          <a:prstGeom prst="rect">
            <a:avLst/>
          </a:prstGeom>
          <a:noFill/>
        </p:spPr>
        <p:txBody>
          <a:bodyPr wrap="square" rtlCol="0">
            <a:spAutoFit/>
          </a:bodyPr>
          <a:lstStyle/>
          <a:p>
            <a:r>
              <a:rPr lang="en-US" altLang="zh-CN" dirty="0" smtClean="0"/>
              <a:t>BEQ  X9, X4, exit1</a:t>
            </a:r>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smtClean="0"/>
              <a:t>Branch Instructions</a:t>
            </a:r>
            <a:endParaRPr lang="en-AU" altLang="en-US" smtClean="0"/>
          </a:p>
        </p:txBody>
      </p:sp>
      <p:sp>
        <p:nvSpPr>
          <p:cNvPr id="3" name="灯片编号占位符 2"/>
          <p:cNvSpPr>
            <a:spLocks noGrp="1"/>
          </p:cNvSpPr>
          <p:nvPr>
            <p:ph type="sldNum" sz="quarter" idx="10"/>
          </p:nvPr>
        </p:nvSpPr>
        <p:spPr/>
        <p:txBody>
          <a:bodyPr/>
          <a:lstStyle/>
          <a:p>
            <a:fld id="{450322E1-33AF-46D7-A5AC-266B73D5C552}" type="slidenum">
              <a:rPr lang="zh-CN" altLang="en-US" smtClean="0"/>
              <a:t>22</a:t>
            </a:fld>
            <a:endParaRPr lang="zh-CN" altLang="en-US"/>
          </a:p>
        </p:txBody>
      </p:sp>
      <p:sp>
        <p:nvSpPr>
          <p:cNvPr id="37892" name="AutoShape 4"/>
          <p:cNvSpPr>
            <a:spLocks/>
          </p:cNvSpPr>
          <p:nvPr/>
        </p:nvSpPr>
        <p:spPr bwMode="auto">
          <a:xfrm>
            <a:off x="1187450" y="1557338"/>
            <a:ext cx="1079500" cy="865187"/>
          </a:xfrm>
          <a:prstGeom prst="borderCallout1">
            <a:avLst>
              <a:gd name="adj1" fmla="val 13213"/>
              <a:gd name="adj2" fmla="val 107060"/>
              <a:gd name="adj3" fmla="val 66241"/>
              <a:gd name="adj4" fmla="val 35529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Just</a:t>
            </a:r>
            <a:br>
              <a:rPr lang="en-US" altLang="en-US" sz="1600"/>
            </a:br>
            <a:r>
              <a:rPr lang="en-US" altLang="en-US" sz="1600"/>
              <a:t>re-routes wires</a:t>
            </a:r>
            <a:endParaRPr lang="en-AU" altLang="en-US" sz="1600"/>
          </a:p>
        </p:txBody>
      </p:sp>
      <p:sp>
        <p:nvSpPr>
          <p:cNvPr id="37893" name="AutoShape 5"/>
          <p:cNvSpPr>
            <a:spLocks/>
          </p:cNvSpPr>
          <p:nvPr/>
        </p:nvSpPr>
        <p:spPr bwMode="auto">
          <a:xfrm>
            <a:off x="5364163" y="5661025"/>
            <a:ext cx="1368425" cy="647700"/>
          </a:xfrm>
          <a:prstGeom prst="borderCallout1">
            <a:avLst>
              <a:gd name="adj1" fmla="val 17648"/>
              <a:gd name="adj2" fmla="val -5569"/>
              <a:gd name="adj3" fmla="val 8579"/>
              <a:gd name="adj4" fmla="val -59630"/>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Sign-bit wire replicated</a:t>
            </a:r>
            <a:endParaRPr lang="en-AU" altLang="en-US" sz="1600"/>
          </a:p>
        </p:txBody>
      </p:sp>
      <p:pic>
        <p:nvPicPr>
          <p:cNvPr id="3789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8263" y="1174750"/>
            <a:ext cx="6951662"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6084168" y="476672"/>
            <a:ext cx="4104456" cy="338554"/>
          </a:xfrm>
          <a:prstGeom prst="rect">
            <a:avLst/>
          </a:prstGeom>
          <a:noFill/>
        </p:spPr>
        <p:txBody>
          <a:bodyPr wrap="square" rtlCol="0">
            <a:spAutoFit/>
          </a:bodyPr>
          <a:lstStyle/>
          <a:p>
            <a:r>
              <a:rPr lang="en-US" altLang="zh-CN" dirty="0" smtClean="0"/>
              <a:t>BEQ  X9,X4, exit1</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88"/>
          <p:cNvPicPr>
            <a:picLocks noChangeAspect="1"/>
          </p:cNvPicPr>
          <p:nvPr/>
        </p:nvPicPr>
        <p:blipFill>
          <a:blip r:embed="rId3"/>
          <a:stretch>
            <a:fillRect/>
          </a:stretch>
        </p:blipFill>
        <p:spPr>
          <a:xfrm>
            <a:off x="6920080" y="904427"/>
            <a:ext cx="2108596" cy="2080922"/>
          </a:xfrm>
          <a:prstGeom prst="rect">
            <a:avLst/>
          </a:prstGeom>
        </p:spPr>
      </p:pic>
      <p:sp>
        <p:nvSpPr>
          <p:cNvPr id="202754" name="Rectangle 2"/>
          <p:cNvSpPr>
            <a:spLocks noChangeArrowheads="1"/>
          </p:cNvSpPr>
          <p:nvPr/>
        </p:nvSpPr>
        <p:spPr bwMode="auto">
          <a:xfrm>
            <a:off x="2127053" y="1676104"/>
            <a:ext cx="1176933" cy="268784"/>
          </a:xfrm>
          <a:prstGeom prst="rect">
            <a:avLst/>
          </a:prstGeom>
          <a:noFill/>
          <a:ln w="12700">
            <a:noFill/>
            <a:miter lim="800000"/>
            <a:headEnd/>
            <a:tailEnd/>
          </a:ln>
          <a:effectLst/>
        </p:spPr>
        <p:txBody>
          <a:bodyPr wrap="none" anchor="ctr"/>
          <a:lstStyle/>
          <a:p>
            <a:endParaRPr lang="zh-CN" altLang="en-US" sz="1125"/>
          </a:p>
        </p:txBody>
      </p:sp>
      <p:sp>
        <p:nvSpPr>
          <p:cNvPr id="202756" name="Rectangle 4"/>
          <p:cNvSpPr>
            <a:spLocks noGrp="1" noChangeArrowheads="1"/>
          </p:cNvSpPr>
          <p:nvPr>
            <p:ph type="title"/>
          </p:nvPr>
        </p:nvSpPr>
        <p:spPr>
          <a:noFill/>
          <a:ln/>
        </p:spPr>
        <p:txBody>
          <a:bodyPr vert="horz" wrap="square" lIns="50900" tIns="25004" rIns="50900" bIns="25004" numCol="1" rtlCol="0" anchor="ctr" anchorCtr="0" compatLnSpc="1">
            <a:prstTxWarp prst="textNoShape">
              <a:avLst/>
            </a:prstTxWarp>
            <a:normAutofit/>
          </a:bodyPr>
          <a:lstStyle/>
          <a:p>
            <a:r>
              <a:rPr lang="en-US" altLang="zh-CN" dirty="0"/>
              <a:t>The other elements</a:t>
            </a:r>
          </a:p>
        </p:txBody>
      </p:sp>
      <p:sp>
        <p:nvSpPr>
          <p:cNvPr id="202755" name="Rectangle 3"/>
          <p:cNvSpPr>
            <a:spLocks noGrp="1" noChangeArrowheads="1"/>
          </p:cNvSpPr>
          <p:nvPr>
            <p:ph idx="1"/>
          </p:nvPr>
        </p:nvSpPr>
        <p:spPr>
          <a:xfrm>
            <a:off x="413538" y="1676104"/>
            <a:ext cx="8229600" cy="3726414"/>
          </a:xfrm>
          <a:noFill/>
          <a:ln/>
        </p:spPr>
        <p:txBody>
          <a:bodyPr vert="horz" wrap="square" lIns="50900" tIns="25004" rIns="50900" bIns="25004" numCol="1" rtlCol="0" anchor="t" anchorCtr="0" compatLnSpc="1">
            <a:prstTxWarp prst="textNoShape">
              <a:avLst/>
            </a:prstTxWarp>
            <a:normAutofit lnSpcReduction="10000"/>
          </a:bodyPr>
          <a:lstStyle/>
          <a:p>
            <a:r>
              <a:rPr lang="en-US" altLang="zh-CN" sz="2000" dirty="0">
                <a:latin typeface="+mn-ea"/>
              </a:rPr>
              <a:t>Immediate generation unit</a:t>
            </a:r>
            <a:r>
              <a:rPr lang="zh-CN" altLang="en-US" sz="2000" dirty="0">
                <a:latin typeface="+mn-ea"/>
              </a:rPr>
              <a:t>：</a:t>
            </a:r>
          </a:p>
          <a:p>
            <a:pPr lvl="1">
              <a:spcBef>
                <a:spcPts val="0"/>
              </a:spcBef>
              <a:buClr>
                <a:srgbClr val="4BACC6">
                  <a:lumMod val="75000"/>
                </a:srgbClr>
              </a:buClr>
            </a:pPr>
            <a:r>
              <a:rPr lang="zh-CN" altLang="en-US" sz="2000" dirty="0">
                <a:solidFill>
                  <a:prstClr val="black"/>
                </a:solidFill>
                <a:latin typeface="+mn-ea"/>
              </a:rPr>
              <a:t>输入指令产生立即数的逻辑功能</a:t>
            </a:r>
            <a:endParaRPr lang="en-US" altLang="zh-CN" sz="2000" dirty="0">
              <a:solidFill>
                <a:prstClr val="black"/>
              </a:solidFill>
              <a:latin typeface="+mn-ea"/>
            </a:endParaRPr>
          </a:p>
          <a:p>
            <a:pPr lvl="2">
              <a:spcBef>
                <a:spcPts val="0"/>
              </a:spcBef>
              <a:buClr>
                <a:srgbClr val="4BACC6">
                  <a:lumMod val="75000"/>
                </a:srgbClr>
              </a:buClr>
            </a:pPr>
            <a:r>
              <a:rPr lang="zh-CN" altLang="en-US" sz="1600" dirty="0">
                <a:solidFill>
                  <a:prstClr val="black"/>
                </a:solidFill>
                <a:latin typeface="+mn-ea"/>
              </a:rPr>
              <a:t>根据指令类型（加载，存储或者分支指令），产生相应的立即数</a:t>
            </a:r>
            <a:endParaRPr lang="en-US" altLang="zh-CN" sz="1600" dirty="0">
              <a:solidFill>
                <a:prstClr val="black"/>
              </a:solidFill>
              <a:latin typeface="+mn-ea"/>
            </a:endParaRPr>
          </a:p>
          <a:p>
            <a:pPr lvl="1">
              <a:spcBef>
                <a:spcPts val="0"/>
              </a:spcBef>
              <a:buClr>
                <a:srgbClr val="4BACC6">
                  <a:lumMod val="75000"/>
                </a:srgbClr>
              </a:buClr>
            </a:pPr>
            <a:r>
              <a:rPr lang="zh-CN" altLang="en-US" sz="2000" dirty="0">
                <a:solidFill>
                  <a:prstClr val="black"/>
                </a:solidFill>
                <a:latin typeface="+mn-ea"/>
              </a:rPr>
              <a:t>转移指令偏移量左移位的功能</a:t>
            </a:r>
            <a:endParaRPr lang="en-US" altLang="zh-CN" sz="2000" dirty="0">
              <a:solidFill>
                <a:prstClr val="black"/>
              </a:solidFill>
              <a:latin typeface="+mn-ea"/>
            </a:endParaRPr>
          </a:p>
          <a:p>
            <a:pPr lvl="2">
              <a:spcBef>
                <a:spcPts val="0"/>
              </a:spcBef>
              <a:buClr>
                <a:srgbClr val="4BACC6">
                  <a:lumMod val="75000"/>
                </a:srgbClr>
              </a:buClr>
            </a:pPr>
            <a:r>
              <a:rPr lang="zh-CN" altLang="en-US" sz="1600" dirty="0">
                <a:solidFill>
                  <a:prstClr val="black"/>
                </a:solidFill>
                <a:latin typeface="+mn-ea"/>
              </a:rPr>
              <a:t>立即数字段符号扩展为</a:t>
            </a:r>
            <a:r>
              <a:rPr lang="en-US" altLang="zh-CN" sz="1600" dirty="0">
                <a:solidFill>
                  <a:prstClr val="black"/>
                </a:solidFill>
                <a:latin typeface="+mn-ea"/>
              </a:rPr>
              <a:t>64</a:t>
            </a:r>
            <a:r>
              <a:rPr lang="zh-CN" altLang="en-US" sz="1600" dirty="0">
                <a:solidFill>
                  <a:prstClr val="black"/>
                </a:solidFill>
                <a:latin typeface="+mn-ea"/>
              </a:rPr>
              <a:t>位结果输出</a:t>
            </a:r>
            <a:endParaRPr lang="en-US" altLang="zh-CN" sz="1600" dirty="0">
              <a:solidFill>
                <a:prstClr val="black"/>
              </a:solidFill>
              <a:latin typeface="+mn-ea"/>
            </a:endParaRPr>
          </a:p>
          <a:p>
            <a:r>
              <a:rPr lang="en-US" altLang="zh-CN" sz="2000" dirty="0">
                <a:latin typeface="+mn-ea"/>
              </a:rPr>
              <a:t>Immediate generation</a:t>
            </a:r>
          </a:p>
          <a:p>
            <a:pPr lvl="1"/>
            <a:r>
              <a:rPr lang="en-US" altLang="zh-CN" sz="1600" dirty="0">
                <a:latin typeface="+mn-ea"/>
              </a:rPr>
              <a:t>Load:</a:t>
            </a:r>
          </a:p>
          <a:p>
            <a:pPr marL="342900" lvl="1" indent="0">
              <a:buNone/>
            </a:pPr>
            <a:r>
              <a:rPr lang="en-US" altLang="zh-CN" sz="1600" dirty="0">
                <a:latin typeface="+mn-ea"/>
              </a:rPr>
              <a:t> </a:t>
            </a:r>
            <a:r>
              <a:rPr lang="en-US" altLang="zh-CN" sz="1600" dirty="0">
                <a:solidFill>
                  <a:srgbClr val="FF0000"/>
                </a:solidFill>
                <a:latin typeface="+mn-ea"/>
              </a:rPr>
              <a:t>00</a:t>
            </a:r>
            <a:r>
              <a:rPr lang="en-US" altLang="zh-CN" sz="1600" dirty="0">
                <a:latin typeface="+mn-ea"/>
              </a:rPr>
              <a:t>00011</a:t>
            </a:r>
          </a:p>
          <a:p>
            <a:pPr lvl="1"/>
            <a:r>
              <a:rPr lang="en-US" altLang="zh-CN" sz="1600" dirty="0" smtClean="0">
                <a:latin typeface="+mn-ea"/>
              </a:rPr>
              <a:t>Store:</a:t>
            </a:r>
            <a:endParaRPr lang="en-US" altLang="zh-CN" sz="1600" dirty="0">
              <a:latin typeface="+mn-ea"/>
            </a:endParaRPr>
          </a:p>
          <a:p>
            <a:pPr marL="342900" lvl="1" indent="0">
              <a:buNone/>
            </a:pPr>
            <a:r>
              <a:rPr lang="en-US" altLang="zh-CN" sz="1600" dirty="0">
                <a:latin typeface="+mn-ea"/>
              </a:rPr>
              <a:t> </a:t>
            </a:r>
            <a:r>
              <a:rPr lang="en-US" altLang="zh-CN" sz="1600" dirty="0">
                <a:solidFill>
                  <a:srgbClr val="FF0000"/>
                </a:solidFill>
                <a:latin typeface="+mn-ea"/>
              </a:rPr>
              <a:t>01</a:t>
            </a:r>
            <a:r>
              <a:rPr lang="en-US" altLang="zh-CN" sz="1600" dirty="0">
                <a:latin typeface="+mn-ea"/>
              </a:rPr>
              <a:t>00011</a:t>
            </a:r>
          </a:p>
          <a:p>
            <a:pPr lvl="1"/>
            <a:r>
              <a:rPr lang="en-US" altLang="zh-CN" sz="1600" dirty="0">
                <a:latin typeface="+mn-ea"/>
              </a:rPr>
              <a:t>Branch:</a:t>
            </a:r>
          </a:p>
          <a:p>
            <a:pPr marL="342900" lvl="1" indent="0">
              <a:buNone/>
            </a:pPr>
            <a:r>
              <a:rPr lang="en-US" altLang="zh-CN" sz="1600" dirty="0">
                <a:latin typeface="+mn-ea"/>
              </a:rPr>
              <a:t> </a:t>
            </a:r>
            <a:r>
              <a:rPr lang="en-US" altLang="zh-CN" sz="1600" dirty="0">
                <a:solidFill>
                  <a:srgbClr val="FF0000"/>
                </a:solidFill>
                <a:latin typeface="+mn-ea"/>
              </a:rPr>
              <a:t>11</a:t>
            </a:r>
            <a:r>
              <a:rPr lang="en-US" altLang="zh-CN" sz="1600" dirty="0">
                <a:latin typeface="+mn-ea"/>
              </a:rPr>
              <a:t>00011</a:t>
            </a:r>
          </a:p>
          <a:p>
            <a:pPr lvl="1"/>
            <a:r>
              <a:rPr lang="en-US" altLang="zh-CN" sz="1600" dirty="0">
                <a:latin typeface="+mn-ea"/>
              </a:rPr>
              <a:t>Jal:</a:t>
            </a:r>
          </a:p>
          <a:p>
            <a:pPr marL="342900" lvl="1" indent="0">
              <a:buNone/>
            </a:pPr>
            <a:r>
              <a:rPr lang="en-US" altLang="zh-CN" sz="1600" dirty="0">
                <a:latin typeface="+mn-ea"/>
              </a:rPr>
              <a:t> 1101111</a:t>
            </a:r>
          </a:p>
          <a:p>
            <a:endParaRPr lang="en-US" altLang="zh-CN" sz="1800" dirty="0">
              <a:latin typeface="+mn-ea"/>
            </a:endParaRPr>
          </a:p>
          <a:p>
            <a:endParaRPr lang="en-US" altLang="zh-CN" sz="1800" dirty="0">
              <a:latin typeface="+mn-ea"/>
            </a:endParaRPr>
          </a:p>
          <a:p>
            <a:endParaRPr lang="en-US" altLang="zh-CN" sz="1800" dirty="0">
              <a:latin typeface="+mn-ea"/>
            </a:endParaRPr>
          </a:p>
          <a:p>
            <a:endParaRPr lang="en-US" altLang="zh-CN" sz="1800" dirty="0">
              <a:latin typeface="+mn-ea"/>
            </a:endParaRPr>
          </a:p>
        </p:txBody>
      </p:sp>
      <p:sp>
        <p:nvSpPr>
          <p:cNvPr id="91" name="矩形 90"/>
          <p:cNvSpPr/>
          <p:nvPr/>
        </p:nvSpPr>
        <p:spPr>
          <a:xfrm>
            <a:off x="1972945" y="3916591"/>
            <a:ext cx="4132158" cy="323165"/>
          </a:xfrm>
          <a:prstGeom prst="rect">
            <a:avLst/>
          </a:prstGeom>
          <a:solidFill>
            <a:schemeClr val="accent3">
              <a:lumMod val="20000"/>
              <a:lumOff val="80000"/>
            </a:schemeClr>
          </a:solidFill>
        </p:spPr>
        <p:txBody>
          <a:bodyPr wrap="none">
            <a:spAutoFit/>
          </a:bodyPr>
          <a:lstStyle/>
          <a:p>
            <a:pPr algn="ctr">
              <a:buNone/>
            </a:pPr>
            <a:r>
              <a:rPr lang="en-US" altLang="zh-CN" sz="1500" dirty="0" err="1">
                <a:latin typeface="Times New Roman" panose="02020603050405020304" pitchFamily="18" charset="0"/>
                <a:cs typeface="Times New Roman" panose="02020603050405020304" pitchFamily="18" charset="0"/>
              </a:rPr>
              <a:t>S_imm</a:t>
            </a:r>
            <a:r>
              <a:rPr lang="en-US" altLang="zh-CN" sz="1500" dirty="0">
                <a:latin typeface="Times New Roman" panose="02020603050405020304" pitchFamily="18" charset="0"/>
                <a:cs typeface="Times New Roman" panose="02020603050405020304" pitchFamily="18" charset="0"/>
              </a:rPr>
              <a:t> = {{52{</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 </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[31:25], </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[11:7]};</a:t>
            </a:r>
            <a:endParaRPr lang="zh-CN" altLang="en-US" sz="1500" dirty="0">
              <a:latin typeface="Times New Roman" panose="02020603050405020304" pitchFamily="18" charset="0"/>
              <a:cs typeface="Times New Roman" panose="02020603050405020304" pitchFamily="18" charset="0"/>
            </a:endParaRPr>
          </a:p>
        </p:txBody>
      </p:sp>
      <p:sp>
        <p:nvSpPr>
          <p:cNvPr id="92" name="矩形 91"/>
          <p:cNvSpPr/>
          <p:nvPr/>
        </p:nvSpPr>
        <p:spPr>
          <a:xfrm>
            <a:off x="1991395" y="4445416"/>
            <a:ext cx="5982983" cy="276999"/>
          </a:xfrm>
          <a:prstGeom prst="rect">
            <a:avLst/>
          </a:prstGeom>
          <a:solidFill>
            <a:schemeClr val="accent3">
              <a:lumMod val="20000"/>
              <a:lumOff val="80000"/>
            </a:schemeClr>
          </a:solidFill>
        </p:spPr>
        <p:txBody>
          <a:bodyPr wrap="square" lIns="0" rIns="0">
            <a:spAutoFit/>
          </a:bodyPr>
          <a:lstStyle/>
          <a:p>
            <a:pPr algn="ctr">
              <a:buNone/>
            </a:pPr>
            <a:r>
              <a:rPr lang="en-US" altLang="zh-CN" sz="1200" b="1" dirty="0" err="1">
                <a:latin typeface="Times New Roman" panose="02020603050405020304" pitchFamily="18" charset="0"/>
                <a:cs typeface="Times New Roman" panose="02020603050405020304" pitchFamily="18" charset="0"/>
              </a:rPr>
              <a:t>SB_imm</a:t>
            </a:r>
            <a:r>
              <a:rPr lang="en-US" altLang="zh-CN" sz="1200" b="1" dirty="0">
                <a:latin typeface="Times New Roman" panose="02020603050405020304" pitchFamily="18" charset="0"/>
                <a:cs typeface="Times New Roman" panose="02020603050405020304" pitchFamily="18" charset="0"/>
              </a:rPr>
              <a:t> = {{</a:t>
            </a:r>
            <a:r>
              <a:rPr lang="en-US" altLang="zh-CN" sz="1200" dirty="0">
                <a:latin typeface="Times New Roman" panose="02020603050405020304" pitchFamily="18" charset="0"/>
                <a:cs typeface="Times New Roman" panose="02020603050405020304" pitchFamily="18" charset="0"/>
              </a:rPr>
              <a:t>51</a:t>
            </a:r>
            <a:r>
              <a:rPr lang="en-US" altLang="zh-CN" sz="1200" b="1" dirty="0">
                <a:latin typeface="Times New Roman" panose="02020603050405020304" pitchFamily="18" charset="0"/>
                <a:cs typeface="Times New Roman" panose="02020603050405020304" pitchFamily="18" charset="0"/>
              </a:rPr>
              <a:t>{</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 [31]}},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[31],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 [7],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[30:25], </a:t>
            </a:r>
            <a:r>
              <a:rPr lang="en-US" altLang="zh-CN" sz="1200" b="1" dirty="0" err="1">
                <a:latin typeface="Times New Roman" panose="02020603050405020304" pitchFamily="18" charset="0"/>
                <a:cs typeface="Times New Roman" panose="02020603050405020304" pitchFamily="18" charset="0"/>
              </a:rPr>
              <a:t>inst</a:t>
            </a:r>
            <a:r>
              <a:rPr lang="en-US" altLang="zh-CN" sz="1200" b="1" dirty="0">
                <a:latin typeface="Times New Roman" panose="02020603050405020304" pitchFamily="18" charset="0"/>
                <a:cs typeface="Times New Roman" panose="02020603050405020304" pitchFamily="18" charset="0"/>
              </a:rPr>
              <a:t>[11:8],1'b0};</a:t>
            </a:r>
            <a:endParaRPr lang="zh-CN" altLang="en-US" sz="1200" b="1" dirty="0">
              <a:latin typeface="Times New Roman" panose="02020603050405020304" pitchFamily="18" charset="0"/>
              <a:cs typeface="Times New Roman" panose="02020603050405020304" pitchFamily="18" charset="0"/>
            </a:endParaRPr>
          </a:p>
        </p:txBody>
      </p:sp>
      <p:sp>
        <p:nvSpPr>
          <p:cNvPr id="93" name="矩形 92"/>
          <p:cNvSpPr/>
          <p:nvPr/>
        </p:nvSpPr>
        <p:spPr>
          <a:xfrm>
            <a:off x="1991395" y="4974241"/>
            <a:ext cx="5550935" cy="276999"/>
          </a:xfrm>
          <a:prstGeom prst="rect">
            <a:avLst/>
          </a:prstGeom>
          <a:solidFill>
            <a:schemeClr val="accent3">
              <a:lumMod val="20000"/>
              <a:lumOff val="80000"/>
            </a:schemeClr>
          </a:solidFill>
        </p:spPr>
        <p:txBody>
          <a:bodyPr wrap="square" lIns="0" rIns="0">
            <a:spAutoFit/>
          </a:bodyPr>
          <a:lstStyle/>
          <a:p>
            <a:pPr algn="ctr">
              <a:buNone/>
            </a:pPr>
            <a:r>
              <a:rPr lang="en-US" altLang="zh-CN" sz="1200" dirty="0">
                <a:latin typeface="Times New Roman" panose="02020603050405020304" pitchFamily="18" charset="0"/>
                <a:cs typeface="Times New Roman" panose="02020603050405020304" pitchFamily="18" charset="0"/>
              </a:rPr>
              <a:t>UJ = {{43{</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[31]}},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 [31],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[19:12],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[20], </a:t>
            </a:r>
            <a:r>
              <a:rPr lang="en-US" altLang="zh-CN" sz="1200" dirty="0" err="1">
                <a:latin typeface="Times New Roman" panose="02020603050405020304" pitchFamily="18" charset="0"/>
                <a:cs typeface="Times New Roman" panose="02020603050405020304" pitchFamily="18" charset="0"/>
              </a:rPr>
              <a:t>inst</a:t>
            </a:r>
            <a:r>
              <a:rPr lang="en-US" altLang="zh-CN" sz="1200" dirty="0">
                <a:latin typeface="Times New Roman" panose="02020603050405020304" pitchFamily="18" charset="0"/>
                <a:cs typeface="Times New Roman" panose="02020603050405020304" pitchFamily="18" charset="0"/>
              </a:rPr>
              <a:t>[30:21],1'b0};</a:t>
            </a:r>
            <a:endParaRPr lang="zh-CN" altLang="en-US" sz="1200" dirty="0">
              <a:latin typeface="Times New Roman" panose="02020603050405020304" pitchFamily="18" charset="0"/>
              <a:cs typeface="Times New Roman" panose="02020603050405020304" pitchFamily="18" charset="0"/>
            </a:endParaRPr>
          </a:p>
        </p:txBody>
      </p:sp>
      <p:sp>
        <p:nvSpPr>
          <p:cNvPr id="94" name="矩形 93"/>
          <p:cNvSpPr/>
          <p:nvPr/>
        </p:nvSpPr>
        <p:spPr>
          <a:xfrm>
            <a:off x="2034851" y="3389270"/>
            <a:ext cx="3244799" cy="323165"/>
          </a:xfrm>
          <a:prstGeom prst="rect">
            <a:avLst/>
          </a:prstGeom>
          <a:solidFill>
            <a:schemeClr val="accent3">
              <a:lumMod val="20000"/>
              <a:lumOff val="80000"/>
            </a:schemeClr>
          </a:solidFill>
        </p:spPr>
        <p:txBody>
          <a:bodyPr wrap="none">
            <a:spAutoFit/>
          </a:bodyPr>
          <a:lstStyle/>
          <a:p>
            <a:pPr algn="ctr">
              <a:buNone/>
            </a:pPr>
            <a:r>
              <a:rPr lang="en-US" altLang="zh-CN" sz="1200" dirty="0" err="1">
                <a:latin typeface="Times New Roman" panose="02020603050405020304" pitchFamily="18" charset="0"/>
                <a:cs typeface="Times New Roman" panose="02020603050405020304" pitchFamily="18" charset="0"/>
              </a:rPr>
              <a:t>L</a:t>
            </a:r>
            <a:r>
              <a:rPr lang="en-US" altLang="zh-CN" sz="1500" dirty="0" err="1">
                <a:latin typeface="Times New Roman" panose="02020603050405020304" pitchFamily="18" charset="0"/>
                <a:cs typeface="Times New Roman" panose="02020603050405020304" pitchFamily="18" charset="0"/>
              </a:rPr>
              <a:t>_imm</a:t>
            </a:r>
            <a:r>
              <a:rPr lang="en-US" altLang="zh-CN" sz="1500" dirty="0">
                <a:latin typeface="Times New Roman" panose="02020603050405020304" pitchFamily="18" charset="0"/>
                <a:cs typeface="Times New Roman" panose="02020603050405020304" pitchFamily="18" charset="0"/>
              </a:rPr>
              <a:t> = {{</a:t>
            </a:r>
            <a:r>
              <a:rPr lang="en-US" altLang="zh-CN" sz="1200" dirty="0">
                <a:latin typeface="Times New Roman" panose="02020603050405020304" pitchFamily="18" charset="0"/>
                <a:cs typeface="Times New Roman" panose="02020603050405020304" pitchFamily="18" charset="0"/>
              </a:rPr>
              <a:t>52</a:t>
            </a:r>
            <a:r>
              <a:rPr lang="en-US" altLang="zh-CN" sz="1500" dirty="0">
                <a:latin typeface="Times New Roman" panose="02020603050405020304" pitchFamily="18" charset="0"/>
                <a:cs typeface="Times New Roman" panose="02020603050405020304" pitchFamily="18" charset="0"/>
              </a:rPr>
              <a:t>{</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 </a:t>
            </a:r>
            <a:r>
              <a:rPr lang="en-US" altLang="zh-CN" sz="1500" dirty="0" err="1">
                <a:latin typeface="Times New Roman" panose="02020603050405020304" pitchFamily="18" charset="0"/>
                <a:cs typeface="Times New Roman" panose="02020603050405020304" pitchFamily="18" charset="0"/>
              </a:rPr>
              <a:t>Inst</a:t>
            </a:r>
            <a:r>
              <a:rPr lang="en-US" altLang="zh-CN" sz="1500" dirty="0">
                <a:latin typeface="Times New Roman" panose="02020603050405020304" pitchFamily="18" charset="0"/>
                <a:cs typeface="Times New Roman" panose="02020603050405020304" pitchFamily="18" charset="0"/>
              </a:rPr>
              <a:t>[31:20]};</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110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p:cNvSpPr>
            <a:spLocks noGrp="1" noChangeArrowheads="1"/>
          </p:cNvSpPr>
          <p:nvPr>
            <p:ph idx="1"/>
          </p:nvPr>
        </p:nvSpPr>
        <p:spPr/>
        <p:txBody>
          <a:bodyPr/>
          <a:lstStyle/>
          <a:p>
            <a:pPr eaLnBrk="1" hangingPunct="1"/>
            <a:r>
              <a:rPr lang="en-US" altLang="en-US" dirty="0" smtClean="0"/>
              <a:t>First-cut</a:t>
            </a:r>
            <a:r>
              <a:rPr lang="zh-CN" altLang="en-US" sz="2800" dirty="0" smtClean="0"/>
              <a:t>（</a:t>
            </a:r>
            <a:r>
              <a:rPr lang="zh-CN" altLang="en-US" sz="2800" dirty="0" smtClean="0">
                <a:solidFill>
                  <a:srgbClr val="0000FF"/>
                </a:solidFill>
              </a:rPr>
              <a:t>第一茬经历</a:t>
            </a:r>
            <a:r>
              <a:rPr lang="zh-CN" altLang="en-US" sz="2800" dirty="0" smtClean="0"/>
              <a:t>）</a:t>
            </a:r>
            <a:r>
              <a:rPr lang="en-US" altLang="en-US" sz="2800" dirty="0" smtClean="0"/>
              <a:t> </a:t>
            </a:r>
            <a:r>
              <a:rPr lang="en-US" altLang="en-US" dirty="0" smtClean="0"/>
              <a:t>data path does an instruction in one clock cycle</a:t>
            </a:r>
          </a:p>
          <a:p>
            <a:pPr lvl="1" eaLnBrk="1" hangingPunct="1"/>
            <a:r>
              <a:rPr lang="en-US" altLang="en-US" dirty="0" smtClean="0"/>
              <a:t>Each </a:t>
            </a:r>
            <a:r>
              <a:rPr lang="en-US" altLang="en-US" dirty="0" err="1" smtClean="0"/>
              <a:t>datapath</a:t>
            </a:r>
            <a:r>
              <a:rPr lang="en-US" altLang="en-US" dirty="0" smtClean="0"/>
              <a:t> element can only do one function at a time</a:t>
            </a:r>
          </a:p>
          <a:p>
            <a:pPr lvl="1" eaLnBrk="1" hangingPunct="1"/>
            <a:r>
              <a:rPr lang="en-US" altLang="en-US" dirty="0" smtClean="0"/>
              <a:t>Hence, we need separate instruction and data memories</a:t>
            </a:r>
          </a:p>
          <a:p>
            <a:pPr eaLnBrk="1" hangingPunct="1"/>
            <a:r>
              <a:rPr lang="en-US" altLang="en-US" dirty="0" smtClean="0"/>
              <a:t>Use multiplexers where alternate data sources are used for different instructions</a:t>
            </a:r>
            <a:endParaRPr lang="en-AU" altLang="en-US" dirty="0" smtClean="0"/>
          </a:p>
        </p:txBody>
      </p:sp>
      <p:sp>
        <p:nvSpPr>
          <p:cNvPr id="39939" name="Rectangle 2"/>
          <p:cNvSpPr>
            <a:spLocks noGrp="1" noChangeArrowheads="1"/>
          </p:cNvSpPr>
          <p:nvPr>
            <p:ph type="title"/>
          </p:nvPr>
        </p:nvSpPr>
        <p:spPr/>
        <p:txBody>
          <a:bodyPr/>
          <a:lstStyle/>
          <a:p>
            <a:pPr eaLnBrk="1" hangingPunct="1"/>
            <a:r>
              <a:rPr lang="en-US" altLang="en-US" dirty="0" smtClean="0"/>
              <a:t>Composing the Elements</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24</a:t>
            </a:fld>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altLang="en-US" dirty="0" smtClean="0"/>
              <a:t>R-Type/Load/Store </a:t>
            </a:r>
            <a:r>
              <a:rPr lang="en-US" altLang="en-US" dirty="0" err="1" smtClean="0"/>
              <a:t>Datapath</a:t>
            </a:r>
            <a:endParaRPr lang="en-AU" altLang="en-US" dirty="0" smtClean="0"/>
          </a:p>
        </p:txBody>
      </p:sp>
      <p:sp>
        <p:nvSpPr>
          <p:cNvPr id="3" name="灯片编号占位符 2"/>
          <p:cNvSpPr>
            <a:spLocks noGrp="1"/>
          </p:cNvSpPr>
          <p:nvPr>
            <p:ph type="sldNum" sz="quarter" idx="10"/>
          </p:nvPr>
        </p:nvSpPr>
        <p:spPr/>
        <p:txBody>
          <a:bodyPr/>
          <a:lstStyle/>
          <a:p>
            <a:fld id="{450322E1-33AF-46D7-A5AC-266B73D5C552}" type="slidenum">
              <a:rPr lang="zh-CN" altLang="en-US" smtClean="0"/>
              <a:t>25</a:t>
            </a:fld>
            <a:endParaRPr lang="zh-CN" altLang="en-US"/>
          </a:p>
        </p:txBody>
      </p:sp>
      <p:pic>
        <p:nvPicPr>
          <p:cNvPr id="419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1988" y="1557338"/>
            <a:ext cx="812165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en-US" smtClean="0"/>
              <a:t>Full Datapath</a:t>
            </a:r>
            <a:endParaRPr lang="en-AU" altLang="en-US" smtClean="0"/>
          </a:p>
        </p:txBody>
      </p:sp>
      <p:sp>
        <p:nvSpPr>
          <p:cNvPr id="3" name="灯片编号占位符 2"/>
          <p:cNvSpPr>
            <a:spLocks noGrp="1"/>
          </p:cNvSpPr>
          <p:nvPr>
            <p:ph type="sldNum" sz="quarter" idx="10"/>
          </p:nvPr>
        </p:nvSpPr>
        <p:spPr/>
        <p:txBody>
          <a:bodyPr/>
          <a:lstStyle/>
          <a:p>
            <a:fld id="{450322E1-33AF-46D7-A5AC-266B73D5C552}" type="slidenum">
              <a:rPr lang="zh-CN" altLang="en-US" smtClean="0"/>
              <a:t>26</a:t>
            </a:fld>
            <a:endParaRPr lang="zh-CN" altLang="en-US"/>
          </a:p>
        </p:txBody>
      </p:sp>
      <p:pic>
        <p:nvPicPr>
          <p:cNvPr id="4403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268413"/>
            <a:ext cx="7632700"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idx="1"/>
          </p:nvPr>
        </p:nvSpPr>
        <p:spPr/>
        <p:txBody>
          <a:bodyPr/>
          <a:lstStyle/>
          <a:p>
            <a:pPr eaLnBrk="1" hangingPunct="1"/>
            <a:r>
              <a:rPr lang="en-US" altLang="en-US" smtClean="0"/>
              <a:t>ALU used for</a:t>
            </a:r>
          </a:p>
          <a:p>
            <a:pPr lvl="1" eaLnBrk="1" hangingPunct="1"/>
            <a:r>
              <a:rPr lang="en-US" altLang="en-US" smtClean="0"/>
              <a:t>Load/Store: F = add</a:t>
            </a:r>
          </a:p>
          <a:p>
            <a:pPr lvl="1" eaLnBrk="1" hangingPunct="1"/>
            <a:r>
              <a:rPr lang="en-US" altLang="en-US" smtClean="0"/>
              <a:t>Branch: F = subtract</a:t>
            </a:r>
          </a:p>
          <a:p>
            <a:pPr lvl="1" eaLnBrk="1" hangingPunct="1"/>
            <a:r>
              <a:rPr lang="en-US" altLang="en-US" smtClean="0"/>
              <a:t>R-type: F depends on opcode</a:t>
            </a:r>
            <a:endParaRPr lang="en-AU" altLang="en-US" smtClean="0"/>
          </a:p>
        </p:txBody>
      </p:sp>
      <p:sp>
        <p:nvSpPr>
          <p:cNvPr id="46083" name="Rectangle 2"/>
          <p:cNvSpPr>
            <a:spLocks noGrp="1" noChangeArrowheads="1"/>
          </p:cNvSpPr>
          <p:nvPr>
            <p:ph type="title"/>
          </p:nvPr>
        </p:nvSpPr>
        <p:spPr/>
        <p:txBody>
          <a:bodyPr/>
          <a:lstStyle/>
          <a:p>
            <a:pPr eaLnBrk="1" hangingPunct="1"/>
            <a:r>
              <a:rPr lang="en-US" altLang="en-US" dirty="0" smtClean="0"/>
              <a:t>ALU Control</a:t>
            </a:r>
            <a:endParaRPr lang="en-AU" altLang="en-US" dirty="0" smtClean="0"/>
          </a:p>
        </p:txBody>
      </p:sp>
      <p:sp>
        <p:nvSpPr>
          <p:cNvPr id="3" name="灯片编号占位符 2"/>
          <p:cNvSpPr>
            <a:spLocks noGrp="1"/>
          </p:cNvSpPr>
          <p:nvPr>
            <p:ph type="sldNum" sz="quarter" idx="10"/>
          </p:nvPr>
        </p:nvSpPr>
        <p:spPr/>
        <p:txBody>
          <a:bodyPr/>
          <a:lstStyle/>
          <a:p>
            <a:fld id="{450322E1-33AF-46D7-A5AC-266B73D5C552}" type="slidenum">
              <a:rPr lang="zh-CN" altLang="en-US" smtClean="0"/>
              <a:t>27</a:t>
            </a:fld>
            <a:endParaRPr lang="zh-CN" altLang="en-US"/>
          </a:p>
        </p:txBody>
      </p:sp>
      <p:sp>
        <p:nvSpPr>
          <p:cNvPr id="46085" name="Text Box 4"/>
          <p:cNvSpPr txBox="1">
            <a:spLocks noChangeArrowheads="1"/>
          </p:cNvSpPr>
          <p:nvPr/>
        </p:nvSpPr>
        <p:spPr bwMode="auto">
          <a:xfrm rot="5400000">
            <a:off x="6893719" y="1883569"/>
            <a:ext cx="41338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§4.4 A Simple Implementation Scheme</a:t>
            </a:r>
          </a:p>
        </p:txBody>
      </p:sp>
      <p:graphicFrame>
        <p:nvGraphicFramePr>
          <p:cNvPr id="297989" name="Group 5"/>
          <p:cNvGraphicFramePr>
            <a:graphicFrameLocks noGrp="1"/>
          </p:cNvGraphicFramePr>
          <p:nvPr/>
        </p:nvGraphicFramePr>
        <p:xfrm>
          <a:off x="1187450" y="3500438"/>
          <a:ext cx="6096000" cy="1828800"/>
        </p:xfrm>
        <a:graphic>
          <a:graphicData uri="http://schemas.openxmlformats.org/drawingml/2006/table">
            <a:tbl>
              <a:tblPr/>
              <a:tblGrid>
                <a:gridCol w="3048000"/>
                <a:gridCol w="3048000"/>
              </a:tblGrid>
              <a:tr h="36576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ALU control</a:t>
                      </a:r>
                      <a:endParaRPr kumimoji="0" lang="en-AU" sz="1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Function</a:t>
                      </a:r>
                      <a:endParaRPr kumimoji="0" lang="en-AU" sz="1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76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0000</a:t>
                      </a:r>
                      <a:endParaRPr kumimoji="0" lang="en-AU"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AND</a:t>
                      </a:r>
                      <a:endParaRPr kumimoji="0" lang="en-AU" sz="1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6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0001</a:t>
                      </a:r>
                      <a:endParaRPr kumimoji="0" lang="en-AU"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OR</a:t>
                      </a:r>
                      <a:endParaRPr kumimoji="0" lang="en-AU" sz="1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6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0010</a:t>
                      </a:r>
                      <a:endParaRPr kumimoji="0" lang="en-AU"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add</a:t>
                      </a:r>
                      <a:endParaRPr kumimoji="0" lang="en-AU" sz="1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6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0110</a:t>
                      </a:r>
                      <a:endParaRPr kumimoji="0" lang="en-AU"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subtract</a:t>
                      </a:r>
                      <a:endParaRPr kumimoji="0" lang="en-AU" sz="1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文本框 1"/>
          <p:cNvSpPr txBox="1"/>
          <p:nvPr/>
        </p:nvSpPr>
        <p:spPr>
          <a:xfrm>
            <a:off x="323528" y="5517232"/>
            <a:ext cx="8064896" cy="338554"/>
          </a:xfrm>
          <a:prstGeom prst="rect">
            <a:avLst/>
          </a:prstGeom>
          <a:noFill/>
        </p:spPr>
        <p:txBody>
          <a:bodyPr wrap="square" rtlCol="0">
            <a:spAutoFit/>
          </a:bodyPr>
          <a:lstStyle/>
          <a:p>
            <a:r>
              <a:rPr lang="zh-CN" altLang="zh-CN" dirty="0">
                <a:solidFill>
                  <a:srgbClr val="0000FF"/>
                </a:solidFill>
              </a:rPr>
              <a:t>上表左边的</a:t>
            </a:r>
            <a:r>
              <a:rPr lang="en-US" altLang="zh-CN" dirty="0" smtClean="0">
                <a:solidFill>
                  <a:srgbClr val="0000FF"/>
                </a:solidFill>
              </a:rPr>
              <a:t>4bit</a:t>
            </a:r>
            <a:r>
              <a:rPr lang="zh-CN" altLang="zh-CN" dirty="0" smtClean="0">
                <a:solidFill>
                  <a:srgbClr val="0000FF"/>
                </a:solidFill>
              </a:rPr>
              <a:t>输入信号</a:t>
            </a:r>
            <a:r>
              <a:rPr lang="zh-CN" altLang="zh-CN" dirty="0">
                <a:solidFill>
                  <a:srgbClr val="0000FF"/>
                </a:solidFill>
              </a:rPr>
              <a:t>：</a:t>
            </a:r>
            <a:r>
              <a:rPr lang="en-US" altLang="zh-CN" dirty="0" err="1">
                <a:solidFill>
                  <a:srgbClr val="0000FF"/>
                </a:solidFill>
              </a:rPr>
              <a:t>Ainvert</a:t>
            </a:r>
            <a:r>
              <a:rPr lang="en-US" altLang="zh-CN" dirty="0">
                <a:solidFill>
                  <a:srgbClr val="0000FF"/>
                </a:solidFill>
              </a:rPr>
              <a:t>, </a:t>
            </a:r>
            <a:r>
              <a:rPr lang="en-US" altLang="zh-CN" dirty="0" err="1">
                <a:solidFill>
                  <a:srgbClr val="0000FF"/>
                </a:solidFill>
              </a:rPr>
              <a:t>Bnegate</a:t>
            </a:r>
            <a:r>
              <a:rPr lang="en-US" altLang="zh-CN" dirty="0">
                <a:solidFill>
                  <a:srgbClr val="0000FF"/>
                </a:solidFill>
              </a:rPr>
              <a:t>, 2</a:t>
            </a:r>
            <a:r>
              <a:rPr lang="zh-CN" altLang="zh-CN" dirty="0">
                <a:solidFill>
                  <a:srgbClr val="0000FF"/>
                </a:solidFill>
              </a:rPr>
              <a:t>位的</a:t>
            </a:r>
            <a:r>
              <a:rPr lang="en-US" altLang="zh-CN" dirty="0">
                <a:solidFill>
                  <a:srgbClr val="0000FF"/>
                </a:solidFill>
              </a:rPr>
              <a:t>Operation</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450322E1-33AF-46D7-A5AC-266B73D5C552}" type="slidenum">
              <a:rPr lang="zh-CN" altLang="en-US" smtClean="0"/>
              <a:t>28</a:t>
            </a:fld>
            <a:endParaRPr lang="zh-CN" altLang="en-US"/>
          </a:p>
        </p:txBody>
      </p:sp>
      <p:pic>
        <p:nvPicPr>
          <p:cNvPr id="10" name="图片 9"/>
          <p:cNvPicPr>
            <a:picLocks noChangeAspect="1"/>
          </p:cNvPicPr>
          <p:nvPr/>
        </p:nvPicPr>
        <p:blipFill>
          <a:blip r:embed="rId2"/>
          <a:stretch>
            <a:fillRect/>
          </a:stretch>
        </p:blipFill>
        <p:spPr>
          <a:xfrm>
            <a:off x="3298766" y="20578"/>
            <a:ext cx="5832648" cy="5095504"/>
          </a:xfrm>
          <a:prstGeom prst="rect">
            <a:avLst/>
          </a:prstGeom>
        </p:spPr>
      </p:pic>
      <p:pic>
        <p:nvPicPr>
          <p:cNvPr id="7" name="图片 6"/>
          <p:cNvPicPr/>
          <p:nvPr/>
        </p:nvPicPr>
        <p:blipFill>
          <a:blip r:embed="rId3"/>
          <a:stretch>
            <a:fillRect/>
          </a:stretch>
        </p:blipFill>
        <p:spPr>
          <a:xfrm>
            <a:off x="323528" y="4663390"/>
            <a:ext cx="5890260" cy="1943100"/>
          </a:xfrm>
          <a:prstGeom prst="rect">
            <a:avLst/>
          </a:prstGeom>
        </p:spPr>
      </p:pic>
      <p:pic>
        <p:nvPicPr>
          <p:cNvPr id="9" name="图片 8"/>
          <p:cNvPicPr>
            <a:picLocks noChangeAspect="1"/>
          </p:cNvPicPr>
          <p:nvPr/>
        </p:nvPicPr>
        <p:blipFill>
          <a:blip r:embed="rId4"/>
          <a:stretch>
            <a:fillRect/>
          </a:stretch>
        </p:blipFill>
        <p:spPr>
          <a:xfrm>
            <a:off x="3131840" y="4940807"/>
            <a:ext cx="5814564" cy="350550"/>
          </a:xfrm>
          <a:prstGeom prst="rect">
            <a:avLst/>
          </a:prstGeom>
        </p:spPr>
      </p:pic>
      <p:sp>
        <p:nvSpPr>
          <p:cNvPr id="8" name="文本框 7"/>
          <p:cNvSpPr txBox="1"/>
          <p:nvPr/>
        </p:nvSpPr>
        <p:spPr>
          <a:xfrm>
            <a:off x="5335680" y="5589240"/>
            <a:ext cx="3600400" cy="400110"/>
          </a:xfrm>
          <a:prstGeom prst="rect">
            <a:avLst/>
          </a:prstGeom>
          <a:noFill/>
        </p:spPr>
        <p:txBody>
          <a:bodyPr wrap="square" rtlCol="0">
            <a:spAutoFit/>
          </a:bodyPr>
          <a:lstStyle/>
          <a:p>
            <a:r>
              <a:rPr lang="zh-CN" altLang="en-US" sz="2000" dirty="0">
                <a:solidFill>
                  <a:srgbClr val="0000FF"/>
                </a:solidFill>
              </a:rPr>
              <a:t>本</a:t>
            </a:r>
            <a:r>
              <a:rPr lang="zh-CN" altLang="en-US" sz="2000" dirty="0" smtClean="0">
                <a:solidFill>
                  <a:srgbClr val="0000FF"/>
                </a:solidFill>
              </a:rPr>
              <a:t>页</a:t>
            </a:r>
            <a:r>
              <a:rPr lang="en-US" altLang="zh-CN" sz="2000" dirty="0" smtClean="0">
                <a:solidFill>
                  <a:srgbClr val="0000FF"/>
                </a:solidFill>
              </a:rPr>
              <a:t>PPT</a:t>
            </a:r>
            <a:r>
              <a:rPr lang="zh-CN" altLang="en-US" sz="2000" dirty="0" smtClean="0">
                <a:solidFill>
                  <a:srgbClr val="0000FF"/>
                </a:solidFill>
              </a:rPr>
              <a:t>的图片来自</a:t>
            </a:r>
            <a:r>
              <a:rPr lang="zh-CN" altLang="en-US" sz="2000" dirty="0">
                <a:solidFill>
                  <a:srgbClr val="0000FF"/>
                </a:solidFill>
              </a:rPr>
              <a:t>于</a:t>
            </a:r>
            <a:r>
              <a:rPr lang="zh-CN" altLang="en-US" sz="2000" dirty="0" smtClean="0">
                <a:solidFill>
                  <a:srgbClr val="0000FF"/>
                </a:solidFill>
              </a:rPr>
              <a:t>附录</a:t>
            </a:r>
            <a:r>
              <a:rPr lang="en-US" altLang="zh-CN" sz="2000" dirty="0" smtClean="0">
                <a:solidFill>
                  <a:srgbClr val="0000FF"/>
                </a:solidFill>
              </a:rPr>
              <a:t>A</a:t>
            </a:r>
            <a:endParaRPr lang="zh-CN" altLang="en-US" sz="2000" dirty="0">
              <a:solidFill>
                <a:srgbClr val="0000FF"/>
              </a:solidFill>
            </a:endParaRPr>
          </a:p>
        </p:txBody>
      </p:sp>
    </p:spTree>
    <p:extLst>
      <p:ext uri="{BB962C8B-B14F-4D97-AF65-F5344CB8AC3E}">
        <p14:creationId xmlns:p14="http://schemas.microsoft.com/office/powerpoint/2010/main" val="3565468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450322E1-33AF-46D7-A5AC-266B73D5C552}" type="slidenum">
              <a:rPr lang="zh-CN" altLang="en-US" smtClean="0"/>
              <a:t>29</a:t>
            </a:fld>
            <a:endParaRPr lang="zh-CN" altLang="en-US"/>
          </a:p>
        </p:txBody>
      </p:sp>
      <p:pic>
        <p:nvPicPr>
          <p:cNvPr id="5" name="图片 4"/>
          <p:cNvPicPr/>
          <p:nvPr/>
        </p:nvPicPr>
        <p:blipFill>
          <a:blip r:embed="rId2"/>
          <a:stretch>
            <a:fillRect/>
          </a:stretch>
        </p:blipFill>
        <p:spPr>
          <a:xfrm>
            <a:off x="136416" y="188640"/>
            <a:ext cx="4507592" cy="3744416"/>
          </a:xfrm>
          <a:prstGeom prst="rect">
            <a:avLst/>
          </a:prstGeom>
        </p:spPr>
      </p:pic>
      <p:pic>
        <p:nvPicPr>
          <p:cNvPr id="6" name="图片 5"/>
          <p:cNvPicPr/>
          <p:nvPr/>
        </p:nvPicPr>
        <p:blipFill>
          <a:blip r:embed="rId3"/>
          <a:stretch>
            <a:fillRect/>
          </a:stretch>
        </p:blipFill>
        <p:spPr>
          <a:xfrm>
            <a:off x="4206240" y="188640"/>
            <a:ext cx="4937760" cy="4520520"/>
          </a:xfrm>
          <a:prstGeom prst="rect">
            <a:avLst/>
          </a:prstGeom>
        </p:spPr>
      </p:pic>
      <p:pic>
        <p:nvPicPr>
          <p:cNvPr id="7" name="图片 6"/>
          <p:cNvPicPr/>
          <p:nvPr/>
        </p:nvPicPr>
        <p:blipFill>
          <a:blip r:embed="rId4"/>
          <a:stretch>
            <a:fillRect/>
          </a:stretch>
        </p:blipFill>
        <p:spPr>
          <a:xfrm>
            <a:off x="323528" y="4663390"/>
            <a:ext cx="5890260" cy="1943100"/>
          </a:xfrm>
          <a:prstGeom prst="rect">
            <a:avLst/>
          </a:prstGeom>
        </p:spPr>
      </p:pic>
      <p:sp>
        <p:nvSpPr>
          <p:cNvPr id="8" name="文本框 7"/>
          <p:cNvSpPr txBox="1"/>
          <p:nvPr/>
        </p:nvSpPr>
        <p:spPr>
          <a:xfrm>
            <a:off x="5076056" y="5589240"/>
            <a:ext cx="3600400" cy="400110"/>
          </a:xfrm>
          <a:prstGeom prst="rect">
            <a:avLst/>
          </a:prstGeom>
          <a:noFill/>
        </p:spPr>
        <p:txBody>
          <a:bodyPr wrap="square" rtlCol="0">
            <a:spAutoFit/>
          </a:bodyPr>
          <a:lstStyle/>
          <a:p>
            <a:r>
              <a:rPr lang="zh-CN" altLang="en-US" sz="2000" dirty="0">
                <a:solidFill>
                  <a:srgbClr val="0000FF"/>
                </a:solidFill>
              </a:rPr>
              <a:t>本</a:t>
            </a:r>
            <a:r>
              <a:rPr lang="zh-CN" altLang="en-US" sz="2000" dirty="0" smtClean="0">
                <a:solidFill>
                  <a:srgbClr val="0000FF"/>
                </a:solidFill>
              </a:rPr>
              <a:t>页</a:t>
            </a:r>
            <a:r>
              <a:rPr lang="en-US" altLang="zh-CN" sz="2000" dirty="0" smtClean="0">
                <a:solidFill>
                  <a:srgbClr val="0000FF"/>
                </a:solidFill>
              </a:rPr>
              <a:t>PPT</a:t>
            </a:r>
            <a:r>
              <a:rPr lang="zh-CN" altLang="en-US" sz="2000" dirty="0" smtClean="0">
                <a:solidFill>
                  <a:srgbClr val="0000FF"/>
                </a:solidFill>
              </a:rPr>
              <a:t>的图片</a:t>
            </a:r>
            <a:r>
              <a:rPr lang="zh-CN" altLang="en-US" sz="2000" dirty="0">
                <a:solidFill>
                  <a:srgbClr val="0000FF"/>
                </a:solidFill>
              </a:rPr>
              <a:t>来自于附录</a:t>
            </a:r>
            <a:r>
              <a:rPr lang="en-US" altLang="zh-CN" sz="2000" dirty="0" smtClean="0">
                <a:solidFill>
                  <a:srgbClr val="0000FF"/>
                </a:solidFill>
              </a:rPr>
              <a:t>A</a:t>
            </a:r>
            <a:endParaRPr lang="zh-CN" altLang="en-US" sz="2000" dirty="0">
              <a:solidFill>
                <a:srgbClr val="0000FF"/>
              </a:solidFill>
            </a:endParaRPr>
          </a:p>
        </p:txBody>
      </p:sp>
    </p:spTree>
    <p:extLst>
      <p:ext uri="{BB962C8B-B14F-4D97-AF65-F5344CB8AC3E}">
        <p14:creationId xmlns:p14="http://schemas.microsoft.com/office/powerpoint/2010/main" val="16444031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idx="1"/>
          </p:nvPr>
        </p:nvSpPr>
        <p:spPr/>
        <p:txBody>
          <a:bodyPr>
            <a:normAutofit fontScale="92500" lnSpcReduction="10000"/>
          </a:bodyPr>
          <a:lstStyle/>
          <a:p>
            <a:pPr eaLnBrk="1" hangingPunct="1">
              <a:lnSpc>
                <a:spcPct val="90000"/>
              </a:lnSpc>
            </a:pPr>
            <a:r>
              <a:rPr lang="en-US" altLang="en-US" sz="2800" dirty="0" smtClean="0"/>
              <a:t>CPU performance factors</a:t>
            </a:r>
          </a:p>
          <a:p>
            <a:pPr lvl="1" eaLnBrk="1" hangingPunct="1">
              <a:lnSpc>
                <a:spcPct val="90000"/>
              </a:lnSpc>
            </a:pPr>
            <a:r>
              <a:rPr lang="en-US" altLang="en-US" sz="2400" dirty="0" smtClean="0"/>
              <a:t>Instruction count</a:t>
            </a:r>
          </a:p>
          <a:p>
            <a:pPr lvl="2" eaLnBrk="1" hangingPunct="1">
              <a:lnSpc>
                <a:spcPct val="90000"/>
              </a:lnSpc>
            </a:pPr>
            <a:r>
              <a:rPr lang="en-US" altLang="en-US" sz="2000" dirty="0" smtClean="0"/>
              <a:t>Determined by ISA and compiler</a:t>
            </a:r>
          </a:p>
          <a:p>
            <a:pPr lvl="1" eaLnBrk="1" hangingPunct="1">
              <a:lnSpc>
                <a:spcPct val="90000"/>
              </a:lnSpc>
            </a:pPr>
            <a:r>
              <a:rPr lang="en-US" altLang="en-US" sz="2400" dirty="0" smtClean="0"/>
              <a:t>CPI and Cycle time</a:t>
            </a:r>
          </a:p>
          <a:p>
            <a:pPr lvl="2" eaLnBrk="1" hangingPunct="1">
              <a:lnSpc>
                <a:spcPct val="90000"/>
              </a:lnSpc>
            </a:pPr>
            <a:r>
              <a:rPr lang="en-US" altLang="en-US" sz="2000" dirty="0" smtClean="0"/>
              <a:t>Determined by CPU hardware</a:t>
            </a:r>
          </a:p>
          <a:p>
            <a:pPr eaLnBrk="1" hangingPunct="1">
              <a:lnSpc>
                <a:spcPct val="90000"/>
              </a:lnSpc>
            </a:pPr>
            <a:r>
              <a:rPr lang="en-US" altLang="en-US" sz="2800" dirty="0" smtClean="0"/>
              <a:t>We will examine two RISC-V implementations</a:t>
            </a:r>
          </a:p>
          <a:p>
            <a:pPr lvl="1" eaLnBrk="1" hangingPunct="1">
              <a:lnSpc>
                <a:spcPct val="90000"/>
              </a:lnSpc>
            </a:pPr>
            <a:r>
              <a:rPr lang="en-US" altLang="en-US" sz="2400" dirty="0" smtClean="0"/>
              <a:t>A simplified version</a:t>
            </a:r>
          </a:p>
          <a:p>
            <a:pPr lvl="1" eaLnBrk="1" hangingPunct="1">
              <a:lnSpc>
                <a:spcPct val="90000"/>
              </a:lnSpc>
            </a:pPr>
            <a:r>
              <a:rPr lang="en-US" altLang="en-US" sz="2400" dirty="0" smtClean="0"/>
              <a:t>A more realistic pipelined version</a:t>
            </a:r>
          </a:p>
          <a:p>
            <a:pPr eaLnBrk="1" hangingPunct="1">
              <a:lnSpc>
                <a:spcPct val="90000"/>
              </a:lnSpc>
            </a:pPr>
            <a:r>
              <a:rPr lang="en-US" altLang="en-US" sz="2800" dirty="0" smtClean="0"/>
              <a:t>Simple subset, shows most aspects</a:t>
            </a:r>
          </a:p>
          <a:p>
            <a:pPr lvl="1" eaLnBrk="1" hangingPunct="1">
              <a:lnSpc>
                <a:spcPct val="90000"/>
              </a:lnSpc>
            </a:pPr>
            <a:r>
              <a:rPr lang="en-US" altLang="en-US" sz="2400" dirty="0" smtClean="0"/>
              <a:t>Memory reference: </a:t>
            </a:r>
            <a:r>
              <a:rPr lang="en-US" altLang="en-US" sz="2400" dirty="0" err="1" smtClean="0">
                <a:latin typeface="Lucida Console" panose="020B0609040504020204" pitchFamily="49" charset="0"/>
              </a:rPr>
              <a:t>ld</a:t>
            </a:r>
            <a:r>
              <a:rPr lang="en-US" altLang="en-US" sz="2400" dirty="0" smtClean="0"/>
              <a:t>, </a:t>
            </a:r>
            <a:r>
              <a:rPr lang="en-US" altLang="en-US" sz="2400" dirty="0" err="1" smtClean="0">
                <a:latin typeface="Lucida Console" panose="020B0609040504020204" pitchFamily="49" charset="0"/>
              </a:rPr>
              <a:t>sd</a:t>
            </a:r>
            <a:endParaRPr lang="en-US" altLang="en-US" sz="2400" dirty="0" smtClean="0">
              <a:latin typeface="Lucida Console" panose="020B0609040504020204" pitchFamily="49" charset="0"/>
            </a:endParaRPr>
          </a:p>
          <a:p>
            <a:pPr lvl="1" eaLnBrk="1" hangingPunct="1">
              <a:lnSpc>
                <a:spcPct val="90000"/>
              </a:lnSpc>
            </a:pPr>
            <a:r>
              <a:rPr lang="en-US" altLang="en-US" sz="2400" dirty="0" smtClean="0"/>
              <a:t>Arithmetic/logical: </a:t>
            </a:r>
            <a:r>
              <a:rPr lang="en-US" altLang="en-US" sz="2400" dirty="0" smtClean="0">
                <a:latin typeface="Lucida Console" panose="020B0609040504020204" pitchFamily="49" charset="0"/>
              </a:rPr>
              <a:t>add</a:t>
            </a:r>
            <a:r>
              <a:rPr lang="en-US" altLang="en-US" sz="2400" dirty="0" smtClean="0"/>
              <a:t>, </a:t>
            </a:r>
            <a:r>
              <a:rPr lang="en-US" altLang="en-US" sz="2400" dirty="0" smtClean="0">
                <a:latin typeface="Lucida Console" panose="020B0609040504020204" pitchFamily="49" charset="0"/>
              </a:rPr>
              <a:t>sub</a:t>
            </a:r>
            <a:r>
              <a:rPr lang="en-US" altLang="en-US" sz="2400" dirty="0" smtClean="0"/>
              <a:t>, </a:t>
            </a:r>
            <a:r>
              <a:rPr lang="en-US" altLang="en-US" sz="2400" dirty="0" smtClean="0">
                <a:latin typeface="Lucida Console" panose="020B0609040504020204" pitchFamily="49" charset="0"/>
              </a:rPr>
              <a:t>and</a:t>
            </a:r>
            <a:r>
              <a:rPr lang="en-US" altLang="en-US" sz="2400" dirty="0" smtClean="0"/>
              <a:t>, </a:t>
            </a:r>
            <a:r>
              <a:rPr lang="en-US" altLang="en-US" sz="2400" dirty="0" smtClean="0">
                <a:latin typeface="Lucida Console" panose="020B0609040504020204" pitchFamily="49" charset="0"/>
              </a:rPr>
              <a:t>or</a:t>
            </a:r>
          </a:p>
          <a:p>
            <a:pPr lvl="1" eaLnBrk="1" hangingPunct="1">
              <a:lnSpc>
                <a:spcPct val="90000"/>
              </a:lnSpc>
            </a:pPr>
            <a:r>
              <a:rPr lang="en-US" altLang="en-US" sz="2400" dirty="0" smtClean="0"/>
              <a:t>Control transfer: </a:t>
            </a:r>
            <a:r>
              <a:rPr lang="en-US" altLang="en-US" sz="2400" dirty="0" err="1" smtClean="0">
                <a:latin typeface="Lucida Console" panose="020B0609040504020204" pitchFamily="49" charset="0"/>
              </a:rPr>
              <a:t>beq</a:t>
            </a:r>
            <a:endParaRPr lang="en-US" altLang="en-US" sz="2400" dirty="0" smtClean="0">
              <a:latin typeface="Lucida Console" panose="020B0609040504020204" pitchFamily="49" charset="0"/>
            </a:endParaRPr>
          </a:p>
        </p:txBody>
      </p:sp>
      <p:sp>
        <p:nvSpPr>
          <p:cNvPr id="7171" name="Rectangle 2"/>
          <p:cNvSpPr>
            <a:spLocks noGrp="1" noChangeArrowheads="1"/>
          </p:cNvSpPr>
          <p:nvPr>
            <p:ph type="title"/>
          </p:nvPr>
        </p:nvSpPr>
        <p:spPr/>
        <p:txBody>
          <a:bodyPr/>
          <a:lstStyle/>
          <a:p>
            <a:pPr eaLnBrk="1" hangingPunct="1"/>
            <a:r>
              <a:rPr lang="en-US" altLang="en-US" dirty="0" smtClean="0"/>
              <a:t>4.1 Introduction</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3</a:t>
            </a:fld>
            <a:endParaRPr lang="zh-CN" altLang="en-US"/>
          </a:p>
        </p:txBody>
      </p:sp>
      <p:sp>
        <p:nvSpPr>
          <p:cNvPr id="7173" name="Text Box 4"/>
          <p:cNvSpPr txBox="1">
            <a:spLocks noChangeArrowheads="1"/>
          </p:cNvSpPr>
          <p:nvPr/>
        </p:nvSpPr>
        <p:spPr bwMode="auto">
          <a:xfrm rot="5400000">
            <a:off x="8017669" y="759619"/>
            <a:ext cx="1885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 Introduction</a:t>
            </a:r>
          </a:p>
        </p:txBody>
      </p:sp>
      <p:sp>
        <p:nvSpPr>
          <p:cNvPr id="6" name="文本框 5"/>
          <p:cNvSpPr txBox="1"/>
          <p:nvPr/>
        </p:nvSpPr>
        <p:spPr>
          <a:xfrm>
            <a:off x="4067944" y="466330"/>
            <a:ext cx="5348336" cy="2346796"/>
          </a:xfrm>
          <a:prstGeom prst="rect">
            <a:avLst/>
          </a:prstGeom>
          <a:noFill/>
        </p:spPr>
        <p:txBody>
          <a:bodyPr wrap="square" rtlCol="0">
            <a:spAutoFit/>
          </a:bodyPr>
          <a:lstStyle/>
          <a:p>
            <a:pPr lvl="2">
              <a:spcBef>
                <a:spcPts val="300"/>
              </a:spcBef>
              <a:buClr>
                <a:srgbClr val="4BACC6">
                  <a:lumMod val="75000"/>
                </a:srgbClr>
              </a:buClr>
              <a:buSzPct val="70000"/>
              <a:defRPr/>
            </a:pPr>
            <a:r>
              <a:rPr lang="zh-CN" altLang="en-US" sz="2200" dirty="0" smtClean="0">
                <a:solidFill>
                  <a:prstClr val="black"/>
                </a:solidFill>
              </a:rPr>
              <a:t>实验：实现</a:t>
            </a:r>
            <a:r>
              <a:rPr kumimoji="0" lang="zh-CN" altLang="en-US" sz="2200" b="0" dirty="0">
                <a:solidFill>
                  <a:prstClr val="black"/>
                </a:solidFill>
                <a:latin typeface="Times New Roman" panose="02020603050405020304" pitchFamily="18" charset="0"/>
              </a:rPr>
              <a:t>不少于下列指令</a:t>
            </a:r>
            <a:endParaRPr kumimoji="0" lang="en-US" altLang="zh-CN" sz="2200" b="0" dirty="0">
              <a:solidFill>
                <a:prstClr val="black"/>
              </a:solidFill>
              <a:latin typeface="Times New Roman" panose="02020603050405020304" pitchFamily="18" charset="0"/>
            </a:endParaRPr>
          </a:p>
          <a:p>
            <a:pPr marL="857250" lvl="2" algn="just">
              <a:spcBef>
                <a:spcPts val="300"/>
              </a:spcBef>
              <a:spcAft>
                <a:spcPts val="0"/>
              </a:spcAft>
              <a:buClr>
                <a:srgbClr val="4BACC6">
                  <a:lumMod val="75000"/>
                </a:srgbClr>
              </a:buClr>
              <a:buSzPct val="70000"/>
              <a:buNone/>
              <a:defRPr/>
            </a:pP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a:solidFill>
                  <a:prstClr val="black"/>
                </a:solidFill>
                <a:latin typeface="Calibri" panose="020F0502020204030204" pitchFamily="34" charset="0"/>
                <a:cs typeface="Times New Roman" panose="02020603050405020304" pitchFamily="18" charset="0"/>
              </a:rPr>
              <a:t>R-Type</a:t>
            </a:r>
            <a:r>
              <a:rPr kumimoji="0" lang="zh-CN" altLang="en-US" b="0" kern="100" dirty="0">
                <a:solidFill>
                  <a:prstClr val="black"/>
                </a:solidFill>
                <a:latin typeface="Calibri" panose="020F0502020204030204" pitchFamily="34" charset="0"/>
                <a:cs typeface="Times New Roman" panose="02020603050405020304" pitchFamily="18" charset="0"/>
              </a:rPr>
              <a:t>：</a:t>
            </a:r>
            <a:r>
              <a:rPr kumimoji="0" lang="en-US" altLang="zh-CN" b="0" kern="100" dirty="0">
                <a:solidFill>
                  <a:prstClr val="black"/>
                </a:solidFill>
                <a:latin typeface="Calibri" panose="020F0502020204030204" pitchFamily="34" charset="0"/>
                <a:cs typeface="Times New Roman" panose="02020603050405020304" pitchFamily="18" charset="0"/>
              </a:rPr>
              <a:t>add, sub, and, or, </a:t>
            </a:r>
            <a:r>
              <a:rPr kumimoji="0" lang="en-US" altLang="zh-CN" b="0" kern="100" dirty="0" err="1">
                <a:solidFill>
                  <a:prstClr val="black"/>
                </a:solidFill>
                <a:latin typeface="Calibri" panose="020F0502020204030204" pitchFamily="34" charset="0"/>
                <a:cs typeface="Times New Roman" panose="02020603050405020304" pitchFamily="18" charset="0"/>
              </a:rPr>
              <a:t>xor</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slt,srl</a:t>
            </a:r>
            <a:r>
              <a:rPr kumimoji="0" lang="zh-CN" altLang="en-US" b="0" kern="100" dirty="0">
                <a:solidFill>
                  <a:prstClr val="black"/>
                </a:solidFill>
                <a:latin typeface="Calibri" panose="020F0502020204030204" pitchFamily="34" charset="0"/>
                <a:cs typeface="Times New Roman" panose="02020603050405020304" pitchFamily="18" charset="0"/>
              </a:rPr>
              <a:t>；</a:t>
            </a:r>
          </a:p>
          <a:p>
            <a:pPr marL="857250" lvl="2" algn="just">
              <a:spcBef>
                <a:spcPts val="300"/>
              </a:spcBef>
              <a:spcAft>
                <a:spcPts val="0"/>
              </a:spcAft>
              <a:buClr>
                <a:srgbClr val="4BACC6">
                  <a:lumMod val="75000"/>
                </a:srgbClr>
              </a:buClr>
              <a:buSzPct val="70000"/>
              <a:buNone/>
              <a:defRPr/>
            </a:pP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a:solidFill>
                  <a:prstClr val="black"/>
                </a:solidFill>
                <a:latin typeface="Calibri" panose="020F0502020204030204" pitchFamily="34" charset="0"/>
                <a:cs typeface="Times New Roman" panose="02020603050405020304" pitchFamily="18" charset="0"/>
              </a:rPr>
              <a:t>I-Type</a:t>
            </a: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addi</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andi</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ori</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xori</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slti</a:t>
            </a:r>
            <a:r>
              <a:rPr kumimoji="0" lang="en-US" altLang="zh-CN"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err="1">
                <a:solidFill>
                  <a:prstClr val="black"/>
                </a:solidFill>
                <a:latin typeface="Calibri" panose="020F0502020204030204" pitchFamily="34" charset="0"/>
                <a:cs typeface="Times New Roman" panose="02020603050405020304" pitchFamily="18" charset="0"/>
              </a:rPr>
              <a:t>srli</a:t>
            </a:r>
            <a:r>
              <a:rPr lang="en-US" altLang="zh-CN" kern="100" dirty="0" err="1">
                <a:solidFill>
                  <a:prstClr val="black"/>
                </a:solidFill>
                <a:latin typeface="Calibri" panose="020F0502020204030204" pitchFamily="34" charset="0"/>
                <a:cs typeface="Times New Roman" panose="02020603050405020304" pitchFamily="18" charset="0"/>
              </a:rPr>
              <a:t>,lw</a:t>
            </a:r>
            <a:r>
              <a:rPr kumimoji="0" lang="en-US" altLang="zh-CN" b="0" kern="100" dirty="0">
                <a:solidFill>
                  <a:prstClr val="black"/>
                </a:solidFill>
                <a:latin typeface="Calibri" panose="020F0502020204030204" pitchFamily="34" charset="0"/>
                <a:cs typeface="Times New Roman" panose="02020603050405020304" pitchFamily="18" charset="0"/>
              </a:rPr>
              <a:t>;</a:t>
            </a:r>
          </a:p>
          <a:p>
            <a:pPr marL="857250" lvl="2" algn="just">
              <a:spcBef>
                <a:spcPts val="300"/>
              </a:spcBef>
              <a:spcAft>
                <a:spcPts val="0"/>
              </a:spcAft>
              <a:buClr>
                <a:srgbClr val="4BACC6">
                  <a:lumMod val="75000"/>
                </a:srgbClr>
              </a:buClr>
              <a:buSzPct val="70000"/>
              <a:buNone/>
              <a:defRPr/>
            </a:pP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a:solidFill>
                  <a:prstClr val="black"/>
                </a:solidFill>
                <a:latin typeface="Calibri" panose="020F0502020204030204" pitchFamily="34" charset="0"/>
                <a:cs typeface="Times New Roman" panose="02020603050405020304" pitchFamily="18" charset="0"/>
              </a:rPr>
              <a:t>S-Type</a:t>
            </a:r>
            <a:r>
              <a:rPr kumimoji="0" lang="zh-CN" altLang="en-US" b="0" kern="100" dirty="0">
                <a:solidFill>
                  <a:prstClr val="black"/>
                </a:solidFill>
                <a:latin typeface="Calibri" panose="020F0502020204030204" pitchFamily="34" charset="0"/>
                <a:cs typeface="Times New Roman" panose="02020603050405020304" pitchFamily="18" charset="0"/>
              </a:rPr>
              <a:t>：</a:t>
            </a:r>
            <a:r>
              <a:rPr kumimoji="0" lang="en-US" altLang="zh-CN" b="0" kern="100" dirty="0" err="1">
                <a:solidFill>
                  <a:prstClr val="black"/>
                </a:solidFill>
                <a:latin typeface="Calibri" panose="020F0502020204030204" pitchFamily="34" charset="0"/>
                <a:cs typeface="Times New Roman" panose="02020603050405020304" pitchFamily="18" charset="0"/>
              </a:rPr>
              <a:t>sw</a:t>
            </a:r>
            <a:r>
              <a:rPr kumimoji="0" lang="zh-CN" altLang="en-US" b="0" kern="100" dirty="0">
                <a:solidFill>
                  <a:prstClr val="black"/>
                </a:solidFill>
                <a:latin typeface="Calibri" panose="020F0502020204030204" pitchFamily="34" charset="0"/>
                <a:cs typeface="Times New Roman" panose="02020603050405020304" pitchFamily="18" charset="0"/>
              </a:rPr>
              <a:t>；</a:t>
            </a:r>
          </a:p>
          <a:p>
            <a:pPr marL="857250" lvl="2" algn="just">
              <a:spcBef>
                <a:spcPts val="300"/>
              </a:spcBef>
              <a:spcAft>
                <a:spcPts val="0"/>
              </a:spcAft>
              <a:buClr>
                <a:srgbClr val="4BACC6">
                  <a:lumMod val="75000"/>
                </a:srgbClr>
              </a:buClr>
              <a:buSzPct val="70000"/>
              <a:buNone/>
              <a:defRPr/>
            </a:pP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a:solidFill>
                  <a:prstClr val="black"/>
                </a:solidFill>
                <a:latin typeface="Calibri" panose="020F0502020204030204" pitchFamily="34" charset="0"/>
                <a:cs typeface="Times New Roman" panose="02020603050405020304" pitchFamily="18" charset="0"/>
              </a:rPr>
              <a:t>B-Type</a:t>
            </a:r>
            <a:r>
              <a:rPr kumimoji="0" lang="zh-CN" altLang="en-US" b="0" kern="100" dirty="0">
                <a:solidFill>
                  <a:prstClr val="black"/>
                </a:solidFill>
                <a:latin typeface="Calibri" panose="020F0502020204030204" pitchFamily="34" charset="0"/>
                <a:cs typeface="Times New Roman" panose="02020603050405020304" pitchFamily="18" charset="0"/>
              </a:rPr>
              <a:t>：</a:t>
            </a:r>
            <a:r>
              <a:rPr kumimoji="0" lang="en-US" altLang="zh-CN" b="0" kern="100" dirty="0" err="1">
                <a:solidFill>
                  <a:prstClr val="black"/>
                </a:solidFill>
                <a:latin typeface="Calibri" panose="020F0502020204030204" pitchFamily="34" charset="0"/>
                <a:cs typeface="Times New Roman" panose="02020603050405020304" pitchFamily="18" charset="0"/>
              </a:rPr>
              <a:t>beq</a:t>
            </a:r>
            <a:r>
              <a:rPr kumimoji="0" lang="zh-CN" altLang="en-US" b="0" kern="100" dirty="0">
                <a:solidFill>
                  <a:prstClr val="black"/>
                </a:solidFill>
                <a:latin typeface="Calibri" panose="020F0502020204030204" pitchFamily="34" charset="0"/>
                <a:cs typeface="Times New Roman" panose="02020603050405020304" pitchFamily="18" charset="0"/>
              </a:rPr>
              <a:t>；</a:t>
            </a:r>
            <a:endParaRPr kumimoji="0" lang="en-US" altLang="zh-CN" b="0" kern="100" dirty="0">
              <a:solidFill>
                <a:prstClr val="black"/>
              </a:solidFill>
              <a:latin typeface="Calibri" panose="020F0502020204030204" pitchFamily="34" charset="0"/>
              <a:cs typeface="Times New Roman" panose="02020603050405020304" pitchFamily="18" charset="0"/>
            </a:endParaRPr>
          </a:p>
          <a:p>
            <a:pPr marL="857250" lvl="2" algn="just">
              <a:spcBef>
                <a:spcPts val="300"/>
              </a:spcBef>
              <a:spcAft>
                <a:spcPts val="0"/>
              </a:spcAft>
              <a:buClr>
                <a:srgbClr val="4BACC6">
                  <a:lumMod val="75000"/>
                </a:srgbClr>
              </a:buClr>
              <a:buSzPct val="70000"/>
              <a:buNone/>
              <a:defRPr/>
            </a:pPr>
            <a:r>
              <a:rPr kumimoji="0" lang="en-US" altLang="zh-CN" b="0" kern="100" dirty="0">
                <a:solidFill>
                  <a:prstClr val="black"/>
                </a:solidFill>
                <a:latin typeface="Calibri" panose="020F0502020204030204" pitchFamily="34" charset="0"/>
                <a:cs typeface="Times New Roman" panose="02020603050405020304" pitchFamily="18" charset="0"/>
              </a:rPr>
              <a:t>	J-Type</a:t>
            </a:r>
            <a:r>
              <a:rPr kumimoji="0" lang="zh-CN" altLang="en-US" b="0" kern="100" dirty="0">
                <a:solidFill>
                  <a:prstClr val="black"/>
                </a:solidFill>
                <a:latin typeface="Calibri" panose="020F0502020204030204" pitchFamily="34" charset="0"/>
                <a:cs typeface="Times New Roman" panose="02020603050405020304" pitchFamily="18" charset="0"/>
              </a:rPr>
              <a:t>：	</a:t>
            </a:r>
            <a:r>
              <a:rPr kumimoji="0" lang="en-US" altLang="zh-CN" b="0" kern="100" dirty="0">
                <a:solidFill>
                  <a:prstClr val="black"/>
                </a:solidFill>
                <a:latin typeface="Calibri" panose="020F0502020204030204" pitchFamily="34" charset="0"/>
                <a:cs typeface="Times New Roman" panose="02020603050405020304" pitchFamily="18" charset="0"/>
              </a:rPr>
              <a:t> Jal</a:t>
            </a:r>
            <a:r>
              <a:rPr kumimoji="0" lang="zh-CN" altLang="en-US" b="0" kern="100" dirty="0">
                <a:solidFill>
                  <a:prstClr val="black"/>
                </a:solidFill>
                <a:latin typeface="Calibri" panose="020F0502020204030204" pitchFamily="34" charset="0"/>
                <a:cs typeface="Times New Roman" panose="02020603050405020304" pitchFamily="18" charset="0"/>
              </a:rPr>
              <a:t>；</a:t>
            </a:r>
            <a:endParaRPr kumimoji="0" lang="zh-CN" altLang="en-US" sz="2400" b="0" dirty="0">
              <a:solidFill>
                <a:prstClr val="black"/>
              </a:solidFill>
              <a:latin typeface="Times New Roman" panose="02020603050405020304" pitchFamily="18" charset="0"/>
            </a:endParaRPr>
          </a:p>
          <a:p>
            <a:pPr lvl="1">
              <a:spcBef>
                <a:spcPts val="0"/>
              </a:spcBef>
              <a:buClr>
                <a:srgbClr val="4BACC6">
                  <a:lumMod val="75000"/>
                </a:srgbClr>
              </a:buClr>
              <a:buNone/>
            </a:pP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2"/>
          <a:stretch>
            <a:fillRect/>
          </a:stretch>
        </p:blipFill>
        <p:spPr>
          <a:xfrm>
            <a:off x="47625" y="404664"/>
            <a:ext cx="4158615" cy="3528392"/>
          </a:xfrm>
          <a:prstGeom prst="rect">
            <a:avLst/>
          </a:prstGeom>
        </p:spPr>
      </p:pic>
      <p:sp>
        <p:nvSpPr>
          <p:cNvPr id="4" name="灯片编号占位符 3"/>
          <p:cNvSpPr>
            <a:spLocks noGrp="1"/>
          </p:cNvSpPr>
          <p:nvPr>
            <p:ph type="sldNum" sz="quarter" idx="10"/>
          </p:nvPr>
        </p:nvSpPr>
        <p:spPr/>
        <p:txBody>
          <a:bodyPr/>
          <a:lstStyle/>
          <a:p>
            <a:fld id="{450322E1-33AF-46D7-A5AC-266B73D5C552}" type="slidenum">
              <a:rPr lang="zh-CN" altLang="en-US" smtClean="0"/>
              <a:t>30</a:t>
            </a:fld>
            <a:endParaRPr lang="zh-CN" altLang="en-US"/>
          </a:p>
        </p:txBody>
      </p:sp>
      <p:pic>
        <p:nvPicPr>
          <p:cNvPr id="6" name="图片 5"/>
          <p:cNvPicPr/>
          <p:nvPr/>
        </p:nvPicPr>
        <p:blipFill>
          <a:blip r:embed="rId3"/>
          <a:stretch>
            <a:fillRect/>
          </a:stretch>
        </p:blipFill>
        <p:spPr>
          <a:xfrm>
            <a:off x="4206240" y="188640"/>
            <a:ext cx="4937760" cy="4520520"/>
          </a:xfrm>
          <a:prstGeom prst="rect">
            <a:avLst/>
          </a:prstGeom>
        </p:spPr>
      </p:pic>
      <p:pic>
        <p:nvPicPr>
          <p:cNvPr id="7" name="图片 6"/>
          <p:cNvPicPr/>
          <p:nvPr/>
        </p:nvPicPr>
        <p:blipFill>
          <a:blip r:embed="rId4"/>
          <a:stretch>
            <a:fillRect/>
          </a:stretch>
        </p:blipFill>
        <p:spPr>
          <a:xfrm>
            <a:off x="323528" y="4663390"/>
            <a:ext cx="5890260" cy="1943100"/>
          </a:xfrm>
          <a:prstGeom prst="rect">
            <a:avLst/>
          </a:prstGeom>
        </p:spPr>
      </p:pic>
      <p:sp>
        <p:nvSpPr>
          <p:cNvPr id="8" name="文本框 7"/>
          <p:cNvSpPr txBox="1"/>
          <p:nvPr/>
        </p:nvSpPr>
        <p:spPr>
          <a:xfrm>
            <a:off x="5076056" y="5589240"/>
            <a:ext cx="3600400" cy="400110"/>
          </a:xfrm>
          <a:prstGeom prst="rect">
            <a:avLst/>
          </a:prstGeom>
          <a:noFill/>
        </p:spPr>
        <p:txBody>
          <a:bodyPr wrap="square" rtlCol="0">
            <a:spAutoFit/>
          </a:bodyPr>
          <a:lstStyle/>
          <a:p>
            <a:r>
              <a:rPr lang="zh-CN" altLang="en-US" sz="2000" dirty="0">
                <a:solidFill>
                  <a:srgbClr val="0000FF"/>
                </a:solidFill>
              </a:rPr>
              <a:t>本</a:t>
            </a:r>
            <a:r>
              <a:rPr lang="zh-CN" altLang="en-US" sz="2000" dirty="0" smtClean="0">
                <a:solidFill>
                  <a:srgbClr val="0000FF"/>
                </a:solidFill>
              </a:rPr>
              <a:t>页</a:t>
            </a:r>
            <a:r>
              <a:rPr lang="en-US" altLang="zh-CN" sz="2000" dirty="0" smtClean="0">
                <a:solidFill>
                  <a:srgbClr val="0000FF"/>
                </a:solidFill>
              </a:rPr>
              <a:t>PPT</a:t>
            </a:r>
            <a:r>
              <a:rPr lang="zh-CN" altLang="en-US" sz="2000" dirty="0" smtClean="0">
                <a:solidFill>
                  <a:srgbClr val="0000FF"/>
                </a:solidFill>
              </a:rPr>
              <a:t>的图片</a:t>
            </a:r>
            <a:r>
              <a:rPr lang="zh-CN" altLang="en-US" sz="2000" dirty="0">
                <a:solidFill>
                  <a:srgbClr val="0000FF"/>
                </a:solidFill>
              </a:rPr>
              <a:t>来自于附录</a:t>
            </a:r>
            <a:r>
              <a:rPr lang="en-US" altLang="zh-CN" sz="2000" dirty="0" smtClean="0">
                <a:solidFill>
                  <a:srgbClr val="0000FF"/>
                </a:solidFill>
              </a:rPr>
              <a:t>A</a:t>
            </a:r>
            <a:endParaRPr lang="zh-CN" altLang="en-US" sz="2000" dirty="0">
              <a:solidFill>
                <a:srgbClr val="0000FF"/>
              </a:solidFill>
            </a:endParaRPr>
          </a:p>
        </p:txBody>
      </p:sp>
      <p:pic>
        <p:nvPicPr>
          <p:cNvPr id="2" name="图片 1"/>
          <p:cNvPicPr>
            <a:picLocks noChangeAspect="1"/>
          </p:cNvPicPr>
          <p:nvPr/>
        </p:nvPicPr>
        <p:blipFill>
          <a:blip r:embed="rId5"/>
          <a:stretch>
            <a:fillRect/>
          </a:stretch>
        </p:blipFill>
        <p:spPr>
          <a:xfrm>
            <a:off x="323528" y="4047028"/>
            <a:ext cx="3882712" cy="234082"/>
          </a:xfrm>
          <a:prstGeom prst="rect">
            <a:avLst/>
          </a:prstGeom>
        </p:spPr>
      </p:pic>
    </p:spTree>
    <p:extLst>
      <p:ext uri="{BB962C8B-B14F-4D97-AF65-F5344CB8AC3E}">
        <p14:creationId xmlns:p14="http://schemas.microsoft.com/office/powerpoint/2010/main" val="1721741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CA39B234-7930-40C9-9FCA-96F41670763C}" type="slidenum">
              <a:rPr lang="en-AU" altLang="en-US" sz="1400" smtClean="0"/>
              <a:pPr>
                <a:spcBef>
                  <a:spcPct val="0"/>
                </a:spcBef>
                <a:buClrTx/>
                <a:buSzTx/>
                <a:buFontTx/>
                <a:buNone/>
              </a:pPr>
              <a:t>31</a:t>
            </a:fld>
            <a:endParaRPr lang="en-AU" altLang="en-US" sz="1400" dirty="0" smtClean="0"/>
          </a:p>
        </p:txBody>
      </p:sp>
      <p:sp>
        <p:nvSpPr>
          <p:cNvPr id="3" name="文本框 2"/>
          <p:cNvSpPr txBox="1"/>
          <p:nvPr/>
        </p:nvSpPr>
        <p:spPr>
          <a:xfrm>
            <a:off x="6588224" y="1844824"/>
            <a:ext cx="2232248" cy="923330"/>
          </a:xfrm>
          <a:prstGeom prst="rect">
            <a:avLst/>
          </a:prstGeom>
          <a:noFill/>
        </p:spPr>
        <p:txBody>
          <a:bodyPr wrap="square" rtlCol="0">
            <a:spAutoFit/>
          </a:bodyPr>
          <a:lstStyle/>
          <a:p>
            <a:r>
              <a:rPr lang="fr-FR" altLang="zh-CN" dirty="0" smtClean="0"/>
              <a:t>FIGURE 2.18 RISC-V instruction encoding.</a:t>
            </a:r>
            <a:endParaRPr lang="zh-CN" altLang="en-US" dirty="0"/>
          </a:p>
        </p:txBody>
      </p:sp>
      <p:pic>
        <p:nvPicPr>
          <p:cNvPr id="4" name="图片 3"/>
          <p:cNvPicPr>
            <a:picLocks noChangeAspect="1"/>
          </p:cNvPicPr>
          <p:nvPr/>
        </p:nvPicPr>
        <p:blipFill>
          <a:blip r:embed="rId2"/>
          <a:stretch>
            <a:fillRect/>
          </a:stretch>
        </p:blipFill>
        <p:spPr>
          <a:xfrm>
            <a:off x="395536" y="116632"/>
            <a:ext cx="6120680" cy="6561368"/>
          </a:xfrm>
          <a:prstGeom prst="rect">
            <a:avLst/>
          </a:prstGeom>
        </p:spPr>
      </p:pic>
      <p:sp>
        <p:nvSpPr>
          <p:cNvPr id="5" name="矩形 4"/>
          <p:cNvSpPr/>
          <p:nvPr/>
        </p:nvSpPr>
        <p:spPr bwMode="auto">
          <a:xfrm>
            <a:off x="1547664" y="4941168"/>
            <a:ext cx="4824536" cy="216024"/>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0" name="矩形 9"/>
          <p:cNvSpPr/>
          <p:nvPr/>
        </p:nvSpPr>
        <p:spPr bwMode="auto">
          <a:xfrm>
            <a:off x="1547664" y="5373216"/>
            <a:ext cx="4824536" cy="50405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0088015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CA39B234-7930-40C9-9FCA-96F41670763C}" type="slidenum">
              <a:rPr lang="en-AU" altLang="en-US" sz="1400" smtClean="0"/>
              <a:pPr>
                <a:spcBef>
                  <a:spcPct val="0"/>
                </a:spcBef>
                <a:buClrTx/>
                <a:buSzTx/>
                <a:buFontTx/>
                <a:buNone/>
              </a:pPr>
              <a:t>32</a:t>
            </a:fld>
            <a:endParaRPr lang="en-AU" altLang="en-US" sz="1400" dirty="0" smtClean="0"/>
          </a:p>
        </p:txBody>
      </p:sp>
      <p:pic>
        <p:nvPicPr>
          <p:cNvPr id="2" name="图片 1"/>
          <p:cNvPicPr>
            <a:picLocks noChangeAspect="1"/>
          </p:cNvPicPr>
          <p:nvPr/>
        </p:nvPicPr>
        <p:blipFill>
          <a:blip r:embed="rId2"/>
          <a:stretch>
            <a:fillRect/>
          </a:stretch>
        </p:blipFill>
        <p:spPr>
          <a:xfrm>
            <a:off x="683568" y="1556792"/>
            <a:ext cx="7433084" cy="3744416"/>
          </a:xfrm>
          <a:prstGeom prst="rect">
            <a:avLst/>
          </a:prstGeom>
        </p:spPr>
      </p:pic>
    </p:spTree>
    <p:extLst>
      <p:ext uri="{BB962C8B-B14F-4D97-AF65-F5344CB8AC3E}">
        <p14:creationId xmlns:p14="http://schemas.microsoft.com/office/powerpoint/2010/main" val="6685966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idx="1"/>
          </p:nvPr>
        </p:nvSpPr>
        <p:spPr>
          <a:xfrm>
            <a:off x="827584" y="1124744"/>
            <a:ext cx="7886700" cy="4351338"/>
          </a:xfrm>
        </p:spPr>
        <p:txBody>
          <a:bodyPr/>
          <a:lstStyle/>
          <a:p>
            <a:pPr eaLnBrk="1" hangingPunct="1"/>
            <a:r>
              <a:rPr lang="en-US" altLang="en-US" sz="2000" dirty="0" smtClean="0"/>
              <a:t>Assume 2-bit </a:t>
            </a:r>
            <a:r>
              <a:rPr lang="en-US" altLang="en-US" sz="2000" dirty="0" err="1" smtClean="0"/>
              <a:t>ALUOp</a:t>
            </a:r>
            <a:r>
              <a:rPr lang="en-US" altLang="en-US" sz="2000" dirty="0" smtClean="0"/>
              <a:t> derived from </a:t>
            </a:r>
            <a:r>
              <a:rPr lang="en-US" altLang="en-US" sz="2000" dirty="0" err="1" smtClean="0"/>
              <a:t>opcode</a:t>
            </a:r>
            <a:endParaRPr lang="en-US" altLang="en-US" sz="2000" dirty="0" smtClean="0"/>
          </a:p>
          <a:p>
            <a:pPr lvl="1" eaLnBrk="1" hangingPunct="1"/>
            <a:r>
              <a:rPr lang="en-US" altLang="en-US" sz="2000" dirty="0" smtClean="0"/>
              <a:t>Combinational logic derives ALU control</a:t>
            </a:r>
            <a:endParaRPr lang="en-AU" altLang="en-US" sz="2000" dirty="0" smtClean="0"/>
          </a:p>
        </p:txBody>
      </p:sp>
      <p:sp>
        <p:nvSpPr>
          <p:cNvPr id="48131" name="Rectangle 2"/>
          <p:cNvSpPr>
            <a:spLocks noGrp="1" noChangeArrowheads="1"/>
          </p:cNvSpPr>
          <p:nvPr>
            <p:ph type="title"/>
          </p:nvPr>
        </p:nvSpPr>
        <p:spPr/>
        <p:txBody>
          <a:bodyPr/>
          <a:lstStyle/>
          <a:p>
            <a:pPr eaLnBrk="1" hangingPunct="1"/>
            <a:r>
              <a:rPr lang="en-US" altLang="en-US" dirty="0" smtClean="0"/>
              <a:t>ALU Control</a:t>
            </a:r>
            <a:endParaRPr lang="en-AU" altLang="en-US" dirty="0" smtClean="0"/>
          </a:p>
        </p:txBody>
      </p:sp>
      <p:sp>
        <p:nvSpPr>
          <p:cNvPr id="3" name="灯片编号占位符 2"/>
          <p:cNvSpPr>
            <a:spLocks noGrp="1"/>
          </p:cNvSpPr>
          <p:nvPr>
            <p:ph type="sldNum" sz="quarter" idx="10"/>
          </p:nvPr>
        </p:nvSpPr>
        <p:spPr/>
        <p:txBody>
          <a:bodyPr/>
          <a:lstStyle/>
          <a:p>
            <a:fld id="{450322E1-33AF-46D7-A5AC-266B73D5C552}" type="slidenum">
              <a:rPr lang="zh-CN" altLang="en-US" smtClean="0"/>
              <a:t>33</a:t>
            </a:fld>
            <a:endParaRPr lang="zh-CN" altLang="en-US"/>
          </a:p>
        </p:txBody>
      </p:sp>
      <p:pic>
        <p:nvPicPr>
          <p:cNvPr id="2" name="图片 1"/>
          <p:cNvPicPr>
            <a:picLocks noChangeAspect="1"/>
          </p:cNvPicPr>
          <p:nvPr/>
        </p:nvPicPr>
        <p:blipFill>
          <a:blip r:embed="rId3"/>
          <a:stretch>
            <a:fillRect/>
          </a:stretch>
        </p:blipFill>
        <p:spPr>
          <a:xfrm>
            <a:off x="30842" y="1772816"/>
            <a:ext cx="9036496" cy="4411936"/>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idx="1"/>
          </p:nvPr>
        </p:nvSpPr>
        <p:spPr>
          <a:xfrm>
            <a:off x="628650" y="1193577"/>
            <a:ext cx="7886700" cy="4351338"/>
          </a:xfrm>
        </p:spPr>
        <p:txBody>
          <a:bodyPr/>
          <a:lstStyle/>
          <a:p>
            <a:pPr eaLnBrk="1" hangingPunct="1"/>
            <a:r>
              <a:rPr lang="en-US" altLang="en-US" dirty="0" smtClean="0"/>
              <a:t>Control signals derived from instruction</a:t>
            </a:r>
            <a:endParaRPr lang="en-AU" altLang="en-US" dirty="0" smtClean="0"/>
          </a:p>
        </p:txBody>
      </p:sp>
      <p:sp>
        <p:nvSpPr>
          <p:cNvPr id="50179" name="Rectangle 2"/>
          <p:cNvSpPr>
            <a:spLocks noGrp="1" noChangeArrowheads="1"/>
          </p:cNvSpPr>
          <p:nvPr>
            <p:ph type="title"/>
          </p:nvPr>
        </p:nvSpPr>
        <p:spPr/>
        <p:txBody>
          <a:bodyPr/>
          <a:lstStyle/>
          <a:p>
            <a:pPr eaLnBrk="1" hangingPunct="1"/>
            <a:r>
              <a:rPr lang="en-US" altLang="en-US" dirty="0" smtClean="0"/>
              <a:t>The Main Control Unit</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34</a:t>
            </a:fld>
            <a:endParaRPr lang="zh-CN" altLang="en-US"/>
          </a:p>
        </p:txBody>
      </p:sp>
      <p:pic>
        <p:nvPicPr>
          <p:cNvPr id="50181"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6213" y="1916113"/>
            <a:ext cx="6408737"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221163"/>
            <a:ext cx="7405687"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700" dirty="0"/>
              <a:t>What should ALU do ?</a:t>
            </a:r>
            <a:endParaRPr lang="zh-CN" altLang="en-US" dirty="0"/>
          </a:p>
        </p:txBody>
      </p:sp>
      <p:sp>
        <p:nvSpPr>
          <p:cNvPr id="3" name="内容占位符 2"/>
          <p:cNvSpPr>
            <a:spLocks noGrp="1"/>
          </p:cNvSpPr>
          <p:nvPr>
            <p:ph idx="1"/>
          </p:nvPr>
        </p:nvSpPr>
        <p:spPr>
          <a:xfrm>
            <a:off x="107504" y="908720"/>
            <a:ext cx="8229600" cy="3726414"/>
          </a:xfrm>
        </p:spPr>
        <p:txBody>
          <a:bodyPr/>
          <a:lstStyle/>
          <a:p>
            <a:pPr eaLnBrk="1" hangingPunct="1"/>
            <a:r>
              <a:rPr lang="en-US" altLang="en-US" sz="2000" dirty="0"/>
              <a:t>ALU used for</a:t>
            </a:r>
          </a:p>
          <a:p>
            <a:pPr lvl="1" eaLnBrk="1" hangingPunct="1"/>
            <a:r>
              <a:rPr lang="en-US" altLang="en-US" sz="2000" dirty="0"/>
              <a:t>Load/Store: F = add</a:t>
            </a:r>
          </a:p>
          <a:p>
            <a:pPr lvl="1" eaLnBrk="1" hangingPunct="1"/>
            <a:r>
              <a:rPr lang="en-US" altLang="en-US" sz="2000" dirty="0"/>
              <a:t>Branch: F = subtract</a:t>
            </a:r>
          </a:p>
          <a:p>
            <a:pPr lvl="1" eaLnBrk="1" hangingPunct="1"/>
            <a:r>
              <a:rPr lang="en-US" altLang="en-US" sz="2000" dirty="0"/>
              <a:t>R-type: F depends on opcode</a:t>
            </a:r>
            <a:endParaRPr lang="en-US" altLang="zh-CN" sz="2000" dirty="0"/>
          </a:p>
          <a:p>
            <a:pPr eaLnBrk="1" hangingPunct="1"/>
            <a:r>
              <a:rPr lang="en-US" altLang="en-US" sz="2000" dirty="0"/>
              <a:t>Assume 2-bit </a:t>
            </a:r>
            <a:r>
              <a:rPr lang="en-US" altLang="en-US" sz="2000" dirty="0" err="1"/>
              <a:t>ALUOp</a:t>
            </a:r>
            <a:r>
              <a:rPr lang="en-US" altLang="en-US" sz="2000" dirty="0"/>
              <a:t> derived from opcode</a:t>
            </a:r>
          </a:p>
          <a:p>
            <a:pPr lvl="1" eaLnBrk="1" hangingPunct="1"/>
            <a:r>
              <a:rPr lang="en-US" altLang="en-US" sz="2000" dirty="0"/>
              <a:t>Combinational logic derives ALU control</a:t>
            </a:r>
            <a:endParaRPr lang="en-AU" altLang="en-US" sz="2000" dirty="0"/>
          </a:p>
        </p:txBody>
      </p:sp>
      <p:graphicFrame>
        <p:nvGraphicFramePr>
          <p:cNvPr id="26" name="Group 220"/>
          <p:cNvGraphicFramePr>
            <a:graphicFrameLocks noGrp="1"/>
          </p:cNvGraphicFramePr>
          <p:nvPr>
            <p:extLst>
              <p:ext uri="{D42A27DB-BD31-4B8C-83A1-F6EECF244321}">
                <p14:modId xmlns:p14="http://schemas.microsoft.com/office/powerpoint/2010/main" val="3660253744"/>
              </p:ext>
            </p:extLst>
          </p:nvPr>
        </p:nvGraphicFramePr>
        <p:xfrm>
          <a:off x="5873209" y="1340768"/>
          <a:ext cx="2247732" cy="1874520"/>
        </p:xfrm>
        <a:graphic>
          <a:graphicData uri="http://schemas.openxmlformats.org/drawingml/2006/table">
            <a:tbl>
              <a:tblPr/>
              <a:tblGrid>
                <a:gridCol w="1159676">
                  <a:extLst>
                    <a:ext uri="{9D8B030D-6E8A-4147-A177-3AD203B41FA5}">
                      <a16:colId xmlns="" xmlns:a16="http://schemas.microsoft.com/office/drawing/2014/main" val="20000"/>
                    </a:ext>
                  </a:extLst>
                </a:gridCol>
                <a:gridCol w="1088056">
                  <a:extLst>
                    <a:ext uri="{9D8B030D-6E8A-4147-A177-3AD203B41FA5}">
                      <a16:colId xmlns="" xmlns:a16="http://schemas.microsoft.com/office/drawing/2014/main" val="20001"/>
                    </a:ext>
                  </a:extLst>
                </a:gridCol>
              </a:tblGrid>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Operation</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3FFC6"/>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rPr>
                        <a:t>Function</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3FFC6"/>
                    </a:solidFill>
                  </a:tcPr>
                </a:tc>
                <a:extLst>
                  <a:ext uri="{0D108BD9-81ED-4DB2-BD59-A6C34878D82A}">
                    <a16:rowId xmlns="" xmlns:a16="http://schemas.microsoft.com/office/drawing/2014/main" val="10000"/>
                  </a:ext>
                </a:extLst>
              </a:tr>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000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And</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001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Or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010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rPr>
                        <a:t>Add</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110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rPr>
                        <a:t>Sub</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27432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111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altLang="zh-CN" sz="1600" b="0" i="0" u="none" strike="noStrike" cap="none" normalizeH="0" baseline="0" dirty="0" err="1" smtClean="0">
                          <a:ln>
                            <a:noFill/>
                          </a:ln>
                          <a:solidFill>
                            <a:schemeClr val="tx1"/>
                          </a:solidFill>
                          <a:effectLst/>
                          <a:latin typeface="Arial" pitchFamily="34" charset="0"/>
                          <a:ea typeface="宋体" pitchFamily="2" charset="-122"/>
                        </a:rPr>
                        <a:t>Slt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graphicFrame>
        <p:nvGraphicFramePr>
          <p:cNvPr id="27" name="Group 69"/>
          <p:cNvGraphicFramePr>
            <a:graphicFrameLocks noGrp="1"/>
          </p:cNvGraphicFramePr>
          <p:nvPr>
            <p:extLst>
              <p:ext uri="{D42A27DB-BD31-4B8C-83A1-F6EECF244321}">
                <p14:modId xmlns:p14="http://schemas.microsoft.com/office/powerpoint/2010/main" val="1346008119"/>
              </p:ext>
            </p:extLst>
          </p:nvPr>
        </p:nvGraphicFramePr>
        <p:xfrm>
          <a:off x="575556" y="3297084"/>
          <a:ext cx="8208915" cy="3037023"/>
        </p:xfrm>
        <a:graphic>
          <a:graphicData uri="http://schemas.openxmlformats.org/drawingml/2006/table">
            <a:tbl>
              <a:tblPr/>
              <a:tblGrid>
                <a:gridCol w="961370">
                  <a:extLst>
                    <a:ext uri="{9D8B030D-6E8A-4147-A177-3AD203B41FA5}">
                      <a16:colId xmlns="" xmlns:a16="http://schemas.microsoft.com/office/drawing/2014/main" val="3472260756"/>
                    </a:ext>
                  </a:extLst>
                </a:gridCol>
                <a:gridCol w="721343">
                  <a:extLst>
                    <a:ext uri="{9D8B030D-6E8A-4147-A177-3AD203B41FA5}">
                      <a16:colId xmlns="" xmlns:a16="http://schemas.microsoft.com/office/drawing/2014/main" val="766118210"/>
                    </a:ext>
                  </a:extLst>
                </a:gridCol>
                <a:gridCol w="1379522">
                  <a:extLst>
                    <a:ext uri="{9D8B030D-6E8A-4147-A177-3AD203B41FA5}">
                      <a16:colId xmlns="" xmlns:a16="http://schemas.microsoft.com/office/drawing/2014/main" val="1967461303"/>
                    </a:ext>
                  </a:extLst>
                </a:gridCol>
                <a:gridCol w="1373206">
                  <a:extLst>
                    <a:ext uri="{9D8B030D-6E8A-4147-A177-3AD203B41FA5}">
                      <a16:colId xmlns="" xmlns:a16="http://schemas.microsoft.com/office/drawing/2014/main" val="183553444"/>
                    </a:ext>
                  </a:extLst>
                </a:gridCol>
                <a:gridCol w="1373206">
                  <a:extLst>
                    <a:ext uri="{9D8B030D-6E8A-4147-A177-3AD203B41FA5}">
                      <a16:colId xmlns="" xmlns:a16="http://schemas.microsoft.com/office/drawing/2014/main" val="1384521803"/>
                    </a:ext>
                  </a:extLst>
                </a:gridCol>
                <a:gridCol w="1379522">
                  <a:extLst>
                    <a:ext uri="{9D8B030D-6E8A-4147-A177-3AD203B41FA5}">
                      <a16:colId xmlns="" xmlns:a16="http://schemas.microsoft.com/office/drawing/2014/main" val="2389311426"/>
                    </a:ext>
                  </a:extLst>
                </a:gridCol>
                <a:gridCol w="1020746">
                  <a:extLst>
                    <a:ext uri="{9D8B030D-6E8A-4147-A177-3AD203B41FA5}">
                      <a16:colId xmlns="" xmlns:a16="http://schemas.microsoft.com/office/drawing/2014/main" val="3226163378"/>
                    </a:ext>
                  </a:extLst>
                </a:gridCol>
              </a:tblGrid>
              <a:tr h="29393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opcode</a:t>
                      </a:r>
                      <a:endParaRPr kumimoji="0" lang="en-AU"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ALUOp</a:t>
                      </a:r>
                      <a:endParaRPr kumimoji="0" lang="en-AU"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Operation</a:t>
                      </a:r>
                      <a:endParaRPr kumimoji="0" lang="en-AU"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Funct7 </a:t>
                      </a:r>
                      <a:endParaRPr kumimoji="0" lang="en-AU"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funct3</a:t>
                      </a: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ALU function</a:t>
                      </a:r>
                      <a:endParaRPr kumimoji="0" lang="en-AU"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ALU control</a:t>
                      </a:r>
                      <a:endParaRPr kumimoji="0" lang="en-AU"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644877749"/>
                  </a:ext>
                </a:extLst>
              </a:tr>
              <a:tr h="251447">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ld</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load register</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XXXXXXX</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950122200"/>
                  </a:ext>
                </a:extLst>
              </a:tr>
              <a:tr h="251447">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sd</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store register</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XXXXXXX</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27457729"/>
                  </a:ext>
                </a:extLst>
              </a:tr>
              <a:tr h="270876">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beq</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branch on equal</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XXXXXXX</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0110</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21641976"/>
                  </a:ext>
                </a:extLst>
              </a:tr>
              <a:tr h="251447">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R-type</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00000</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000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353650482"/>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00000</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000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0110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8350205"/>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AND</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00000</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111</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AND</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038802216"/>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OR</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0</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00000</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110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OR</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0001</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97131270"/>
                  </a:ext>
                </a:extLst>
              </a:tr>
              <a:tr h="251447">
                <a:tc vMerge="1">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1454" marR="91454"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1454" marR="91454"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SLT</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mn-ea"/>
                        </a:rPr>
                        <a:t>0</a:t>
                      </a:r>
                      <a:r>
                        <a:rPr kumimoji="0" lang="en-US" altLang="zh-CN" sz="1600" b="0" i="0" u="none" strike="noStrike" cap="none" normalizeH="0" baseline="0" dirty="0" smtClean="0">
                          <a:ln>
                            <a:noFill/>
                          </a:ln>
                          <a:solidFill>
                            <a:srgbClr val="FF0000"/>
                          </a:solidFill>
                          <a:effectLst/>
                          <a:latin typeface="Arial" panose="020B0604020202020204" pitchFamily="34" charset="0"/>
                          <a:ea typeface="+mn-ea"/>
                        </a:rPr>
                        <a:t>0</a:t>
                      </a:r>
                      <a:r>
                        <a:rPr kumimoji="0" lang="en-US" altLang="zh-CN" sz="1600" b="0" i="0" u="none" strike="noStrike" cap="none" normalizeH="0" baseline="0" dirty="0" smtClean="0">
                          <a:ln>
                            <a:noFill/>
                          </a:ln>
                          <a:solidFill>
                            <a:schemeClr val="tx1"/>
                          </a:solidFill>
                          <a:effectLst/>
                          <a:latin typeface="Arial" panose="020B0604020202020204" pitchFamily="34" charset="0"/>
                          <a:ea typeface="+mn-ea"/>
                        </a:rPr>
                        <a:t>00000</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mn-ea"/>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smtClean="0">
                          <a:ln>
                            <a:noFill/>
                          </a:ln>
                          <a:solidFill>
                            <a:srgbClr val="FF0000"/>
                          </a:solidFill>
                          <a:effectLst/>
                          <a:latin typeface="Arial" panose="020B0604020202020204" pitchFamily="34" charset="0"/>
                          <a:ea typeface="+mn-ea"/>
                        </a:rPr>
                        <a:t>010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Slt</a:t>
                      </a: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0111</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04068170"/>
                  </a:ext>
                </a:extLst>
              </a:tr>
            </a:tbl>
          </a:graphicData>
        </a:graphic>
      </p:graphicFrame>
    </p:spTree>
    <p:extLst>
      <p:ext uri="{BB962C8B-B14F-4D97-AF65-F5344CB8AC3E}">
        <p14:creationId xmlns:p14="http://schemas.microsoft.com/office/powerpoint/2010/main" val="36498307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asserted :</a:t>
            </a:r>
            <a:r>
              <a:rPr lang="zh-CN" altLang="zh-CN" dirty="0" smtClean="0"/>
              <a:t>有效</a:t>
            </a:r>
            <a:r>
              <a:rPr lang="zh-CN" altLang="zh-CN" dirty="0"/>
              <a:t>，逻辑</a:t>
            </a:r>
            <a:r>
              <a:rPr lang="en-US" altLang="zh-CN" dirty="0"/>
              <a:t>1</a:t>
            </a:r>
            <a:r>
              <a:rPr lang="zh-CN" altLang="zh-CN" dirty="0"/>
              <a:t>，即</a:t>
            </a:r>
            <a:r>
              <a:rPr lang="en-US" altLang="zh-CN" dirty="0"/>
              <a:t>active </a:t>
            </a:r>
            <a:r>
              <a:rPr lang="zh-CN" altLang="zh-CN" dirty="0"/>
              <a:t>状态，如果某引脚是高电平有效，该引脚为</a:t>
            </a:r>
            <a:r>
              <a:rPr lang="en-US" altLang="zh-CN" dirty="0"/>
              <a:t>asserted</a:t>
            </a:r>
            <a:r>
              <a:rPr lang="zh-CN" altLang="zh-CN" dirty="0"/>
              <a:t>指该引脚为高电平；如果某引脚是低电平有效，该引脚为</a:t>
            </a:r>
            <a:r>
              <a:rPr lang="en-US" altLang="zh-CN" dirty="0"/>
              <a:t>asserted</a:t>
            </a:r>
            <a:r>
              <a:rPr lang="zh-CN" altLang="zh-CN" dirty="0"/>
              <a:t>指该引脚为低</a:t>
            </a:r>
            <a:r>
              <a:rPr lang="zh-CN" altLang="zh-CN" dirty="0" smtClean="0"/>
              <a:t>电平</a:t>
            </a:r>
            <a:endParaRPr lang="zh-CN" altLang="zh-CN" dirty="0"/>
          </a:p>
          <a:p>
            <a:r>
              <a:rPr lang="en-US" altLang="zh-CN" dirty="0"/>
              <a:t>assert</a:t>
            </a:r>
            <a:r>
              <a:rPr lang="zh-CN" altLang="zh-CN" dirty="0"/>
              <a:t>：变有效，变成逻辑</a:t>
            </a:r>
            <a:r>
              <a:rPr lang="en-US" altLang="zh-CN" dirty="0"/>
              <a:t>1</a:t>
            </a:r>
            <a:r>
              <a:rPr lang="zh-CN" altLang="zh-CN" dirty="0"/>
              <a:t>，</a:t>
            </a:r>
            <a:r>
              <a:rPr lang="en-US" altLang="zh-CN" dirty="0"/>
              <a:t>to become active</a:t>
            </a:r>
            <a:r>
              <a:rPr lang="zh-CN" altLang="zh-CN" dirty="0"/>
              <a:t>。如果某引脚是高电平有效，该引脚</a:t>
            </a:r>
            <a:r>
              <a:rPr lang="en-US" altLang="zh-CN" dirty="0"/>
              <a:t>assert</a:t>
            </a:r>
            <a:r>
              <a:rPr lang="zh-CN" altLang="zh-CN" dirty="0"/>
              <a:t>，指该引脚变为高电平；如果某引脚是低电平有效，该引脚</a:t>
            </a:r>
            <a:r>
              <a:rPr lang="en-US" altLang="zh-CN" dirty="0"/>
              <a:t>assert</a:t>
            </a:r>
            <a:r>
              <a:rPr lang="zh-CN" altLang="zh-CN" dirty="0"/>
              <a:t>，指该引脚变为低电平</a:t>
            </a:r>
            <a:r>
              <a:rPr lang="en-US" altLang="zh-CN" dirty="0"/>
              <a:t>)  </a:t>
            </a:r>
            <a:endParaRPr lang="zh-CN" altLang="zh-CN" dirty="0"/>
          </a:p>
          <a:p>
            <a:r>
              <a:rPr lang="en-US" altLang="zh-CN" dirty="0" err="1" smtClean="0"/>
              <a:t>Deasserted</a:t>
            </a:r>
            <a:r>
              <a:rPr lang="en-US" altLang="zh-CN" dirty="0" smtClean="0"/>
              <a:t>: </a:t>
            </a:r>
            <a:r>
              <a:rPr lang="zh-CN" altLang="zh-CN" dirty="0" smtClean="0"/>
              <a:t>无效</a:t>
            </a:r>
            <a:r>
              <a:rPr lang="zh-CN" altLang="zh-CN" dirty="0"/>
              <a:t>，逻辑</a:t>
            </a:r>
            <a:r>
              <a:rPr lang="en-US" altLang="zh-CN" dirty="0"/>
              <a:t>0</a:t>
            </a:r>
            <a:r>
              <a:rPr lang="zh-CN" altLang="zh-CN" dirty="0"/>
              <a:t>，即</a:t>
            </a:r>
            <a:r>
              <a:rPr lang="en-US" altLang="zh-CN" dirty="0"/>
              <a:t>inactive </a:t>
            </a:r>
            <a:r>
              <a:rPr lang="zh-CN" altLang="zh-CN" dirty="0" smtClean="0"/>
              <a:t>状态</a:t>
            </a:r>
            <a:endParaRPr lang="zh-CN" altLang="zh-CN" dirty="0"/>
          </a:p>
          <a:p>
            <a:r>
              <a:rPr lang="en-US" altLang="zh-CN" dirty="0" err="1"/>
              <a:t>deassert</a:t>
            </a:r>
            <a:r>
              <a:rPr lang="zh-CN" altLang="zh-CN" dirty="0"/>
              <a:t>：变无效，变成逻辑</a:t>
            </a:r>
            <a:r>
              <a:rPr lang="en-US" altLang="zh-CN" dirty="0"/>
              <a:t>0</a:t>
            </a:r>
            <a:r>
              <a:rPr lang="zh-CN" altLang="zh-CN" dirty="0"/>
              <a:t>，</a:t>
            </a:r>
            <a:r>
              <a:rPr lang="en-US" altLang="zh-CN" dirty="0"/>
              <a:t>to become inactive</a:t>
            </a:r>
            <a:r>
              <a:rPr lang="zh-CN" altLang="zh-CN" dirty="0"/>
              <a:t>。</a:t>
            </a:r>
          </a:p>
        </p:txBody>
      </p:sp>
      <p:sp>
        <p:nvSpPr>
          <p:cNvPr id="3" name="标题 2"/>
          <p:cNvSpPr>
            <a:spLocks noGrp="1"/>
          </p:cNvSpPr>
          <p:nvPr>
            <p:ph type="title"/>
          </p:nvPr>
        </p:nvSpPr>
        <p:spPr/>
        <p:txBody>
          <a:bodyPr>
            <a:normAutofit fontScale="90000"/>
          </a:bodyPr>
          <a:lstStyle/>
          <a:p>
            <a:pPr lvl="0"/>
            <a:r>
              <a:rPr lang="en-US" altLang="zh-CN" dirty="0"/>
              <a:t>asserted-assert-</a:t>
            </a:r>
            <a:r>
              <a:rPr lang="en-US" altLang="zh-CN" dirty="0" err="1"/>
              <a:t>deasserted</a:t>
            </a:r>
            <a:r>
              <a:rPr lang="en-US" altLang="zh-CN" dirty="0"/>
              <a:t>-</a:t>
            </a:r>
            <a:r>
              <a:rPr lang="en-US" altLang="zh-CN" dirty="0" err="1"/>
              <a:t>deassert</a:t>
            </a:r>
            <a:r>
              <a:rPr lang="zh-CN" altLang="zh-CN" dirty="0"/>
              <a:t>详解</a:t>
            </a:r>
          </a:p>
        </p:txBody>
      </p:sp>
      <p:sp>
        <p:nvSpPr>
          <p:cNvPr id="4" name="灯片编号占位符 3"/>
          <p:cNvSpPr>
            <a:spLocks noGrp="1"/>
          </p:cNvSpPr>
          <p:nvPr>
            <p:ph type="sldNum" sz="quarter" idx="10"/>
          </p:nvPr>
        </p:nvSpPr>
        <p:spPr/>
        <p:txBody>
          <a:bodyPr/>
          <a:lstStyle/>
          <a:p>
            <a:fld id="{450322E1-33AF-46D7-A5AC-266B73D5C552}" type="slidenum">
              <a:rPr lang="zh-CN" altLang="en-US" smtClean="0"/>
              <a:t>36</a:t>
            </a:fld>
            <a:endParaRPr lang="zh-CN" altLang="en-US"/>
          </a:p>
        </p:txBody>
      </p:sp>
    </p:spTree>
    <p:extLst>
      <p:ext uri="{BB962C8B-B14F-4D97-AF65-F5344CB8AC3E}">
        <p14:creationId xmlns:p14="http://schemas.microsoft.com/office/powerpoint/2010/main" val="12592540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4"/>
          <p:cNvSpPr>
            <a:spLocks noGrp="1" noChangeArrowheads="1"/>
          </p:cNvSpPr>
          <p:nvPr>
            <p:ph type="title"/>
          </p:nvPr>
        </p:nvSpPr>
        <p:spPr/>
        <p:txBody>
          <a:bodyPr/>
          <a:lstStyle/>
          <a:p>
            <a:pPr eaLnBrk="1" hangingPunct="1"/>
            <a:r>
              <a:rPr lang="en-AU" altLang="en-US" smtClean="0"/>
              <a:t>Datapath With Control</a:t>
            </a:r>
          </a:p>
        </p:txBody>
      </p:sp>
      <p:sp>
        <p:nvSpPr>
          <p:cNvPr id="3" name="灯片编号占位符 2"/>
          <p:cNvSpPr>
            <a:spLocks noGrp="1"/>
          </p:cNvSpPr>
          <p:nvPr>
            <p:ph type="sldNum" sz="quarter" idx="10"/>
          </p:nvPr>
        </p:nvSpPr>
        <p:spPr/>
        <p:txBody>
          <a:bodyPr/>
          <a:lstStyle/>
          <a:p>
            <a:fld id="{450322E1-33AF-46D7-A5AC-266B73D5C552}" type="slidenum">
              <a:rPr lang="zh-CN" altLang="en-US" smtClean="0"/>
              <a:t>37</a:t>
            </a:fld>
            <a:endParaRPr lang="zh-CN" altLang="en-US"/>
          </a:p>
        </p:txBody>
      </p:sp>
      <p:pic>
        <p:nvPicPr>
          <p:cNvPr id="52228"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4138" y="1678622"/>
            <a:ext cx="6435725"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5364088" y="116632"/>
            <a:ext cx="4104456" cy="1323439"/>
          </a:xfrm>
          <a:prstGeom prst="rect">
            <a:avLst/>
          </a:prstGeom>
          <a:noFill/>
        </p:spPr>
        <p:txBody>
          <a:bodyPr wrap="square" rtlCol="0">
            <a:spAutoFit/>
          </a:bodyPr>
          <a:lstStyle/>
          <a:p>
            <a:r>
              <a:rPr lang="en-US" altLang="zh-CN" dirty="0" smtClean="0"/>
              <a:t>ADD X5, X6, X7     SUB </a:t>
            </a:r>
            <a:r>
              <a:rPr lang="en-US" altLang="zh-CN" dirty="0"/>
              <a:t>X5, X6, X7</a:t>
            </a:r>
          </a:p>
          <a:p>
            <a:r>
              <a:rPr lang="en-US" altLang="zh-CN" dirty="0" smtClean="0"/>
              <a:t>AND </a:t>
            </a:r>
            <a:r>
              <a:rPr lang="en-US" altLang="zh-CN" dirty="0"/>
              <a:t>X5, X6, </a:t>
            </a:r>
            <a:r>
              <a:rPr lang="en-US" altLang="zh-CN" dirty="0" smtClean="0"/>
              <a:t>X7     OR </a:t>
            </a:r>
            <a:r>
              <a:rPr lang="en-US" altLang="zh-CN" dirty="0"/>
              <a:t>X5, X6, </a:t>
            </a:r>
            <a:r>
              <a:rPr lang="en-US" altLang="zh-CN" dirty="0" smtClean="0"/>
              <a:t>X7</a:t>
            </a:r>
            <a:endParaRPr lang="en-US" altLang="zh-CN" dirty="0"/>
          </a:p>
          <a:p>
            <a:r>
              <a:rPr lang="en-US" altLang="zh-CN" dirty="0" smtClean="0"/>
              <a:t>LD  X4, -24(X8)</a:t>
            </a:r>
          </a:p>
          <a:p>
            <a:r>
              <a:rPr lang="en-US" altLang="zh-CN" dirty="0" smtClean="0"/>
              <a:t>SD  X4,-24(X9)</a:t>
            </a:r>
          </a:p>
          <a:p>
            <a:r>
              <a:rPr lang="en-US" altLang="zh-CN" dirty="0" smtClean="0"/>
              <a:t>BEQ  X0,X4, exit1</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786220" y="175515"/>
            <a:ext cx="5343460" cy="746329"/>
          </a:xfrm>
          <a:prstGeom prst="rect">
            <a:avLst/>
          </a:prstGeom>
        </p:spPr>
      </p:pic>
      <p:sp>
        <p:nvSpPr>
          <p:cNvPr id="54275" name="Rectangle 4"/>
          <p:cNvSpPr>
            <a:spLocks noGrp="1" noChangeArrowheads="1"/>
          </p:cNvSpPr>
          <p:nvPr>
            <p:ph type="title"/>
          </p:nvPr>
        </p:nvSpPr>
        <p:spPr>
          <a:xfrm>
            <a:off x="755576" y="45086"/>
            <a:ext cx="3312368" cy="503594"/>
          </a:xfrm>
        </p:spPr>
        <p:txBody>
          <a:bodyPr>
            <a:normAutofit/>
          </a:bodyPr>
          <a:lstStyle/>
          <a:p>
            <a:pPr eaLnBrk="1" hangingPunct="1"/>
            <a:r>
              <a:rPr lang="en-AU" altLang="en-US" sz="2400" dirty="0" smtClean="0"/>
              <a:t>R-Type Instruction</a:t>
            </a:r>
          </a:p>
        </p:txBody>
      </p:sp>
      <p:sp>
        <p:nvSpPr>
          <p:cNvPr id="3" name="灯片编号占位符 2"/>
          <p:cNvSpPr>
            <a:spLocks noGrp="1"/>
          </p:cNvSpPr>
          <p:nvPr>
            <p:ph type="sldNum" sz="quarter" idx="10"/>
          </p:nvPr>
        </p:nvSpPr>
        <p:spPr/>
        <p:txBody>
          <a:bodyPr/>
          <a:lstStyle/>
          <a:p>
            <a:fld id="{450322E1-33AF-46D7-A5AC-266B73D5C552}" type="slidenum">
              <a:rPr lang="zh-CN" altLang="en-US" smtClean="0"/>
              <a:t>38</a:t>
            </a:fld>
            <a:endParaRPr lang="zh-CN" altLang="en-US"/>
          </a:p>
        </p:txBody>
      </p:sp>
      <p:pic>
        <p:nvPicPr>
          <p:cNvPr id="54276"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926" y="1061447"/>
            <a:ext cx="7667350" cy="5646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323528" y="476672"/>
            <a:ext cx="3384376" cy="584775"/>
          </a:xfrm>
          <a:prstGeom prst="rect">
            <a:avLst/>
          </a:prstGeom>
          <a:noFill/>
        </p:spPr>
        <p:txBody>
          <a:bodyPr wrap="square" rtlCol="0">
            <a:spAutoFit/>
          </a:bodyPr>
          <a:lstStyle/>
          <a:p>
            <a:r>
              <a:rPr lang="en-US" altLang="zh-CN" dirty="0" smtClean="0"/>
              <a:t>ADD X5, X6, X7     SUB </a:t>
            </a:r>
            <a:r>
              <a:rPr lang="en-US" altLang="zh-CN" dirty="0"/>
              <a:t>X5, X6, X7</a:t>
            </a:r>
          </a:p>
          <a:p>
            <a:r>
              <a:rPr lang="en-US" altLang="zh-CN" dirty="0" smtClean="0"/>
              <a:t>AND </a:t>
            </a:r>
            <a:r>
              <a:rPr lang="en-US" altLang="zh-CN" dirty="0"/>
              <a:t>X5, X6, </a:t>
            </a:r>
            <a:r>
              <a:rPr lang="en-US" altLang="zh-CN" dirty="0" smtClean="0"/>
              <a:t>X7     OR </a:t>
            </a:r>
            <a:r>
              <a:rPr lang="en-US" altLang="zh-CN" dirty="0"/>
              <a:t>X5, X6, </a:t>
            </a:r>
            <a:r>
              <a:rPr lang="en-US" altLang="zh-CN" dirty="0" smtClean="0"/>
              <a:t>X7</a:t>
            </a:r>
            <a:endParaRPr lang="en-US" altLang="zh-C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282762" y="116632"/>
            <a:ext cx="5832648" cy="1115379"/>
          </a:xfrm>
          <a:prstGeom prst="rect">
            <a:avLst/>
          </a:prstGeom>
        </p:spPr>
      </p:pic>
      <p:sp>
        <p:nvSpPr>
          <p:cNvPr id="56323" name="Rectangle 4"/>
          <p:cNvSpPr>
            <a:spLocks noGrp="1" noChangeArrowheads="1"/>
          </p:cNvSpPr>
          <p:nvPr>
            <p:ph type="title"/>
          </p:nvPr>
        </p:nvSpPr>
        <p:spPr>
          <a:xfrm>
            <a:off x="593224" y="-635"/>
            <a:ext cx="7886700" cy="477307"/>
          </a:xfrm>
        </p:spPr>
        <p:txBody>
          <a:bodyPr>
            <a:normAutofit/>
          </a:bodyPr>
          <a:lstStyle/>
          <a:p>
            <a:pPr eaLnBrk="1" hangingPunct="1"/>
            <a:r>
              <a:rPr lang="en-AU" altLang="en-US" sz="2800" dirty="0" smtClean="0"/>
              <a:t>Load Instruction</a:t>
            </a:r>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39</a:t>
            </a:fld>
            <a:endParaRPr lang="zh-CN" altLang="en-US"/>
          </a:p>
        </p:txBody>
      </p:sp>
      <p:pic>
        <p:nvPicPr>
          <p:cNvPr id="56324"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431" y="1232012"/>
            <a:ext cx="7816493" cy="55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1043608" y="484714"/>
            <a:ext cx="1890494" cy="584775"/>
          </a:xfrm>
          <a:prstGeom prst="rect">
            <a:avLst/>
          </a:prstGeom>
          <a:noFill/>
        </p:spPr>
        <p:txBody>
          <a:bodyPr wrap="square" rtlCol="0">
            <a:spAutoFit/>
          </a:bodyPr>
          <a:lstStyle/>
          <a:p>
            <a:r>
              <a:rPr lang="en-US" altLang="zh-CN" dirty="0" smtClean="0"/>
              <a:t>LD  X4, -24(X8)</a:t>
            </a:r>
          </a:p>
          <a:p>
            <a:r>
              <a:rPr lang="en-US" altLang="zh-CN" dirty="0" smtClean="0"/>
              <a:t>SD  X4,-24(X9)</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idx="1"/>
          </p:nvPr>
        </p:nvSpPr>
        <p:spPr/>
        <p:txBody>
          <a:bodyPr/>
          <a:lstStyle/>
          <a:p>
            <a:pPr eaLnBrk="1" hangingPunct="1"/>
            <a:r>
              <a:rPr lang="en-US" altLang="en-US" sz="2800" smtClean="0"/>
              <a:t>PC </a:t>
            </a:r>
            <a:r>
              <a:rPr lang="en-US" altLang="en-US" sz="2800" smtClean="0">
                <a:sym typeface="Symbol" panose="05050102010706020507" pitchFamily="18" charset="2"/>
              </a:rPr>
              <a:t> instruction memory, fetch instruction</a:t>
            </a:r>
          </a:p>
          <a:p>
            <a:pPr eaLnBrk="1" hangingPunct="1"/>
            <a:r>
              <a:rPr lang="en-US" altLang="en-US" sz="2800" smtClean="0">
                <a:sym typeface="Symbol" panose="05050102010706020507" pitchFamily="18" charset="2"/>
              </a:rPr>
              <a:t>Register numbers</a:t>
            </a:r>
            <a:r>
              <a:rPr lang="en-US" altLang="en-US" sz="2800" smtClean="0"/>
              <a:t> </a:t>
            </a:r>
            <a:r>
              <a:rPr lang="en-US" altLang="en-US" sz="2800" smtClean="0">
                <a:sym typeface="Symbol" panose="05050102010706020507" pitchFamily="18" charset="2"/>
              </a:rPr>
              <a:t> register file, read registers</a:t>
            </a:r>
          </a:p>
          <a:p>
            <a:pPr eaLnBrk="1" hangingPunct="1"/>
            <a:r>
              <a:rPr lang="en-US" altLang="en-US" sz="2800" smtClean="0">
                <a:sym typeface="Symbol" panose="05050102010706020507" pitchFamily="18" charset="2"/>
              </a:rPr>
              <a:t>Depending on instruction class</a:t>
            </a:r>
          </a:p>
          <a:p>
            <a:pPr lvl="1" eaLnBrk="1" hangingPunct="1"/>
            <a:r>
              <a:rPr lang="en-US" altLang="en-US" sz="2400" smtClean="0">
                <a:sym typeface="Symbol" panose="05050102010706020507" pitchFamily="18" charset="2"/>
              </a:rPr>
              <a:t>Use ALU to calculate</a:t>
            </a:r>
          </a:p>
          <a:p>
            <a:pPr lvl="2" eaLnBrk="1" hangingPunct="1"/>
            <a:r>
              <a:rPr lang="en-US" altLang="en-US" sz="2000" smtClean="0">
                <a:sym typeface="Symbol" panose="05050102010706020507" pitchFamily="18" charset="2"/>
              </a:rPr>
              <a:t>Arithmetic result</a:t>
            </a:r>
          </a:p>
          <a:p>
            <a:pPr lvl="2" eaLnBrk="1" hangingPunct="1"/>
            <a:r>
              <a:rPr lang="en-US" altLang="en-US" sz="2000" smtClean="0">
                <a:sym typeface="Symbol" panose="05050102010706020507" pitchFamily="18" charset="2"/>
              </a:rPr>
              <a:t>Memory address for load/store</a:t>
            </a:r>
          </a:p>
          <a:p>
            <a:pPr lvl="2" eaLnBrk="1" hangingPunct="1"/>
            <a:r>
              <a:rPr lang="en-US" altLang="en-US" sz="2000" smtClean="0">
                <a:sym typeface="Symbol" panose="05050102010706020507" pitchFamily="18" charset="2"/>
              </a:rPr>
              <a:t>Branch comparison</a:t>
            </a:r>
          </a:p>
          <a:p>
            <a:pPr lvl="1" eaLnBrk="1" hangingPunct="1"/>
            <a:r>
              <a:rPr lang="en-US" altLang="en-US" sz="2400" smtClean="0">
                <a:sym typeface="Symbol" panose="05050102010706020507" pitchFamily="18" charset="2"/>
              </a:rPr>
              <a:t>Access data memory for load/store</a:t>
            </a:r>
          </a:p>
          <a:p>
            <a:pPr lvl="1" eaLnBrk="1" hangingPunct="1"/>
            <a:r>
              <a:rPr lang="en-US" altLang="en-US" sz="2400" smtClean="0">
                <a:sym typeface="Symbol" panose="05050102010706020507" pitchFamily="18" charset="2"/>
              </a:rPr>
              <a:t>PC  target address or PC + 4</a:t>
            </a:r>
          </a:p>
        </p:txBody>
      </p:sp>
      <p:sp>
        <p:nvSpPr>
          <p:cNvPr id="9219" name="Rectangle 2"/>
          <p:cNvSpPr>
            <a:spLocks noGrp="1" noChangeArrowheads="1"/>
          </p:cNvSpPr>
          <p:nvPr>
            <p:ph type="title"/>
          </p:nvPr>
        </p:nvSpPr>
        <p:spPr/>
        <p:txBody>
          <a:bodyPr/>
          <a:lstStyle/>
          <a:p>
            <a:pPr eaLnBrk="1" hangingPunct="1"/>
            <a:r>
              <a:rPr lang="en-US" altLang="en-US" smtClean="0"/>
              <a:t>Instruction Execution</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4</a:t>
            </a:fld>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4"/>
          <p:cNvSpPr>
            <a:spLocks noGrp="1" noChangeArrowheads="1"/>
          </p:cNvSpPr>
          <p:nvPr>
            <p:ph type="title"/>
          </p:nvPr>
        </p:nvSpPr>
        <p:spPr>
          <a:xfrm>
            <a:off x="98496" y="148092"/>
            <a:ext cx="2791222" cy="399579"/>
          </a:xfrm>
        </p:spPr>
        <p:txBody>
          <a:bodyPr>
            <a:normAutofit fontScale="90000"/>
          </a:bodyPr>
          <a:lstStyle/>
          <a:p>
            <a:pPr eaLnBrk="1" hangingPunct="1"/>
            <a:r>
              <a:rPr lang="en-AU" altLang="en-US" sz="2800" dirty="0" smtClean="0"/>
              <a:t>BEQ Instruction</a:t>
            </a:r>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40</a:t>
            </a:fld>
            <a:endParaRPr lang="zh-CN" altLang="en-US"/>
          </a:p>
        </p:txBody>
      </p:sp>
      <p:pic>
        <p:nvPicPr>
          <p:cNvPr id="58372"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49" y="1052736"/>
            <a:ext cx="8204107" cy="567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502015" y="547671"/>
            <a:ext cx="4104456" cy="338554"/>
          </a:xfrm>
          <a:prstGeom prst="rect">
            <a:avLst/>
          </a:prstGeom>
          <a:noFill/>
        </p:spPr>
        <p:txBody>
          <a:bodyPr wrap="square" rtlCol="0">
            <a:spAutoFit/>
          </a:bodyPr>
          <a:lstStyle/>
          <a:p>
            <a:r>
              <a:rPr lang="en-US" altLang="zh-CN" dirty="0" smtClean="0"/>
              <a:t>BEQ  X0,X4, exit1</a:t>
            </a:r>
            <a:endParaRPr lang="zh-CN" altLang="en-US" dirty="0"/>
          </a:p>
        </p:txBody>
      </p:sp>
      <p:pic>
        <p:nvPicPr>
          <p:cNvPr id="5" name="图片 4"/>
          <p:cNvPicPr>
            <a:picLocks noChangeAspect="1"/>
          </p:cNvPicPr>
          <p:nvPr/>
        </p:nvPicPr>
        <p:blipFill>
          <a:blip r:embed="rId4"/>
          <a:stretch>
            <a:fillRect/>
          </a:stretch>
        </p:blipFill>
        <p:spPr>
          <a:xfrm>
            <a:off x="2699792" y="185689"/>
            <a:ext cx="6279424" cy="72396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740779" y="857915"/>
            <a:ext cx="8235137" cy="5309373"/>
          </a:xfrm>
          <a:prstGeom prst="rect">
            <a:avLst/>
          </a:prstGeom>
        </p:spPr>
      </p:pic>
      <p:sp>
        <p:nvSpPr>
          <p:cNvPr id="2" name="标题 1"/>
          <p:cNvSpPr>
            <a:spLocks noGrp="1"/>
          </p:cNvSpPr>
          <p:nvPr>
            <p:ph type="title"/>
          </p:nvPr>
        </p:nvSpPr>
        <p:spPr>
          <a:xfrm>
            <a:off x="179512" y="0"/>
            <a:ext cx="3511302" cy="831627"/>
          </a:xfrm>
        </p:spPr>
        <p:txBody>
          <a:bodyPr>
            <a:normAutofit/>
          </a:bodyPr>
          <a:lstStyle/>
          <a:p>
            <a:r>
              <a:rPr lang="en-US" altLang="zh-CN" sz="2800" dirty="0" smtClean="0"/>
              <a:t>Jal Instruction</a:t>
            </a:r>
            <a:endParaRPr lang="zh-CN" altLang="en-US" sz="2800" dirty="0"/>
          </a:p>
        </p:txBody>
      </p:sp>
      <p:sp>
        <p:nvSpPr>
          <p:cNvPr id="25" name="Rectangle 105"/>
          <p:cNvSpPr>
            <a:spLocks noChangeArrowheads="1"/>
          </p:cNvSpPr>
          <p:nvPr/>
        </p:nvSpPr>
        <p:spPr bwMode="auto">
          <a:xfrm>
            <a:off x="4572000" y="116632"/>
            <a:ext cx="167810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buFontTx/>
              <a:buNone/>
            </a:pPr>
            <a:r>
              <a:rPr lang="en-US" altLang="zh-CN" sz="1350" dirty="0" err="1">
                <a:solidFill>
                  <a:srgbClr val="993300"/>
                </a:solidFill>
              </a:rPr>
              <a:t>jal</a:t>
            </a:r>
            <a:r>
              <a:rPr lang="en-US" altLang="zh-CN" sz="1350" dirty="0">
                <a:solidFill>
                  <a:srgbClr val="993300"/>
                </a:solidFill>
              </a:rPr>
              <a:t>  x1, procedure</a:t>
            </a:r>
          </a:p>
        </p:txBody>
      </p:sp>
      <p:graphicFrame>
        <p:nvGraphicFramePr>
          <p:cNvPr id="26" name="表格 25"/>
          <p:cNvGraphicFramePr>
            <a:graphicFrameLocks noGrp="1"/>
          </p:cNvGraphicFramePr>
          <p:nvPr>
            <p:extLst>
              <p:ext uri="{D42A27DB-BD31-4B8C-83A1-F6EECF244321}">
                <p14:modId xmlns:p14="http://schemas.microsoft.com/office/powerpoint/2010/main" val="2907768981"/>
              </p:ext>
            </p:extLst>
          </p:nvPr>
        </p:nvGraphicFramePr>
        <p:xfrm>
          <a:off x="2987275" y="428174"/>
          <a:ext cx="6156725" cy="278011"/>
        </p:xfrm>
        <a:graphic>
          <a:graphicData uri="http://schemas.openxmlformats.org/drawingml/2006/table">
            <a:tbl>
              <a:tblPr firstRow="1" bandRow="1">
                <a:tableStyleId>{5C22544A-7EE6-4342-B048-85BDC9FD1C3A}</a:tableStyleId>
              </a:tblPr>
              <a:tblGrid>
                <a:gridCol w="918107">
                  <a:extLst>
                    <a:ext uri="{9D8B030D-6E8A-4147-A177-3AD203B41FA5}">
                      <a16:colId xmlns="" xmlns:a16="http://schemas.microsoft.com/office/drawing/2014/main" val="20000"/>
                    </a:ext>
                  </a:extLst>
                </a:gridCol>
                <a:gridCol w="1134134">
                  <a:extLst>
                    <a:ext uri="{9D8B030D-6E8A-4147-A177-3AD203B41FA5}">
                      <a16:colId xmlns="" xmlns:a16="http://schemas.microsoft.com/office/drawing/2014/main" val="20001"/>
                    </a:ext>
                  </a:extLst>
                </a:gridCol>
                <a:gridCol w="1026121">
                  <a:extLst>
                    <a:ext uri="{9D8B030D-6E8A-4147-A177-3AD203B41FA5}">
                      <a16:colId xmlns="" xmlns:a16="http://schemas.microsoft.com/office/drawing/2014/main" val="20002"/>
                    </a:ext>
                  </a:extLst>
                </a:gridCol>
                <a:gridCol w="1026121">
                  <a:extLst>
                    <a:ext uri="{9D8B030D-6E8A-4147-A177-3AD203B41FA5}">
                      <a16:colId xmlns="" xmlns:a16="http://schemas.microsoft.com/office/drawing/2014/main" val="20003"/>
                    </a:ext>
                  </a:extLst>
                </a:gridCol>
                <a:gridCol w="1026121">
                  <a:extLst>
                    <a:ext uri="{9D8B030D-6E8A-4147-A177-3AD203B41FA5}">
                      <a16:colId xmlns="" xmlns:a16="http://schemas.microsoft.com/office/drawing/2014/main" val="20004"/>
                    </a:ext>
                  </a:extLst>
                </a:gridCol>
                <a:gridCol w="1026121">
                  <a:extLst>
                    <a:ext uri="{9D8B030D-6E8A-4147-A177-3AD203B41FA5}">
                      <a16:colId xmlns="" xmlns:a16="http://schemas.microsoft.com/office/drawing/2014/main" val="20005"/>
                    </a:ext>
                  </a:extLst>
                </a:gridCol>
              </a:tblGrid>
              <a:tr h="278011">
                <a:tc>
                  <a:txBody>
                    <a:bodyPr/>
                    <a:lstStyle/>
                    <a:p>
                      <a:pPr algn="ctr"/>
                      <a:r>
                        <a:rPr lang="en-US" altLang="zh-CN" sz="1100" dirty="0" err="1" smtClean="0">
                          <a:solidFill>
                            <a:schemeClr val="tx1"/>
                          </a:solidFill>
                        </a:rPr>
                        <a:t>imm</a:t>
                      </a:r>
                      <a:r>
                        <a:rPr lang="en-US" altLang="zh-CN" sz="1100" dirty="0" smtClean="0">
                          <a:solidFill>
                            <a:schemeClr val="tx1"/>
                          </a:solidFill>
                        </a:rPr>
                        <a:t>[20]</a:t>
                      </a:r>
                      <a:endParaRPr lang="zh-CN" altLang="en-US" sz="1100" dirty="0">
                        <a:solidFill>
                          <a:schemeClr val="tx1"/>
                        </a:solidFill>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smtClean="0">
                          <a:solidFill>
                            <a:schemeClr val="dk1"/>
                          </a:solidFill>
                          <a:latin typeface="+mn-lt"/>
                          <a:ea typeface="+mn-ea"/>
                          <a:cs typeface="+mn-cs"/>
                        </a:rPr>
                        <a:t>imm</a:t>
                      </a:r>
                      <a:r>
                        <a:rPr lang="en-US" altLang="zh-CN" sz="1100" kern="1200" dirty="0" smtClean="0">
                          <a:solidFill>
                            <a:schemeClr val="dk1"/>
                          </a:solidFill>
                          <a:latin typeface="+mn-lt"/>
                          <a:ea typeface="+mn-ea"/>
                          <a:cs typeface="+mn-cs"/>
                        </a:rPr>
                        <a:t>[10:1]</a:t>
                      </a:r>
                      <a:endParaRPr lang="zh-CN" altLang="en-US" sz="1100" kern="1200" dirty="0" smtClean="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smtClean="0">
                          <a:solidFill>
                            <a:schemeClr val="dk1"/>
                          </a:solidFill>
                          <a:latin typeface="+mn-lt"/>
                          <a:ea typeface="+mn-ea"/>
                          <a:cs typeface="+mn-cs"/>
                        </a:rPr>
                        <a:t>imm</a:t>
                      </a:r>
                      <a:r>
                        <a:rPr lang="en-US" altLang="zh-CN" sz="1100" kern="1200" dirty="0" smtClean="0">
                          <a:solidFill>
                            <a:schemeClr val="dk1"/>
                          </a:solidFill>
                          <a:latin typeface="+mn-lt"/>
                          <a:ea typeface="+mn-ea"/>
                          <a:cs typeface="+mn-cs"/>
                        </a:rPr>
                        <a:t>[11]</a:t>
                      </a:r>
                      <a:endParaRPr lang="zh-CN" altLang="en-US" sz="1100" kern="1200" dirty="0" smtClean="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kern="1200" dirty="0" err="1" smtClean="0">
                          <a:solidFill>
                            <a:schemeClr val="dk1"/>
                          </a:solidFill>
                          <a:latin typeface="+mn-lt"/>
                          <a:ea typeface="+mn-ea"/>
                          <a:cs typeface="+mn-cs"/>
                        </a:rPr>
                        <a:t>imm</a:t>
                      </a:r>
                      <a:r>
                        <a:rPr lang="en-US" altLang="zh-CN" sz="1100" kern="1200" dirty="0" smtClean="0">
                          <a:solidFill>
                            <a:schemeClr val="dk1"/>
                          </a:solidFill>
                          <a:latin typeface="+mn-lt"/>
                          <a:ea typeface="+mn-ea"/>
                          <a:cs typeface="+mn-cs"/>
                        </a:rPr>
                        <a:t>[19:12]</a:t>
                      </a:r>
                      <a:endParaRPr lang="zh-CN" altLang="en-US" sz="1100" kern="1200" dirty="0" smtClean="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smtClean="0">
                          <a:solidFill>
                            <a:schemeClr val="dk1"/>
                          </a:solidFill>
                          <a:latin typeface="+mn-lt"/>
                          <a:ea typeface="+mn-ea"/>
                          <a:cs typeface="+mn-cs"/>
                        </a:rPr>
                        <a:t>rd</a:t>
                      </a:r>
                      <a:endParaRPr lang="zh-CN" altLang="en-US" sz="1100" kern="1200" dirty="0" smtClean="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smtClean="0">
                          <a:solidFill>
                            <a:schemeClr val="dk1"/>
                          </a:solidFill>
                          <a:latin typeface="+mn-lt"/>
                          <a:ea typeface="+mn-ea"/>
                          <a:cs typeface="+mn-cs"/>
                        </a:rPr>
                        <a:t>opcode</a:t>
                      </a:r>
                      <a:endParaRPr lang="zh-CN" altLang="en-US" sz="1100" kern="1200" dirty="0" smtClean="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27" name="Rectangle 3"/>
          <p:cNvSpPr txBox="1">
            <a:spLocks noChangeArrowheads="1"/>
          </p:cNvSpPr>
          <p:nvPr/>
        </p:nvSpPr>
        <p:spPr bwMode="auto">
          <a:xfrm>
            <a:off x="107504" y="5229200"/>
            <a:ext cx="4135985" cy="218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1500" dirty="0"/>
              <a:t>Write PC+4 to </a:t>
            </a:r>
            <a:r>
              <a:rPr lang="en-US" sz="1500" dirty="0" err="1"/>
              <a:t>rd</a:t>
            </a:r>
            <a:r>
              <a:rPr lang="en-US" sz="1500" dirty="0"/>
              <a:t> </a:t>
            </a:r>
          </a:p>
          <a:p>
            <a:pPr eaLnBrk="1" hangingPunct="1"/>
            <a:r>
              <a:rPr lang="en-US" sz="1500" dirty="0"/>
              <a:t>Calculate </a:t>
            </a:r>
            <a:r>
              <a:rPr lang="en-US" altLang="zh-CN" sz="1500" dirty="0"/>
              <a:t>target address</a:t>
            </a:r>
          </a:p>
          <a:p>
            <a:pPr lvl="1" eaLnBrk="1" hangingPunct="1"/>
            <a:r>
              <a:rPr lang="en-US" altLang="zh-CN" sz="1500" dirty="0"/>
              <a:t>Sign-extend displacement</a:t>
            </a:r>
          </a:p>
          <a:p>
            <a:pPr lvl="1" eaLnBrk="1" hangingPunct="1"/>
            <a:r>
              <a:rPr lang="en-US" altLang="zh-CN" sz="1500" dirty="0"/>
              <a:t>Shift left 1 place (</a:t>
            </a:r>
            <a:r>
              <a:rPr lang="en-US" altLang="zh-CN" sz="1500" dirty="0" err="1"/>
              <a:t>halfword</a:t>
            </a:r>
            <a:r>
              <a:rPr lang="en-US" altLang="zh-CN" sz="1500" dirty="0"/>
              <a:t> displacement)</a:t>
            </a:r>
          </a:p>
          <a:p>
            <a:pPr lvl="1" eaLnBrk="1" hangingPunct="1"/>
            <a:r>
              <a:rPr lang="en-US" altLang="zh-CN" sz="1500" dirty="0"/>
              <a:t>Add to PC value and update PC</a:t>
            </a:r>
            <a:endParaRPr lang="en-US" sz="1500" dirty="0"/>
          </a:p>
          <a:p>
            <a:pPr marL="0" indent="0" eaLnBrk="1" hangingPunct="1">
              <a:buNone/>
            </a:pPr>
            <a:endParaRPr lang="en-US" sz="1500" dirty="0"/>
          </a:p>
        </p:txBody>
      </p:sp>
    </p:spTree>
    <p:extLst>
      <p:ext uri="{BB962C8B-B14F-4D97-AF65-F5344CB8AC3E}">
        <p14:creationId xmlns:p14="http://schemas.microsoft.com/office/powerpoint/2010/main" val="375795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Scheme of Controller</a:t>
            </a:r>
            <a:endParaRPr lang="zh-CN" altLang="en-US" dirty="0"/>
          </a:p>
        </p:txBody>
      </p:sp>
      <p:sp>
        <p:nvSpPr>
          <p:cNvPr id="3" name="内容占位符 2"/>
          <p:cNvSpPr>
            <a:spLocks noGrp="1"/>
          </p:cNvSpPr>
          <p:nvPr>
            <p:ph idx="1"/>
          </p:nvPr>
        </p:nvSpPr>
        <p:spPr>
          <a:xfrm>
            <a:off x="230832" y="1638520"/>
            <a:ext cx="6172200" cy="421355"/>
          </a:xfrm>
        </p:spPr>
        <p:txBody>
          <a:bodyPr/>
          <a:lstStyle/>
          <a:p>
            <a:r>
              <a:rPr lang="en-US" altLang="zh-CN" dirty="0">
                <a:solidFill>
                  <a:schemeClr val="tx1"/>
                </a:solidFill>
              </a:rPr>
              <a:t>2-level decoder</a:t>
            </a:r>
          </a:p>
        </p:txBody>
      </p:sp>
      <p:sp>
        <p:nvSpPr>
          <p:cNvPr id="5" name="Rectangle 40"/>
          <p:cNvSpPr>
            <a:spLocks noChangeArrowheads="1"/>
          </p:cNvSpPr>
          <p:nvPr/>
        </p:nvSpPr>
        <p:spPr bwMode="auto">
          <a:xfrm flipH="1">
            <a:off x="4849694" y="3131790"/>
            <a:ext cx="1377553" cy="24574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dirty="0">
                <a:solidFill>
                  <a:srgbClr val="FF0000"/>
                </a:solidFill>
              </a:rPr>
              <a:t>First</a:t>
            </a:r>
          </a:p>
          <a:p>
            <a:pPr algn="ctr">
              <a:buFontTx/>
              <a:buNone/>
            </a:pPr>
            <a:r>
              <a:rPr lang="en-US" altLang="zh-CN" dirty="0"/>
              <a:t>Main </a:t>
            </a:r>
          </a:p>
          <a:p>
            <a:pPr algn="ctr">
              <a:buFontTx/>
              <a:buNone/>
            </a:pPr>
            <a:r>
              <a:rPr lang="en-US" altLang="zh-CN" dirty="0"/>
              <a:t>decoder</a:t>
            </a:r>
          </a:p>
        </p:txBody>
      </p:sp>
      <p:sp>
        <p:nvSpPr>
          <p:cNvPr id="6" name="Rectangle 41"/>
          <p:cNvSpPr>
            <a:spLocks noChangeArrowheads="1"/>
          </p:cNvSpPr>
          <p:nvPr/>
        </p:nvSpPr>
        <p:spPr bwMode="auto">
          <a:xfrm flipH="1">
            <a:off x="2267806" y="3059163"/>
            <a:ext cx="1350169" cy="118824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dirty="0"/>
              <a:t>ALU </a:t>
            </a:r>
          </a:p>
          <a:p>
            <a:pPr algn="ctr">
              <a:buFontTx/>
              <a:buNone/>
            </a:pPr>
            <a:r>
              <a:rPr lang="en-US" altLang="zh-CN" dirty="0"/>
              <a:t>Decoder</a:t>
            </a:r>
          </a:p>
          <a:p>
            <a:pPr algn="ctr">
              <a:buFontTx/>
              <a:buNone/>
            </a:pPr>
            <a:r>
              <a:rPr lang="en-US" altLang="zh-CN" dirty="0">
                <a:solidFill>
                  <a:srgbClr val="FF0000"/>
                </a:solidFill>
              </a:rPr>
              <a:t>Second</a:t>
            </a:r>
          </a:p>
        </p:txBody>
      </p:sp>
      <p:sp>
        <p:nvSpPr>
          <p:cNvPr id="7" name="Line 42"/>
          <p:cNvSpPr>
            <a:spLocks noChangeShapeType="1"/>
          </p:cNvSpPr>
          <p:nvPr/>
        </p:nvSpPr>
        <p:spPr bwMode="auto">
          <a:xfrm flipH="1" flipV="1">
            <a:off x="3630488" y="3987923"/>
            <a:ext cx="1219205" cy="0"/>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43"/>
          <p:cNvSpPr>
            <a:spLocks noChangeShapeType="1"/>
          </p:cNvSpPr>
          <p:nvPr/>
        </p:nvSpPr>
        <p:spPr bwMode="auto">
          <a:xfrm flipH="1">
            <a:off x="2897814" y="5084675"/>
            <a:ext cx="1951878" cy="18864"/>
          </a:xfrm>
          <a:prstGeom prst="line">
            <a:avLst/>
          </a:prstGeom>
          <a:noFill/>
          <a:ln w="762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Rectangle 44"/>
          <p:cNvSpPr>
            <a:spLocks noChangeArrowheads="1"/>
          </p:cNvSpPr>
          <p:nvPr/>
        </p:nvSpPr>
        <p:spPr bwMode="auto">
          <a:xfrm flipH="1">
            <a:off x="2836412" y="4468637"/>
            <a:ext cx="1834984" cy="42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dirty="0"/>
              <a:t> Control Signals (7)</a:t>
            </a:r>
          </a:p>
        </p:txBody>
      </p:sp>
      <p:sp>
        <p:nvSpPr>
          <p:cNvPr id="10" name="Freeform 52"/>
          <p:cNvSpPr>
            <a:spLocks/>
          </p:cNvSpPr>
          <p:nvPr/>
        </p:nvSpPr>
        <p:spPr bwMode="auto">
          <a:xfrm flipH="1">
            <a:off x="3320319" y="2465040"/>
            <a:ext cx="810815" cy="864394"/>
          </a:xfrm>
          <a:custGeom>
            <a:avLst/>
            <a:gdLst>
              <a:gd name="T0" fmla="*/ 2856 w 590"/>
              <a:gd name="T1" fmla="*/ 0 h 589"/>
              <a:gd name="T2" fmla="*/ 2856 w 590"/>
              <a:gd name="T3" fmla="*/ 2264 h 589"/>
              <a:gd name="T4" fmla="*/ 0 w 590"/>
              <a:gd name="T5" fmla="*/ 2264 h 589"/>
              <a:gd name="T6" fmla="*/ 0 w 590"/>
              <a:gd name="T7" fmla="*/ 5878 h 589"/>
              <a:gd name="T8" fmla="*/ 1759 w 590"/>
              <a:gd name="T9" fmla="*/ 5878 h 589"/>
              <a:gd name="T10" fmla="*/ 0 60000 65536"/>
              <a:gd name="T11" fmla="*/ 0 60000 65536"/>
              <a:gd name="T12" fmla="*/ 0 60000 65536"/>
              <a:gd name="T13" fmla="*/ 0 60000 65536"/>
              <a:gd name="T14" fmla="*/ 0 60000 65536"/>
              <a:gd name="T15" fmla="*/ 0 w 590"/>
              <a:gd name="T16" fmla="*/ 0 h 589"/>
              <a:gd name="T17" fmla="*/ 590 w 590"/>
              <a:gd name="T18" fmla="*/ 589 h 589"/>
            </a:gdLst>
            <a:ahLst/>
            <a:cxnLst>
              <a:cxn ang="T10">
                <a:pos x="T0" y="T1"/>
              </a:cxn>
              <a:cxn ang="T11">
                <a:pos x="T2" y="T3"/>
              </a:cxn>
              <a:cxn ang="T12">
                <a:pos x="T4" y="T5"/>
              </a:cxn>
              <a:cxn ang="T13">
                <a:pos x="T6" y="T7"/>
              </a:cxn>
              <a:cxn ang="T14">
                <a:pos x="T8" y="T9"/>
              </a:cxn>
            </a:cxnLst>
            <a:rect l="T15" t="T16" r="T17" b="T18"/>
            <a:pathLst>
              <a:path w="590" h="589">
                <a:moveTo>
                  <a:pt x="590" y="0"/>
                </a:moveTo>
                <a:lnTo>
                  <a:pt x="590" y="227"/>
                </a:lnTo>
                <a:lnTo>
                  <a:pt x="0" y="227"/>
                </a:lnTo>
                <a:lnTo>
                  <a:pt x="0" y="589"/>
                </a:lnTo>
                <a:lnTo>
                  <a:pt x="363" y="589"/>
                </a:lnTo>
              </a:path>
            </a:pathLst>
          </a:custGeom>
          <a:noFill/>
          <a:ln w="5715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54"/>
          <p:cNvSpPr>
            <a:spLocks/>
          </p:cNvSpPr>
          <p:nvPr/>
        </p:nvSpPr>
        <p:spPr bwMode="auto">
          <a:xfrm flipH="1">
            <a:off x="6218299" y="2519809"/>
            <a:ext cx="1243013" cy="1727597"/>
          </a:xfrm>
          <a:custGeom>
            <a:avLst/>
            <a:gdLst>
              <a:gd name="T0" fmla="*/ 0 w 1044"/>
              <a:gd name="T1" fmla="*/ 0 h 1587"/>
              <a:gd name="T2" fmla="*/ 0 w 1044"/>
              <a:gd name="T3" fmla="*/ 1587 h 1587"/>
              <a:gd name="T4" fmla="*/ 1044 w 1044"/>
              <a:gd name="T5" fmla="*/ 1587 h 1587"/>
              <a:gd name="T6" fmla="*/ 0 60000 65536"/>
              <a:gd name="T7" fmla="*/ 0 60000 65536"/>
              <a:gd name="T8" fmla="*/ 0 60000 65536"/>
              <a:gd name="T9" fmla="*/ 0 w 1044"/>
              <a:gd name="T10" fmla="*/ 0 h 1587"/>
              <a:gd name="T11" fmla="*/ 1044 w 1044"/>
              <a:gd name="T12" fmla="*/ 1587 h 1587"/>
            </a:gdLst>
            <a:ahLst/>
            <a:cxnLst>
              <a:cxn ang="T6">
                <a:pos x="T0" y="T1"/>
              </a:cxn>
              <a:cxn ang="T7">
                <a:pos x="T2" y="T3"/>
              </a:cxn>
              <a:cxn ang="T8">
                <a:pos x="T4" y="T5"/>
              </a:cxn>
            </a:cxnLst>
            <a:rect l="T9" t="T10" r="T11" b="T12"/>
            <a:pathLst>
              <a:path w="1044" h="1587">
                <a:moveTo>
                  <a:pt x="0" y="0"/>
                </a:moveTo>
                <a:lnTo>
                  <a:pt x="0" y="1587"/>
                </a:lnTo>
                <a:lnTo>
                  <a:pt x="1044" y="1587"/>
                </a:lnTo>
              </a:path>
            </a:pathLst>
          </a:custGeom>
          <a:noFill/>
          <a:ln w="762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2" name="Group 45"/>
          <p:cNvGrpSpPr>
            <a:grpSpLocks/>
          </p:cNvGrpSpPr>
          <p:nvPr/>
        </p:nvGrpSpPr>
        <p:grpSpPr bwMode="auto">
          <a:xfrm flipH="1">
            <a:off x="2739293" y="2191199"/>
            <a:ext cx="5776056" cy="408386"/>
            <a:chOff x="-309" y="904"/>
            <a:chExt cx="4533" cy="343"/>
          </a:xfrm>
        </p:grpSpPr>
        <p:sp>
          <p:nvSpPr>
            <p:cNvPr id="13" name="Text Box 46"/>
            <p:cNvSpPr txBox="1">
              <a:spLocks noChangeArrowheads="1"/>
            </p:cNvSpPr>
            <p:nvPr/>
          </p:nvSpPr>
          <p:spPr bwMode="auto">
            <a:xfrm>
              <a:off x="-309" y="904"/>
              <a:ext cx="1221" cy="336"/>
            </a:xfrm>
            <a:prstGeom prst="rect">
              <a:avLst/>
            </a:prstGeom>
            <a:solidFill>
              <a:srgbClr val="FFE5E5"/>
            </a:solidFill>
            <a:ln w="12700">
              <a:solidFill>
                <a:schemeClr val="tx1"/>
              </a:solidFill>
              <a:miter lim="800000"/>
              <a:headEnd/>
              <a:tailEnd/>
            </a:ln>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dirty="0">
                  <a:solidFill>
                    <a:srgbClr val="FF0000"/>
                  </a:solidFill>
                  <a:latin typeface="Times New Roman" panose="02020603050405020304" pitchFamily="18" charset="0"/>
                </a:rPr>
                <a:t>opcode(7)</a:t>
              </a:r>
            </a:p>
          </p:txBody>
        </p:sp>
        <p:sp>
          <p:nvSpPr>
            <p:cNvPr id="14" name="Text Box 47"/>
            <p:cNvSpPr txBox="1">
              <a:spLocks noChangeArrowheads="1"/>
            </p:cNvSpPr>
            <p:nvPr/>
          </p:nvSpPr>
          <p:spPr bwMode="auto">
            <a:xfrm>
              <a:off x="911" y="908"/>
              <a:ext cx="430" cy="336"/>
            </a:xfrm>
            <a:prstGeom prst="rect">
              <a:avLst/>
            </a:prstGeom>
            <a:solidFill>
              <a:srgbClr val="FFE5E5"/>
            </a:solidFill>
            <a:ln w="12700">
              <a:solidFill>
                <a:schemeClr val="tx1"/>
              </a:solidFill>
              <a:miter lim="800000"/>
              <a:headEnd/>
              <a:tailEnd/>
            </a:ln>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b="0" dirty="0" err="1">
                  <a:latin typeface="Times New Roman" panose="02020603050405020304" pitchFamily="18" charset="0"/>
                </a:rPr>
                <a:t>rd</a:t>
              </a:r>
              <a:endParaRPr lang="en-US" altLang="zh-CN" b="0" dirty="0">
                <a:latin typeface="Times New Roman" panose="02020603050405020304" pitchFamily="18" charset="0"/>
              </a:endParaRPr>
            </a:p>
          </p:txBody>
        </p:sp>
        <p:sp>
          <p:nvSpPr>
            <p:cNvPr id="15" name="Text Box 48"/>
            <p:cNvSpPr txBox="1">
              <a:spLocks noChangeArrowheads="1"/>
            </p:cNvSpPr>
            <p:nvPr/>
          </p:nvSpPr>
          <p:spPr bwMode="auto">
            <a:xfrm>
              <a:off x="1341" y="908"/>
              <a:ext cx="819" cy="339"/>
            </a:xfrm>
            <a:prstGeom prst="rect">
              <a:avLst/>
            </a:prstGeom>
            <a:solidFill>
              <a:srgbClr val="FFE5E5"/>
            </a:solidFill>
            <a:ln w="12700">
              <a:solidFill>
                <a:schemeClr val="tx1"/>
              </a:solidFill>
              <a:miter lim="800000"/>
              <a:headEnd/>
              <a:tailEnd/>
            </a:ln>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dirty="0" err="1">
                  <a:solidFill>
                    <a:srgbClr val="FF0000"/>
                  </a:solidFill>
                  <a:latin typeface="Times New Roman" panose="02020603050405020304" pitchFamily="18" charset="0"/>
                </a:rPr>
                <a:t>funct</a:t>
              </a:r>
              <a:r>
                <a:rPr lang="en-US" altLang="zh-CN" dirty="0">
                  <a:solidFill>
                    <a:srgbClr val="FF0000"/>
                  </a:solidFill>
                  <a:latin typeface="Times New Roman" panose="02020603050405020304" pitchFamily="18" charset="0"/>
                </a:rPr>
                <a:t>(3)</a:t>
              </a:r>
            </a:p>
          </p:txBody>
        </p:sp>
        <p:sp>
          <p:nvSpPr>
            <p:cNvPr id="16" name="Text Box 49"/>
            <p:cNvSpPr txBox="1">
              <a:spLocks noChangeArrowheads="1"/>
            </p:cNvSpPr>
            <p:nvPr/>
          </p:nvSpPr>
          <p:spPr bwMode="auto">
            <a:xfrm>
              <a:off x="2160" y="908"/>
              <a:ext cx="624" cy="336"/>
            </a:xfrm>
            <a:prstGeom prst="rect">
              <a:avLst/>
            </a:prstGeom>
            <a:solidFill>
              <a:srgbClr val="FFE5E5"/>
            </a:solidFill>
            <a:ln w="12700">
              <a:solidFill>
                <a:schemeClr val="tx1"/>
              </a:solidFill>
              <a:miter lim="800000"/>
              <a:headEnd/>
              <a:tailEnd/>
            </a:ln>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b="0" dirty="0">
                  <a:latin typeface="Times New Roman" panose="02020603050405020304" pitchFamily="18" charset="0"/>
                </a:rPr>
                <a:t>rs1</a:t>
              </a:r>
            </a:p>
          </p:txBody>
        </p:sp>
        <p:sp>
          <p:nvSpPr>
            <p:cNvPr id="17" name="Text Box 50"/>
            <p:cNvSpPr txBox="1">
              <a:spLocks noChangeArrowheads="1"/>
            </p:cNvSpPr>
            <p:nvPr/>
          </p:nvSpPr>
          <p:spPr bwMode="auto">
            <a:xfrm>
              <a:off x="2784" y="911"/>
              <a:ext cx="528" cy="336"/>
            </a:xfrm>
            <a:prstGeom prst="rect">
              <a:avLst/>
            </a:prstGeom>
            <a:solidFill>
              <a:srgbClr val="FFE5E5"/>
            </a:solidFill>
            <a:ln w="12700">
              <a:solidFill>
                <a:schemeClr val="tx1"/>
              </a:solidFill>
              <a:miter lim="800000"/>
              <a:headEnd/>
              <a:tailEnd/>
            </a:ln>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b="0" dirty="0">
                  <a:latin typeface="Times New Roman" panose="02020603050405020304" pitchFamily="18" charset="0"/>
                </a:rPr>
                <a:t>rs2</a:t>
              </a:r>
            </a:p>
          </p:txBody>
        </p:sp>
        <p:sp>
          <p:nvSpPr>
            <p:cNvPr id="18" name="Text Box 51"/>
            <p:cNvSpPr txBox="1">
              <a:spLocks noChangeArrowheads="1"/>
            </p:cNvSpPr>
            <p:nvPr/>
          </p:nvSpPr>
          <p:spPr bwMode="auto">
            <a:xfrm>
              <a:off x="3312" y="911"/>
              <a:ext cx="912" cy="336"/>
            </a:xfrm>
            <a:prstGeom prst="rect">
              <a:avLst/>
            </a:prstGeom>
            <a:solidFill>
              <a:srgbClr val="FFE5E5"/>
            </a:solidFill>
            <a:ln w="12700">
              <a:solidFill>
                <a:schemeClr val="tx1"/>
              </a:solidFill>
              <a:miter lim="800000"/>
              <a:headEnd/>
              <a:tailEnd/>
            </a:ln>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Tx/>
                <a:buFontTx/>
                <a:buNone/>
              </a:pPr>
              <a:r>
                <a:rPr lang="en-US" altLang="zh-CN" dirty="0" err="1">
                  <a:solidFill>
                    <a:srgbClr val="FF0000"/>
                  </a:solidFill>
                  <a:latin typeface="Times New Roman" panose="02020603050405020304" pitchFamily="18" charset="0"/>
                </a:rPr>
                <a:t>funct</a:t>
              </a:r>
              <a:r>
                <a:rPr lang="en-US" altLang="zh-CN" dirty="0">
                  <a:solidFill>
                    <a:srgbClr val="FF0000"/>
                  </a:solidFill>
                  <a:latin typeface="Times New Roman" panose="02020603050405020304" pitchFamily="18" charset="0"/>
                </a:rPr>
                <a:t>(7)</a:t>
              </a:r>
            </a:p>
          </p:txBody>
        </p:sp>
      </p:grpSp>
      <p:sp>
        <p:nvSpPr>
          <p:cNvPr id="19" name="Rectangle 56"/>
          <p:cNvSpPr>
            <a:spLocks noChangeArrowheads="1"/>
          </p:cNvSpPr>
          <p:nvPr/>
        </p:nvSpPr>
        <p:spPr bwMode="auto">
          <a:xfrm>
            <a:off x="230833" y="2955898"/>
            <a:ext cx="200700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dirty="0">
                <a:latin typeface="Times New Roman" panose="02020603050405020304" pitchFamily="18" charset="0"/>
              </a:rPr>
              <a:t>ALU operation(4)</a:t>
            </a:r>
          </a:p>
        </p:txBody>
      </p:sp>
      <p:sp>
        <p:nvSpPr>
          <p:cNvPr id="21" name="Rectangle 59"/>
          <p:cNvSpPr>
            <a:spLocks noChangeArrowheads="1"/>
          </p:cNvSpPr>
          <p:nvPr/>
        </p:nvSpPr>
        <p:spPr bwMode="auto">
          <a:xfrm>
            <a:off x="3756028" y="3701095"/>
            <a:ext cx="11240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600" dirty="0">
                <a:latin typeface="Times New Roman" panose="02020603050405020304" pitchFamily="18" charset="0"/>
              </a:rPr>
              <a:t>ALU op(2)</a:t>
            </a:r>
          </a:p>
        </p:txBody>
      </p:sp>
      <p:sp>
        <p:nvSpPr>
          <p:cNvPr id="23" name="Rectangle 62"/>
          <p:cNvSpPr>
            <a:spLocks noChangeArrowheads="1"/>
          </p:cNvSpPr>
          <p:nvPr/>
        </p:nvSpPr>
        <p:spPr bwMode="auto">
          <a:xfrm>
            <a:off x="3807539" y="3976130"/>
            <a:ext cx="936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600">
                <a:solidFill>
                  <a:srgbClr val="FF0000"/>
                </a:solidFill>
              </a:rPr>
              <a:t>Defined</a:t>
            </a:r>
          </a:p>
        </p:txBody>
      </p:sp>
      <p:sp>
        <p:nvSpPr>
          <p:cNvPr id="24" name="Rectangle 63"/>
          <p:cNvSpPr>
            <a:spLocks noChangeArrowheads="1"/>
          </p:cNvSpPr>
          <p:nvPr/>
        </p:nvSpPr>
        <p:spPr bwMode="auto">
          <a:xfrm>
            <a:off x="3333209" y="4775902"/>
            <a:ext cx="936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600" dirty="0">
                <a:solidFill>
                  <a:srgbClr val="FF0000"/>
                </a:solidFill>
              </a:rPr>
              <a:t>Defined</a:t>
            </a:r>
          </a:p>
        </p:txBody>
      </p:sp>
      <p:sp>
        <p:nvSpPr>
          <p:cNvPr id="20" name="Line 57"/>
          <p:cNvSpPr>
            <a:spLocks noChangeShapeType="1"/>
          </p:cNvSpPr>
          <p:nvPr/>
        </p:nvSpPr>
        <p:spPr bwMode="auto">
          <a:xfrm flipH="1">
            <a:off x="788765" y="3680865"/>
            <a:ext cx="1479040" cy="20231"/>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9" name="组合 38"/>
          <p:cNvGrpSpPr/>
          <p:nvPr/>
        </p:nvGrpSpPr>
        <p:grpSpPr>
          <a:xfrm>
            <a:off x="3617845" y="2542431"/>
            <a:ext cx="2066330" cy="1110854"/>
            <a:chOff x="3373415" y="2135560"/>
            <a:chExt cx="2755107" cy="1481138"/>
          </a:xfrm>
        </p:grpSpPr>
        <p:cxnSp>
          <p:nvCxnSpPr>
            <p:cNvPr id="29" name="肘形连接符 28"/>
            <p:cNvCxnSpPr/>
            <p:nvPr/>
          </p:nvCxnSpPr>
          <p:spPr>
            <a:xfrm rot="5400000">
              <a:off x="5177856" y="1524523"/>
              <a:ext cx="339629" cy="1561703"/>
            </a:xfrm>
            <a:prstGeom prst="bentConnector2">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p:nvPr/>
          </p:nvCxnSpPr>
          <p:spPr>
            <a:xfrm rot="10800000" flipV="1">
              <a:off x="3373415" y="2465934"/>
              <a:ext cx="1212212" cy="1150764"/>
            </a:xfrm>
            <a:prstGeom prst="bentConnector3">
              <a:avLst>
                <a:gd name="adj1" fmla="val 330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60"/>
          <p:cNvSpPr>
            <a:spLocks noChangeArrowheads="1"/>
          </p:cNvSpPr>
          <p:nvPr/>
        </p:nvSpPr>
        <p:spPr bwMode="auto">
          <a:xfrm>
            <a:off x="6173059" y="4346065"/>
            <a:ext cx="20713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ts val="0"/>
              </a:spcBef>
            </a:pPr>
            <a:r>
              <a:rPr lang="en-US" altLang="zh-CN" sz="1600" dirty="0"/>
              <a:t>instruction opcode </a:t>
            </a:r>
          </a:p>
          <a:p>
            <a:pPr algn="ctr">
              <a:spcBef>
                <a:spcPts val="0"/>
              </a:spcBef>
            </a:pPr>
            <a:r>
              <a:rPr lang="en-US" altLang="zh-CN" sz="1600" dirty="0"/>
              <a:t>(7)</a:t>
            </a:r>
          </a:p>
        </p:txBody>
      </p:sp>
    </p:spTree>
    <p:extLst>
      <p:ext uri="{BB962C8B-B14F-4D97-AF65-F5344CB8AC3E}">
        <p14:creationId xmlns:p14="http://schemas.microsoft.com/office/powerpoint/2010/main" val="36367377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6632"/>
            <a:ext cx="7886700" cy="831627"/>
          </a:xfrm>
        </p:spPr>
        <p:txBody>
          <a:bodyPr>
            <a:normAutofit/>
          </a:bodyPr>
          <a:lstStyle/>
          <a:p>
            <a:r>
              <a:rPr lang="en-US" altLang="zh-CN" dirty="0">
                <a:solidFill>
                  <a:srgbClr val="FF0000"/>
                </a:solidFill>
              </a:rPr>
              <a:t>Signals for </a:t>
            </a:r>
            <a:r>
              <a:rPr lang="en-US" altLang="zh-CN" dirty="0" err="1">
                <a:solidFill>
                  <a:srgbClr val="FF0000"/>
                </a:solidFill>
              </a:rPr>
              <a:t>datapath</a:t>
            </a:r>
            <a:r>
              <a:rPr lang="en-US" altLang="zh-CN" dirty="0">
                <a:solidFill>
                  <a:srgbClr val="FF0000"/>
                </a:solidFill>
              </a:rPr>
              <a:t> </a:t>
            </a:r>
            <a:r>
              <a:rPr lang="en-US" altLang="zh-CN" sz="2700" dirty="0">
                <a:solidFill>
                  <a:srgbClr val="FF0000"/>
                </a:solidFill>
              </a:rPr>
              <a:t>	</a:t>
            </a:r>
            <a:r>
              <a:rPr lang="en-US" altLang="zh-CN" sz="1650" dirty="0">
                <a:solidFill>
                  <a:prstClr val="black"/>
                </a:solidFill>
              </a:rPr>
              <a:t>Defined 7 control signals</a:t>
            </a:r>
            <a:endParaRPr lang="zh-CN" altLang="en-US" dirty="0"/>
          </a:p>
        </p:txBody>
      </p:sp>
      <p:graphicFrame>
        <p:nvGraphicFramePr>
          <p:cNvPr id="4" name="Group 121"/>
          <p:cNvGraphicFramePr>
            <a:graphicFrameLocks noGrp="1"/>
          </p:cNvGraphicFramePr>
          <p:nvPr>
            <p:extLst>
              <p:ext uri="{D42A27DB-BD31-4B8C-83A1-F6EECF244321}">
                <p14:modId xmlns:p14="http://schemas.microsoft.com/office/powerpoint/2010/main" val="2219543619"/>
              </p:ext>
            </p:extLst>
          </p:nvPr>
        </p:nvGraphicFramePr>
        <p:xfrm>
          <a:off x="323528" y="764704"/>
          <a:ext cx="8499630" cy="5988857"/>
        </p:xfrm>
        <a:graphic>
          <a:graphicData uri="http://schemas.openxmlformats.org/drawingml/2006/table">
            <a:tbl>
              <a:tblPr/>
              <a:tblGrid>
                <a:gridCol w="1271538">
                  <a:extLst>
                    <a:ext uri="{9D8B030D-6E8A-4147-A177-3AD203B41FA5}">
                      <a16:colId xmlns="" xmlns:a16="http://schemas.microsoft.com/office/drawing/2014/main" val="20000"/>
                    </a:ext>
                  </a:extLst>
                </a:gridCol>
                <a:gridCol w="3263617">
                  <a:extLst>
                    <a:ext uri="{9D8B030D-6E8A-4147-A177-3AD203B41FA5}">
                      <a16:colId xmlns="" xmlns:a16="http://schemas.microsoft.com/office/drawing/2014/main" val="20001"/>
                    </a:ext>
                  </a:extLst>
                </a:gridCol>
                <a:gridCol w="3964475">
                  <a:extLst>
                    <a:ext uri="{9D8B030D-6E8A-4147-A177-3AD203B41FA5}">
                      <a16:colId xmlns="" xmlns:a16="http://schemas.microsoft.com/office/drawing/2014/main" val="20002"/>
                    </a:ext>
                  </a:extLst>
                </a:gridCol>
              </a:tblGrid>
              <a:tr h="3196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smtClean="0">
                          <a:ln>
                            <a:noFill/>
                          </a:ln>
                          <a:solidFill>
                            <a:schemeClr val="bg1"/>
                          </a:solidFill>
                          <a:effectLst/>
                          <a:latin typeface="Arial" pitchFamily="34" charset="0"/>
                          <a:ea typeface="宋体" pitchFamily="2" charset="-122"/>
                        </a:rPr>
                        <a:t>Signal name</a:t>
                      </a:r>
                    </a:p>
                  </a:txBody>
                  <a:tcPr marL="0" marR="0" marT="35097" marB="350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smtClean="0">
                          <a:ln>
                            <a:noFill/>
                          </a:ln>
                          <a:solidFill>
                            <a:schemeClr val="bg1"/>
                          </a:solidFill>
                          <a:effectLst/>
                          <a:latin typeface="Arial" pitchFamily="34" charset="0"/>
                          <a:ea typeface="宋体" pitchFamily="2" charset="-122"/>
                        </a:rPr>
                        <a:t>Effect when </a:t>
                      </a:r>
                      <a:r>
                        <a:rPr kumimoji="0" lang="en-US" altLang="zh-CN" sz="1400" b="0" i="0" u="none" strike="noStrike" cap="none" normalizeH="0" baseline="0" dirty="0" err="1" smtClean="0">
                          <a:ln>
                            <a:noFill/>
                          </a:ln>
                          <a:solidFill>
                            <a:schemeClr val="bg1"/>
                          </a:solidFill>
                          <a:effectLst/>
                          <a:latin typeface="Arial" pitchFamily="34" charset="0"/>
                          <a:ea typeface="宋体" pitchFamily="2" charset="-122"/>
                        </a:rPr>
                        <a:t>deasserted</a:t>
                      </a:r>
                      <a:r>
                        <a:rPr kumimoji="0" lang="en-US" altLang="zh-CN" sz="1400" b="0" i="0" u="none" strike="noStrike" cap="none" normalizeH="0" baseline="0" dirty="0" smtClean="0">
                          <a:ln>
                            <a:noFill/>
                          </a:ln>
                          <a:solidFill>
                            <a:schemeClr val="bg1"/>
                          </a:solidFill>
                          <a:effectLst/>
                          <a:latin typeface="Arial" pitchFamily="34" charset="0"/>
                          <a:ea typeface="宋体" pitchFamily="2" charset="-122"/>
                        </a:rPr>
                        <a:t>(=0)</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CC"/>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smtClean="0">
                          <a:ln>
                            <a:noFill/>
                          </a:ln>
                          <a:solidFill>
                            <a:schemeClr val="bg1"/>
                          </a:solidFill>
                          <a:effectLst/>
                          <a:latin typeface="Arial" pitchFamily="34" charset="0"/>
                          <a:ea typeface="宋体" pitchFamily="2" charset="-122"/>
                        </a:rPr>
                        <a:t>Effect when asserted(=1)</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CC"/>
                    </a:solidFill>
                  </a:tcPr>
                </a:tc>
                <a:extLst>
                  <a:ext uri="{0D108BD9-81ED-4DB2-BD59-A6C34878D82A}">
                    <a16:rowId xmlns="" xmlns:a16="http://schemas.microsoft.com/office/drawing/2014/main" val="10000"/>
                  </a:ext>
                </a:extLst>
              </a:tr>
              <a:tr h="503105">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 </a:t>
                      </a:r>
                      <a:r>
                        <a:rPr kumimoji="0" lang="en-US" altLang="zh-CN" sz="1600" b="0" i="0" u="none" strike="noStrike" cap="none" normalizeH="0" baseline="0" dirty="0" err="1" smtClean="0">
                          <a:ln>
                            <a:noFill/>
                          </a:ln>
                          <a:solidFill>
                            <a:schemeClr val="tx1"/>
                          </a:solidFill>
                          <a:effectLst/>
                          <a:latin typeface="Arial" pitchFamily="34" charset="0"/>
                          <a:ea typeface="宋体" pitchFamily="2" charset="-122"/>
                        </a:rPr>
                        <a:t>RegWrite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None</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Register destination input is written with the value on the Write data input </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2"/>
                  </a:ext>
                </a:extLst>
              </a:tr>
              <a:tr h="456747">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rPr>
                        <a:t> ALUScr</a:t>
                      </a: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The second ALU operand come from the second register file output (Read data 2)</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The second ALU operand is the sign-extended lower 16 bits of the instruction..</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3"/>
                  </a:ext>
                </a:extLst>
              </a:tr>
              <a:tr h="501037">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Branch</a:t>
                      </a:r>
                    </a:p>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a:t>
                      </a:r>
                      <a:r>
                        <a:rPr kumimoji="0" lang="en-US" altLang="zh-CN" sz="1600" b="0" i="0" u="none" strike="noStrike" cap="none" normalizeH="0" baseline="0" dirty="0" err="1" smtClean="0">
                          <a:ln>
                            <a:noFill/>
                          </a:ln>
                          <a:solidFill>
                            <a:schemeClr val="tx1"/>
                          </a:solidFill>
                          <a:effectLst/>
                          <a:latin typeface="Arial" pitchFamily="34" charset="0"/>
                          <a:ea typeface="宋体" pitchFamily="2" charset="-122"/>
                        </a:rPr>
                        <a:t>PCSrc</a:t>
                      </a: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The PC is replaced by the output of the adder that computers the value PC+4</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The PC is replaced by the output of the adder that computers the branch target.</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4"/>
                  </a:ext>
                </a:extLst>
              </a:tr>
              <a:tr h="390294">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rgbClr val="FF0000"/>
                          </a:solidFill>
                          <a:effectLst/>
                          <a:latin typeface="Arial" pitchFamily="34" charset="0"/>
                          <a:ea typeface="宋体" pitchFamily="2" charset="-122"/>
                        </a:rPr>
                        <a:t>Jump</a:t>
                      </a: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The PC is replaced by PC+4 or branch target</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The PC is updated by jump address computed by adder</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3130584197"/>
                  </a:ext>
                </a:extLst>
              </a:tr>
              <a:tr h="586806">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 </a:t>
                      </a:r>
                      <a:r>
                        <a:rPr kumimoji="0" lang="en-US" altLang="zh-CN" sz="1600" b="0" i="0" u="none" strike="noStrike" cap="none" normalizeH="0" baseline="0" dirty="0" err="1" smtClean="0">
                          <a:ln>
                            <a:noFill/>
                          </a:ln>
                          <a:solidFill>
                            <a:schemeClr val="tx1"/>
                          </a:solidFill>
                          <a:effectLst/>
                          <a:latin typeface="Arial" pitchFamily="34" charset="0"/>
                          <a:ea typeface="宋体" pitchFamily="2" charset="-122"/>
                        </a:rPr>
                        <a:t>MemRead</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None</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Data memory contents designated by the address input are put on the Read  data output.</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5"/>
                  </a:ext>
                </a:extLst>
              </a:tr>
              <a:tr h="503105">
                <a:tc>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Arial" pitchFamily="34" charset="0"/>
                          <a:ea typeface="宋体" pitchFamily="2" charset="-122"/>
                        </a:rPr>
                        <a:t> MemWrite</a:t>
                      </a: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None</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Data memory contents designated by the address input are replaced by value on the Write data input.</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6"/>
                  </a:ext>
                </a:extLst>
              </a:tr>
              <a:tr h="503105">
                <a:tc rowSpan="2">
                  <a:txBody>
                    <a:bodyPr/>
                    <a:lstStyle/>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rgbClr val="FF0000"/>
                          </a:solidFill>
                          <a:effectLst/>
                          <a:latin typeface="Arial" pitchFamily="34" charset="0"/>
                          <a:ea typeface="宋体" pitchFamily="2" charset="-122"/>
                        </a:rPr>
                        <a:t> </a:t>
                      </a:r>
                      <a:r>
                        <a:rPr kumimoji="0" lang="en-US" altLang="zh-CN" sz="1600" b="0" i="0" u="none" strike="noStrike" cap="none" normalizeH="0" baseline="0" dirty="0" err="1" smtClean="0">
                          <a:ln>
                            <a:noFill/>
                          </a:ln>
                          <a:solidFill>
                            <a:srgbClr val="FF0000"/>
                          </a:solidFill>
                          <a:effectLst/>
                          <a:latin typeface="Arial" pitchFamily="34" charset="0"/>
                          <a:ea typeface="宋体" pitchFamily="2" charset="-122"/>
                        </a:rPr>
                        <a:t>MemtoReg</a:t>
                      </a:r>
                      <a:endParaRPr kumimoji="0" lang="en-US" altLang="zh-CN" sz="1600" b="0" i="0" u="none" strike="noStrike" cap="none" normalizeH="0" baseline="0" dirty="0" smtClean="0">
                        <a:ln>
                          <a:noFill/>
                        </a:ln>
                        <a:solidFill>
                          <a:srgbClr val="FF0000"/>
                        </a:solidFill>
                        <a:effectLst/>
                        <a:latin typeface="Arial" pitchFamily="34" charset="0"/>
                        <a:ea typeface="宋体" pitchFamily="2" charset="-122"/>
                      </a:endParaRPr>
                    </a:p>
                    <a:p>
                      <a:pPr marL="0" marR="0" lvl="0" indent="0" algn="ctr"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rgbClr val="FF0000"/>
                          </a:solidFill>
                          <a:effectLst/>
                          <a:latin typeface="Arial" pitchFamily="34" charset="0"/>
                          <a:ea typeface="宋体" pitchFamily="2" charset="-122"/>
                        </a:rPr>
                        <a:t>(2</a:t>
                      </a:r>
                      <a:r>
                        <a:rPr kumimoji="0" lang="zh-CN" altLang="en-US" sz="1600" b="0" i="0" u="none" strike="noStrike" cap="none" normalizeH="0" baseline="0" dirty="0" smtClean="0">
                          <a:ln>
                            <a:noFill/>
                          </a:ln>
                          <a:solidFill>
                            <a:srgbClr val="FF0000"/>
                          </a:solidFill>
                          <a:effectLst/>
                          <a:latin typeface="Arial" pitchFamily="34" charset="0"/>
                          <a:ea typeface="宋体" pitchFamily="2" charset="-122"/>
                        </a:rPr>
                        <a:t>位</a:t>
                      </a:r>
                      <a:r>
                        <a:rPr kumimoji="0" lang="en-US" altLang="zh-CN" sz="1600" b="0" i="0" u="none" strike="noStrike" cap="none" normalizeH="0" baseline="0" dirty="0" smtClean="0">
                          <a:ln>
                            <a:noFill/>
                          </a:ln>
                          <a:solidFill>
                            <a:srgbClr val="FF0000"/>
                          </a:solidFill>
                          <a:effectLst/>
                          <a:latin typeface="Arial" pitchFamily="34" charset="0"/>
                          <a:ea typeface="宋体" pitchFamily="2" charset="-122"/>
                        </a:rPr>
                        <a:t>)</a:t>
                      </a:r>
                    </a:p>
                  </a:txBody>
                  <a:tcPr marL="0" marR="0" marT="35097" marB="350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00</a:t>
                      </a: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a:t>
                      </a: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The value fed to register Write data input comes from the </a:t>
                      </a:r>
                      <a:r>
                        <a:rPr kumimoji="0" lang="en-US" altLang="zh-CN" sz="1600" b="0" i="0" u="none" strike="noStrike" cap="none" normalizeH="0" baseline="0" dirty="0" err="1" smtClean="0">
                          <a:ln>
                            <a:noFill/>
                          </a:ln>
                          <a:solidFill>
                            <a:schemeClr val="tx1"/>
                          </a:solidFill>
                          <a:effectLst/>
                          <a:latin typeface="Arial" pitchFamily="34" charset="0"/>
                          <a:ea typeface="宋体" pitchFamily="2" charset="-122"/>
                        </a:rPr>
                        <a:t>Alu</a:t>
                      </a: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 </a:t>
                      </a: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01</a:t>
                      </a: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a:t>
                      </a: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The value fed to the register Write data input comes from the data memory.</a:t>
                      </a: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7"/>
                  </a:ext>
                </a:extLst>
              </a:tr>
              <a:tr h="447722">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marL="68580" marR="68580" marT="34287" marB="342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10</a:t>
                      </a: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a:t>
                      </a:r>
                      <a:r>
                        <a:rPr kumimoji="0" lang="en-US" altLang="zh-CN" sz="1600" b="0" i="0" u="none" strike="noStrike" cap="none" normalizeH="0" baseline="0" dirty="0" smtClean="0">
                          <a:ln>
                            <a:noFill/>
                          </a:ln>
                          <a:solidFill>
                            <a:schemeClr val="tx1"/>
                          </a:solidFill>
                          <a:effectLst/>
                          <a:latin typeface="Arial" pitchFamily="34" charset="0"/>
                          <a:ea typeface="+mn-ea"/>
                        </a:rPr>
                        <a:t>The value fed to the register Write data input comes from PC+4</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3106615851"/>
                  </a:ext>
                </a:extLst>
              </a:tr>
            </a:tbl>
          </a:graphicData>
        </a:graphic>
      </p:graphicFrame>
    </p:spTree>
    <p:extLst>
      <p:ext uri="{BB962C8B-B14F-4D97-AF65-F5344CB8AC3E}">
        <p14:creationId xmlns:p14="http://schemas.microsoft.com/office/powerpoint/2010/main" val="38783485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 Simple Control Structure</a:t>
            </a:r>
            <a:endParaRPr lang="zh-CN" altLang="en-US" dirty="0"/>
          </a:p>
        </p:txBody>
      </p:sp>
      <p:sp>
        <p:nvSpPr>
          <p:cNvPr id="3" name="内容占位符 2"/>
          <p:cNvSpPr>
            <a:spLocks noGrp="1"/>
          </p:cNvSpPr>
          <p:nvPr>
            <p:ph idx="1"/>
          </p:nvPr>
        </p:nvSpPr>
        <p:spPr>
          <a:xfrm>
            <a:off x="234350" y="1088676"/>
            <a:ext cx="8892480" cy="2268316"/>
          </a:xfrm>
        </p:spPr>
        <p:txBody>
          <a:bodyPr>
            <a:normAutofit lnSpcReduction="10000"/>
          </a:bodyPr>
          <a:lstStyle/>
          <a:p>
            <a:pPr lvl="0" eaLnBrk="1" hangingPunct="1">
              <a:lnSpc>
                <a:spcPct val="120000"/>
              </a:lnSpc>
              <a:buClr>
                <a:srgbClr val="4BACC6">
                  <a:lumMod val="75000"/>
                </a:srgbClr>
              </a:buClr>
            </a:pPr>
            <a:r>
              <a:rPr lang="en-US" altLang="zh-CN" sz="2000" dirty="0"/>
              <a:t>All of the logic is </a:t>
            </a:r>
            <a:r>
              <a:rPr lang="en-US" altLang="zh-CN" sz="2000" dirty="0">
                <a:solidFill>
                  <a:srgbClr val="FF0000"/>
                </a:solidFill>
              </a:rPr>
              <a:t>combinational</a:t>
            </a:r>
          </a:p>
          <a:p>
            <a:pPr lvl="0" eaLnBrk="1" hangingPunct="1">
              <a:lnSpc>
                <a:spcPct val="120000"/>
              </a:lnSpc>
              <a:buClr>
                <a:srgbClr val="4BACC6">
                  <a:lumMod val="75000"/>
                </a:srgbClr>
              </a:buClr>
            </a:pPr>
            <a:r>
              <a:rPr lang="en-US" altLang="zh-CN" sz="2000" dirty="0"/>
              <a:t>We wait for everything to settle down, and the right thing to be done</a:t>
            </a:r>
          </a:p>
          <a:p>
            <a:pPr lvl="1" eaLnBrk="1" hangingPunct="1">
              <a:lnSpc>
                <a:spcPct val="120000"/>
              </a:lnSpc>
              <a:buClr>
                <a:srgbClr val="4BACC6">
                  <a:lumMod val="75000"/>
                </a:srgbClr>
              </a:buClr>
            </a:pPr>
            <a:r>
              <a:rPr lang="en-US" altLang="zh-CN" sz="2000" dirty="0">
                <a:solidFill>
                  <a:prstClr val="black"/>
                </a:solidFill>
              </a:rPr>
              <a:t>ALU might not produce right answer?  </a:t>
            </a:r>
            <a:r>
              <a:rPr lang="en-US" altLang="zh-CN" sz="2000" dirty="0">
                <a:solidFill>
                  <a:srgbClr val="FF3300"/>
                </a:solidFill>
              </a:rPr>
              <a:t>right away</a:t>
            </a:r>
          </a:p>
          <a:p>
            <a:pPr lvl="1" eaLnBrk="1" hangingPunct="1">
              <a:lnSpc>
                <a:spcPct val="120000"/>
              </a:lnSpc>
              <a:buClr>
                <a:srgbClr val="4BACC6">
                  <a:lumMod val="75000"/>
                </a:srgbClr>
              </a:buClr>
            </a:pPr>
            <a:r>
              <a:rPr lang="en-US" altLang="zh-CN" sz="2000" dirty="0">
                <a:solidFill>
                  <a:prstClr val="black"/>
                </a:solidFill>
              </a:rPr>
              <a:t>we use write signals along with </a:t>
            </a:r>
            <a:r>
              <a:rPr lang="en-US" altLang="zh-CN" sz="2000" dirty="0">
                <a:solidFill>
                  <a:srgbClr val="FF3300"/>
                </a:solidFill>
              </a:rPr>
              <a:t>clock</a:t>
            </a:r>
            <a:r>
              <a:rPr lang="en-US" altLang="zh-CN" sz="2000" dirty="0">
                <a:solidFill>
                  <a:prstClr val="black"/>
                </a:solidFill>
              </a:rPr>
              <a:t> to determine when to write</a:t>
            </a:r>
          </a:p>
          <a:p>
            <a:pPr lvl="0" eaLnBrk="1" hangingPunct="1">
              <a:lnSpc>
                <a:spcPct val="120000"/>
              </a:lnSpc>
              <a:buClr>
                <a:srgbClr val="4BACC6">
                  <a:lumMod val="75000"/>
                </a:srgbClr>
              </a:buClr>
            </a:pPr>
            <a:r>
              <a:rPr lang="en-US" altLang="zh-CN" sz="2000" dirty="0"/>
              <a:t>Cycle time determined by length of the </a:t>
            </a:r>
            <a:r>
              <a:rPr lang="en-US" altLang="zh-CN" sz="2000" dirty="0">
                <a:solidFill>
                  <a:srgbClr val="FF3300"/>
                </a:solidFill>
              </a:rPr>
              <a:t>longest path</a:t>
            </a:r>
          </a:p>
          <a:p>
            <a:endParaRPr lang="zh-CN" altLang="en-US" dirty="0"/>
          </a:p>
        </p:txBody>
      </p:sp>
      <p:grpSp>
        <p:nvGrpSpPr>
          <p:cNvPr id="4" name="组合 3"/>
          <p:cNvGrpSpPr/>
          <p:nvPr/>
        </p:nvGrpSpPr>
        <p:grpSpPr>
          <a:xfrm>
            <a:off x="-22860" y="3356992"/>
            <a:ext cx="6083544" cy="2138021"/>
            <a:chOff x="1181286" y="3427810"/>
            <a:chExt cx="3955361" cy="1459352"/>
          </a:xfrm>
        </p:grpSpPr>
        <p:pic>
          <p:nvPicPr>
            <p:cNvPr id="5"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1286" y="3427810"/>
              <a:ext cx="3714750" cy="1459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Text Box 77"/>
            <p:cNvSpPr txBox="1">
              <a:spLocks noChangeArrowheads="1"/>
            </p:cNvSpPr>
            <p:nvPr/>
          </p:nvSpPr>
          <p:spPr bwMode="auto">
            <a:xfrm>
              <a:off x="1337526" y="4019140"/>
              <a:ext cx="135016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lang="en-US" altLang="zh-CN" sz="1350" dirty="0"/>
                <a:t>Instruction </a:t>
              </a:r>
              <a:r>
                <a:rPr lang="en-US" altLang="zh-CN" sz="1350" i="1" dirty="0">
                  <a:solidFill>
                    <a:srgbClr val="FF3300"/>
                  </a:solidFill>
                </a:rPr>
                <a:t>n</a:t>
              </a:r>
            </a:p>
          </p:txBody>
        </p:sp>
        <p:sp>
          <p:nvSpPr>
            <p:cNvPr id="7" name="Text Box 78"/>
            <p:cNvSpPr txBox="1">
              <a:spLocks noChangeArrowheads="1"/>
            </p:cNvSpPr>
            <p:nvPr/>
          </p:nvSpPr>
          <p:spPr bwMode="auto">
            <a:xfrm>
              <a:off x="3516207" y="4090393"/>
              <a:ext cx="162044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lang="en-US" altLang="zh-CN" sz="1350" dirty="0"/>
                <a:t>Instruction </a:t>
              </a:r>
              <a:r>
                <a:rPr lang="en-US" altLang="zh-CN" sz="1350" i="1" dirty="0">
                  <a:solidFill>
                    <a:srgbClr val="FF3300"/>
                  </a:solidFill>
                </a:rPr>
                <a:t>n+1</a:t>
              </a:r>
            </a:p>
          </p:txBody>
        </p:sp>
        <p:sp>
          <p:nvSpPr>
            <p:cNvPr id="8" name="Line 79"/>
            <p:cNvSpPr>
              <a:spLocks noChangeShapeType="1"/>
            </p:cNvSpPr>
            <p:nvPr/>
          </p:nvSpPr>
          <p:spPr bwMode="auto">
            <a:xfrm flipV="1">
              <a:off x="1954001" y="4294288"/>
              <a:ext cx="0" cy="43219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sp>
          <p:nvSpPr>
            <p:cNvPr id="9" name="Line 80"/>
            <p:cNvSpPr>
              <a:spLocks noChangeShapeType="1"/>
            </p:cNvSpPr>
            <p:nvPr/>
          </p:nvSpPr>
          <p:spPr bwMode="auto">
            <a:xfrm flipV="1">
              <a:off x="4540347" y="4294288"/>
              <a:ext cx="0" cy="43219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grpSp>
      <p:grpSp>
        <p:nvGrpSpPr>
          <p:cNvPr id="10" name="组合 9"/>
          <p:cNvGrpSpPr/>
          <p:nvPr/>
        </p:nvGrpSpPr>
        <p:grpSpPr>
          <a:xfrm>
            <a:off x="5436096" y="3977678"/>
            <a:ext cx="3419391" cy="1970518"/>
            <a:chOff x="555890" y="3334808"/>
            <a:chExt cx="4559188" cy="2627357"/>
          </a:xfrm>
        </p:grpSpPr>
        <p:sp>
          <p:nvSpPr>
            <p:cNvPr id="11" name="椭圆 10"/>
            <p:cNvSpPr/>
            <p:nvPr/>
          </p:nvSpPr>
          <p:spPr bwMode="auto">
            <a:xfrm>
              <a:off x="2084300" y="3861048"/>
              <a:ext cx="1439863" cy="1439862"/>
            </a:xfrm>
            <a:prstGeom prst="ellipse">
              <a:avLst/>
            </a:prstGeom>
            <a:solidFill>
              <a:schemeClr val="tx2">
                <a:lumMod val="60000"/>
                <a:lumOff val="40000"/>
              </a:schemeClr>
            </a:solidFill>
            <a:ln w="12700" cap="flat" cmpd="sng" algn="ctr">
              <a:solidFill>
                <a:srgbClr val="000000"/>
              </a:solidFill>
              <a:prstDash val="solid"/>
              <a:round/>
              <a:headEnd type="none" w="med" len="med"/>
              <a:tailEnd type="none" w="med" len="med"/>
            </a:ln>
            <a:effectLst/>
          </p:spPr>
          <p:txBody>
            <a:bodyPr wrap="none" anchor="ctr"/>
            <a:lstStyle/>
            <a:p>
              <a:pPr marL="257175" indent="-257175" algn="ctr">
                <a:defRPr/>
              </a:pPr>
              <a:r>
                <a:rPr lang="zh-CN" altLang="en-US" sz="2400" dirty="0">
                  <a:solidFill>
                    <a:schemeClr val="bg1"/>
                  </a:solidFill>
                  <a:latin typeface="Comic Sans MS" pitchFamily="66" charset="0"/>
                </a:rPr>
                <a:t>控制器</a:t>
              </a:r>
            </a:p>
          </p:txBody>
        </p:sp>
        <p:sp>
          <p:nvSpPr>
            <p:cNvPr id="12" name="任意多边形 6"/>
            <p:cNvSpPr>
              <a:spLocks/>
            </p:cNvSpPr>
            <p:nvPr/>
          </p:nvSpPr>
          <p:spPr bwMode="auto">
            <a:xfrm rot="15251654">
              <a:off x="2455982" y="3279946"/>
              <a:ext cx="493683" cy="1219200"/>
            </a:xfrm>
            <a:custGeom>
              <a:avLst/>
              <a:gdLst>
                <a:gd name="T0" fmla="*/ 85725 w 633413"/>
                <a:gd name="T1" fmla="*/ 0 h 1219200"/>
                <a:gd name="T2" fmla="*/ 557213 w 633413"/>
                <a:gd name="T3" fmla="*/ 157163 h 1219200"/>
                <a:gd name="T4" fmla="*/ 542925 w 633413"/>
                <a:gd name="T5" fmla="*/ 642938 h 1219200"/>
                <a:gd name="T6" fmla="*/ 171450 w 633413"/>
                <a:gd name="T7" fmla="*/ 1157288 h 1219200"/>
                <a:gd name="T8" fmla="*/ 0 w 633413"/>
                <a:gd name="T9" fmla="*/ 1014413 h 1219200"/>
                <a:gd name="T10" fmla="*/ 0 60000 65536"/>
                <a:gd name="T11" fmla="*/ 0 60000 65536"/>
                <a:gd name="T12" fmla="*/ 0 60000 65536"/>
                <a:gd name="T13" fmla="*/ 0 60000 65536"/>
                <a:gd name="T14" fmla="*/ 0 60000 65536"/>
                <a:gd name="T15" fmla="*/ 0 w 633413"/>
                <a:gd name="T16" fmla="*/ 0 h 1219200"/>
                <a:gd name="T17" fmla="*/ 633413 w 633413"/>
                <a:gd name="T18" fmla="*/ 1219200 h 1219200"/>
              </a:gdLst>
              <a:ahLst/>
              <a:cxnLst>
                <a:cxn ang="T10">
                  <a:pos x="T0" y="T1"/>
                </a:cxn>
                <a:cxn ang="T11">
                  <a:pos x="T2" y="T3"/>
                </a:cxn>
                <a:cxn ang="T12">
                  <a:pos x="T4" y="T5"/>
                </a:cxn>
                <a:cxn ang="T13">
                  <a:pos x="T6" y="T7"/>
                </a:cxn>
                <a:cxn ang="T14">
                  <a:pos x="T8" y="T9"/>
                </a:cxn>
              </a:cxnLst>
              <a:rect l="T15" t="T16" r="T17" b="T18"/>
              <a:pathLst>
                <a:path w="633413" h="1219200">
                  <a:moveTo>
                    <a:pt x="85725" y="0"/>
                  </a:moveTo>
                  <a:cubicBezTo>
                    <a:pt x="283369" y="25003"/>
                    <a:pt x="481013" y="50007"/>
                    <a:pt x="557213" y="157163"/>
                  </a:cubicBezTo>
                  <a:cubicBezTo>
                    <a:pt x="633413" y="264319"/>
                    <a:pt x="607219" y="476251"/>
                    <a:pt x="542925" y="642938"/>
                  </a:cubicBezTo>
                  <a:cubicBezTo>
                    <a:pt x="478631" y="809625"/>
                    <a:pt x="261937" y="1095376"/>
                    <a:pt x="171450" y="1157288"/>
                  </a:cubicBezTo>
                  <a:cubicBezTo>
                    <a:pt x="80963" y="1219200"/>
                    <a:pt x="40481" y="1116806"/>
                    <a:pt x="0" y="1014413"/>
                  </a:cubicBezTo>
                </a:path>
              </a:pathLst>
            </a:custGeom>
            <a:noFill/>
            <a:ln w="12700" cap="flat" cmpd="sng" algn="ctr">
              <a:solidFill>
                <a:srgbClr val="000000"/>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p>
          </p:txBody>
        </p:sp>
        <p:sp>
          <p:nvSpPr>
            <p:cNvPr id="13" name="TextBox 7"/>
            <p:cNvSpPr txBox="1">
              <a:spLocks noChangeArrowheads="1"/>
            </p:cNvSpPr>
            <p:nvPr/>
          </p:nvSpPr>
          <p:spPr bwMode="auto">
            <a:xfrm>
              <a:off x="1490582" y="3334808"/>
              <a:ext cx="29085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buFontTx/>
                <a:buNone/>
              </a:pPr>
              <a:r>
                <a:rPr lang="zh-CN" altLang="en-US" sz="1500" dirty="0"/>
                <a:t>时钟下触发下一条指令</a:t>
              </a:r>
            </a:p>
          </p:txBody>
        </p:sp>
        <p:sp>
          <p:nvSpPr>
            <p:cNvPr id="14" name="圆角矩形 13"/>
            <p:cNvSpPr/>
            <p:nvPr/>
          </p:nvSpPr>
          <p:spPr>
            <a:xfrm>
              <a:off x="555890" y="5373948"/>
              <a:ext cx="1639579" cy="58821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800" dirty="0" err="1">
                  <a:solidFill>
                    <a:schemeClr val="tx1"/>
                  </a:solidFill>
                </a:rPr>
                <a:t>Datapath</a:t>
              </a:r>
              <a:endParaRPr lang="zh-CN" altLang="en-US" sz="1800" dirty="0">
                <a:solidFill>
                  <a:schemeClr val="tx1"/>
                </a:solidFill>
              </a:endParaRPr>
            </a:p>
          </p:txBody>
        </p:sp>
        <p:sp>
          <p:nvSpPr>
            <p:cNvPr id="15" name="圆角矩形 14"/>
            <p:cNvSpPr/>
            <p:nvPr/>
          </p:nvSpPr>
          <p:spPr>
            <a:xfrm>
              <a:off x="3475499" y="5373948"/>
              <a:ext cx="1639579" cy="58821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800" dirty="0">
                  <a:solidFill>
                    <a:schemeClr val="tx1"/>
                  </a:solidFill>
                </a:rPr>
                <a:t>Memory</a:t>
              </a:r>
              <a:endParaRPr lang="zh-CN" altLang="en-US" sz="1800" dirty="0">
                <a:solidFill>
                  <a:schemeClr val="tx1"/>
                </a:solidFill>
              </a:endParaRPr>
            </a:p>
          </p:txBody>
        </p:sp>
        <p:sp>
          <p:nvSpPr>
            <p:cNvPr id="16" name="右箭头 15"/>
            <p:cNvSpPr/>
            <p:nvPr/>
          </p:nvSpPr>
          <p:spPr>
            <a:xfrm>
              <a:off x="2297153" y="5386881"/>
              <a:ext cx="1085869" cy="183623"/>
            </a:xfrm>
            <a:prstGeom prst="rightArrow">
              <a:avLst/>
            </a:prstGeom>
            <a:solidFill>
              <a:srgbClr val="3333CC"/>
            </a:solid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 name="右箭头 16"/>
            <p:cNvSpPr/>
            <p:nvPr/>
          </p:nvSpPr>
          <p:spPr>
            <a:xfrm rot="10800000">
              <a:off x="2279162" y="5696634"/>
              <a:ext cx="1085869" cy="183623"/>
            </a:xfrm>
            <a:prstGeom prst="rightArrow">
              <a:avLst/>
            </a:prstGeom>
            <a:solidFill>
              <a:srgbClr val="3333CC"/>
            </a:solid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 name="任意多边形 17"/>
            <p:cNvSpPr/>
            <p:nvPr/>
          </p:nvSpPr>
          <p:spPr>
            <a:xfrm>
              <a:off x="3572511" y="4522933"/>
              <a:ext cx="696490" cy="849606"/>
            </a:xfrm>
            <a:custGeom>
              <a:avLst/>
              <a:gdLst>
                <a:gd name="connsiteX0" fmla="*/ 0 w 674147"/>
                <a:gd name="connsiteY0" fmla="*/ 931 h 770188"/>
                <a:gd name="connsiteX1" fmla="*/ 493486 w 674147"/>
                <a:gd name="connsiteY1" fmla="*/ 58988 h 770188"/>
                <a:gd name="connsiteX2" fmla="*/ 653143 w 674147"/>
                <a:gd name="connsiteY2" fmla="*/ 378303 h 770188"/>
                <a:gd name="connsiteX3" fmla="*/ 667657 w 674147"/>
                <a:gd name="connsiteY3" fmla="*/ 770188 h 770188"/>
              </a:gdLst>
              <a:ahLst/>
              <a:cxnLst>
                <a:cxn ang="0">
                  <a:pos x="connsiteX0" y="connsiteY0"/>
                </a:cxn>
                <a:cxn ang="0">
                  <a:pos x="connsiteX1" y="connsiteY1"/>
                </a:cxn>
                <a:cxn ang="0">
                  <a:pos x="connsiteX2" y="connsiteY2"/>
                </a:cxn>
                <a:cxn ang="0">
                  <a:pos x="connsiteX3" y="connsiteY3"/>
                </a:cxn>
              </a:cxnLst>
              <a:rect l="l" t="t" r="r" b="b"/>
              <a:pathLst>
                <a:path w="674147" h="770188">
                  <a:moveTo>
                    <a:pt x="0" y="931"/>
                  </a:moveTo>
                  <a:cubicBezTo>
                    <a:pt x="192314" y="-1488"/>
                    <a:pt x="384629" y="-3907"/>
                    <a:pt x="493486" y="58988"/>
                  </a:cubicBezTo>
                  <a:cubicBezTo>
                    <a:pt x="602343" y="121883"/>
                    <a:pt x="624115" y="259770"/>
                    <a:pt x="653143" y="378303"/>
                  </a:cubicBezTo>
                  <a:cubicBezTo>
                    <a:pt x="682171" y="496836"/>
                    <a:pt x="674914" y="633512"/>
                    <a:pt x="667657" y="770188"/>
                  </a:cubicBezTo>
                </a:path>
              </a:pathLst>
            </a:custGeom>
            <a:noFill/>
            <a:ln w="76200">
              <a:solidFill>
                <a:srgbClr val="FF0000"/>
              </a:solidFill>
              <a:headEnd type="none" w="sm"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 name="任意多边形 18"/>
            <p:cNvSpPr/>
            <p:nvPr/>
          </p:nvSpPr>
          <p:spPr>
            <a:xfrm flipH="1">
              <a:off x="1364219" y="4522933"/>
              <a:ext cx="671733" cy="770188"/>
            </a:xfrm>
            <a:custGeom>
              <a:avLst/>
              <a:gdLst>
                <a:gd name="connsiteX0" fmla="*/ 0 w 674147"/>
                <a:gd name="connsiteY0" fmla="*/ 931 h 770188"/>
                <a:gd name="connsiteX1" fmla="*/ 493486 w 674147"/>
                <a:gd name="connsiteY1" fmla="*/ 58988 h 770188"/>
                <a:gd name="connsiteX2" fmla="*/ 653143 w 674147"/>
                <a:gd name="connsiteY2" fmla="*/ 378303 h 770188"/>
                <a:gd name="connsiteX3" fmla="*/ 667657 w 674147"/>
                <a:gd name="connsiteY3" fmla="*/ 770188 h 770188"/>
              </a:gdLst>
              <a:ahLst/>
              <a:cxnLst>
                <a:cxn ang="0">
                  <a:pos x="connsiteX0" y="connsiteY0"/>
                </a:cxn>
                <a:cxn ang="0">
                  <a:pos x="connsiteX1" y="connsiteY1"/>
                </a:cxn>
                <a:cxn ang="0">
                  <a:pos x="connsiteX2" y="connsiteY2"/>
                </a:cxn>
                <a:cxn ang="0">
                  <a:pos x="connsiteX3" y="connsiteY3"/>
                </a:cxn>
              </a:cxnLst>
              <a:rect l="l" t="t" r="r" b="b"/>
              <a:pathLst>
                <a:path w="674147" h="770188">
                  <a:moveTo>
                    <a:pt x="0" y="931"/>
                  </a:moveTo>
                  <a:cubicBezTo>
                    <a:pt x="192314" y="-1488"/>
                    <a:pt x="384629" y="-3907"/>
                    <a:pt x="493486" y="58988"/>
                  </a:cubicBezTo>
                  <a:cubicBezTo>
                    <a:pt x="602343" y="121883"/>
                    <a:pt x="624115" y="259770"/>
                    <a:pt x="653143" y="378303"/>
                  </a:cubicBezTo>
                  <a:cubicBezTo>
                    <a:pt x="682171" y="496836"/>
                    <a:pt x="674914" y="633512"/>
                    <a:pt x="667657" y="770188"/>
                  </a:cubicBezTo>
                </a:path>
              </a:pathLst>
            </a:custGeom>
            <a:noFill/>
            <a:ln w="76200">
              <a:solidFill>
                <a:srgbClr val="FF0000"/>
              </a:solidFill>
              <a:headEnd type="none" w="sm"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20" name="Rectangle 5"/>
          <p:cNvSpPr>
            <a:spLocks noChangeArrowheads="1"/>
          </p:cNvSpPr>
          <p:nvPr/>
        </p:nvSpPr>
        <p:spPr bwMode="auto">
          <a:xfrm>
            <a:off x="1315841" y="6093296"/>
            <a:ext cx="5307255"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800" i="1" dirty="0">
                <a:latin typeface="Times New Roman" panose="02020603050405020304" pitchFamily="18" charset="0"/>
              </a:rPr>
              <a:t>We are ignoring some details like setup and hold times</a:t>
            </a:r>
          </a:p>
        </p:txBody>
      </p:sp>
    </p:spTree>
    <p:extLst>
      <p:ext uri="{BB962C8B-B14F-4D97-AF65-F5344CB8AC3E}">
        <p14:creationId xmlns:p14="http://schemas.microsoft.com/office/powerpoint/2010/main" val="32787974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191667"/>
          </a:xfrm>
        </p:spPr>
        <p:txBody>
          <a:bodyPr>
            <a:normAutofit/>
          </a:bodyPr>
          <a:lstStyle/>
          <a:p>
            <a:pPr>
              <a:lnSpc>
                <a:spcPts val="2700"/>
              </a:lnSpc>
            </a:pPr>
            <a:r>
              <a:rPr lang="en-US" altLang="zh-CN" dirty="0"/>
              <a:t>Designing the Main Control </a:t>
            </a:r>
            <a:r>
              <a:rPr lang="en-US" altLang="zh-CN" dirty="0" smtClean="0"/>
              <a:t>Unit</a:t>
            </a:r>
            <a:br>
              <a:rPr lang="en-US" altLang="zh-CN" dirty="0" smtClean="0"/>
            </a:br>
            <a:r>
              <a:rPr lang="en-US" altLang="zh-CN" dirty="0"/>
              <a:t/>
            </a:r>
            <a:br>
              <a:rPr lang="en-US" altLang="zh-CN" dirty="0"/>
            </a:br>
            <a:r>
              <a:rPr lang="en-US" altLang="zh-CN" dirty="0"/>
              <a:t>					         </a:t>
            </a:r>
            <a:r>
              <a:rPr lang="en-US" altLang="zh-CN" dirty="0">
                <a:solidFill>
                  <a:srgbClr val="FF0000"/>
                </a:solidFill>
              </a:rPr>
              <a:t>First level</a:t>
            </a:r>
            <a:endParaRPr lang="zh-CN" altLang="en-US" dirty="0">
              <a:solidFill>
                <a:srgbClr val="FF0000"/>
              </a:solidFill>
            </a:endParaRPr>
          </a:p>
        </p:txBody>
      </p:sp>
      <p:sp>
        <p:nvSpPr>
          <p:cNvPr id="3" name="内容占位符 2"/>
          <p:cNvSpPr>
            <a:spLocks noGrp="1"/>
          </p:cNvSpPr>
          <p:nvPr>
            <p:ph idx="1"/>
          </p:nvPr>
        </p:nvSpPr>
        <p:spPr/>
        <p:txBody>
          <a:bodyPr/>
          <a:lstStyle/>
          <a:p>
            <a:pPr lvl="0" eaLnBrk="1" hangingPunct="1">
              <a:buClr>
                <a:srgbClr val="4BACC6">
                  <a:lumMod val="75000"/>
                </a:srgbClr>
              </a:buClr>
            </a:pPr>
            <a:r>
              <a:rPr lang="en-US" altLang="zh-CN" sz="1500" dirty="0"/>
              <a:t>Main Control Unit function</a:t>
            </a:r>
          </a:p>
          <a:p>
            <a:pPr lvl="1" eaLnBrk="1" hangingPunct="1">
              <a:buClr>
                <a:srgbClr val="4BACC6">
                  <a:lumMod val="75000"/>
                </a:srgbClr>
              </a:buClr>
            </a:pPr>
            <a:r>
              <a:rPr lang="en-US" altLang="zh-CN" sz="1500" dirty="0">
                <a:solidFill>
                  <a:prstClr val="black"/>
                </a:solidFill>
              </a:rPr>
              <a:t>ALU op (2)</a:t>
            </a:r>
          </a:p>
          <a:p>
            <a:pPr lvl="1" eaLnBrk="1" hangingPunct="1">
              <a:buClr>
                <a:srgbClr val="4BACC6">
                  <a:lumMod val="75000"/>
                </a:srgbClr>
              </a:buClr>
            </a:pPr>
            <a:r>
              <a:rPr lang="en-US" altLang="zh-CN" sz="1500" dirty="0">
                <a:solidFill>
                  <a:prstClr val="black"/>
                </a:solidFill>
              </a:rPr>
              <a:t>Divided 6 control signals into 2 groups</a:t>
            </a:r>
          </a:p>
          <a:p>
            <a:pPr lvl="2" eaLnBrk="1" hangingPunct="1">
              <a:buClr>
                <a:srgbClr val="4BACC6">
                  <a:lumMod val="75000"/>
                </a:srgbClr>
              </a:buClr>
            </a:pPr>
            <a:r>
              <a:rPr lang="en-US" altLang="zh-CN" sz="1500" dirty="0">
                <a:solidFill>
                  <a:prstClr val="black"/>
                </a:solidFill>
              </a:rPr>
              <a:t>4 Mux</a:t>
            </a:r>
          </a:p>
          <a:p>
            <a:pPr lvl="2" eaLnBrk="1" hangingPunct="1">
              <a:buClr>
                <a:srgbClr val="4BACC6">
                  <a:lumMod val="75000"/>
                </a:srgbClr>
              </a:buClr>
            </a:pPr>
            <a:r>
              <a:rPr lang="en-US" altLang="zh-CN" sz="1500" dirty="0">
                <a:solidFill>
                  <a:prstClr val="black"/>
                </a:solidFill>
              </a:rPr>
              <a:t>3 R/W</a:t>
            </a:r>
          </a:p>
          <a:p>
            <a:endParaRPr lang="zh-CN" altLang="en-US" dirty="0"/>
          </a:p>
        </p:txBody>
      </p:sp>
      <p:sp>
        <p:nvSpPr>
          <p:cNvPr id="4" name="Oval 4"/>
          <p:cNvSpPr>
            <a:spLocks noChangeArrowheads="1"/>
          </p:cNvSpPr>
          <p:nvPr/>
        </p:nvSpPr>
        <p:spPr bwMode="auto">
          <a:xfrm>
            <a:off x="3630774" y="3577436"/>
            <a:ext cx="914400" cy="1428750"/>
          </a:xfrm>
          <a:prstGeom prst="ellipse">
            <a:avLst/>
          </a:prstGeom>
          <a:solidFill>
            <a:schemeClr val="bg1"/>
          </a:solidFill>
          <a:ln w="12700">
            <a:solidFill>
              <a:schemeClr val="tx1"/>
            </a:solidFill>
            <a:round/>
            <a:headEnd/>
            <a:tailEnd/>
          </a:ln>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en-US" altLang="zh-CN" sz="1800" b="0" dirty="0">
                <a:latin typeface="Times New Roman" panose="02020603050405020304" pitchFamily="18" charset="0"/>
              </a:rPr>
              <a:t>control</a:t>
            </a:r>
          </a:p>
        </p:txBody>
      </p:sp>
      <p:sp>
        <p:nvSpPr>
          <p:cNvPr id="5" name="Line 5"/>
          <p:cNvSpPr>
            <a:spLocks noChangeShapeType="1"/>
          </p:cNvSpPr>
          <p:nvPr/>
        </p:nvSpPr>
        <p:spPr bwMode="auto">
          <a:xfrm>
            <a:off x="3189053" y="4275143"/>
            <a:ext cx="457200"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sp>
        <p:nvSpPr>
          <p:cNvPr id="6" name="Text Box 6"/>
          <p:cNvSpPr txBox="1">
            <a:spLocks noChangeArrowheads="1"/>
          </p:cNvSpPr>
          <p:nvPr/>
        </p:nvSpPr>
        <p:spPr bwMode="auto">
          <a:xfrm>
            <a:off x="2087724" y="3875094"/>
            <a:ext cx="1257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latin typeface="Times New Roman" panose="02020603050405020304" pitchFamily="18" charset="0"/>
              </a:rPr>
              <a:t>Instruction opcode (7)</a:t>
            </a:r>
          </a:p>
        </p:txBody>
      </p:sp>
      <p:sp>
        <p:nvSpPr>
          <p:cNvPr id="7" name="Line 7"/>
          <p:cNvSpPr>
            <a:spLocks noChangeShapeType="1"/>
          </p:cNvSpPr>
          <p:nvPr/>
        </p:nvSpPr>
        <p:spPr bwMode="auto">
          <a:xfrm>
            <a:off x="4488024" y="3863186"/>
            <a:ext cx="457200" cy="0"/>
          </a:xfrm>
          <a:prstGeom prst="line">
            <a:avLst/>
          </a:prstGeom>
          <a:noFill/>
          <a:ln w="38100" cmpd="dbl">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sp>
        <p:nvSpPr>
          <p:cNvPr id="8" name="Text Box 8"/>
          <p:cNvSpPr txBox="1">
            <a:spLocks noChangeArrowheads="1"/>
          </p:cNvSpPr>
          <p:nvPr/>
        </p:nvSpPr>
        <p:spPr bwMode="auto">
          <a:xfrm>
            <a:off x="5002374" y="3634586"/>
            <a:ext cx="1371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latin typeface="Times New Roman" panose="02020603050405020304" pitchFamily="18" charset="0"/>
              </a:rPr>
              <a:t>ALU op (2)</a:t>
            </a:r>
          </a:p>
        </p:txBody>
      </p:sp>
      <p:sp>
        <p:nvSpPr>
          <p:cNvPr id="9" name="Line 9"/>
          <p:cNvSpPr>
            <a:spLocks noChangeShapeType="1"/>
          </p:cNvSpPr>
          <p:nvPr/>
        </p:nvSpPr>
        <p:spPr bwMode="auto">
          <a:xfrm>
            <a:off x="4545174" y="4263236"/>
            <a:ext cx="457200"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sp>
        <p:nvSpPr>
          <p:cNvPr id="10" name="Line 10"/>
          <p:cNvSpPr>
            <a:spLocks noChangeShapeType="1"/>
          </p:cNvSpPr>
          <p:nvPr/>
        </p:nvSpPr>
        <p:spPr bwMode="auto">
          <a:xfrm>
            <a:off x="4488024" y="4720436"/>
            <a:ext cx="457200"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200"/>
          </a:p>
        </p:txBody>
      </p:sp>
      <p:sp>
        <p:nvSpPr>
          <p:cNvPr id="11" name="Text Box 11"/>
          <p:cNvSpPr txBox="1">
            <a:spLocks noChangeArrowheads="1"/>
          </p:cNvSpPr>
          <p:nvPr/>
        </p:nvSpPr>
        <p:spPr bwMode="auto">
          <a:xfrm>
            <a:off x="5002374" y="4091786"/>
            <a:ext cx="1371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latin typeface="Times New Roman" panose="02020603050405020304" pitchFamily="18" charset="0"/>
              </a:rPr>
              <a:t>Mux (4)</a:t>
            </a:r>
          </a:p>
        </p:txBody>
      </p:sp>
      <p:sp>
        <p:nvSpPr>
          <p:cNvPr id="12" name="Text Box 12"/>
          <p:cNvSpPr txBox="1">
            <a:spLocks noChangeArrowheads="1"/>
          </p:cNvSpPr>
          <p:nvPr/>
        </p:nvSpPr>
        <p:spPr bwMode="auto">
          <a:xfrm>
            <a:off x="4945224" y="4606136"/>
            <a:ext cx="1371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a:latin typeface="Times New Roman" panose="02020603050405020304" pitchFamily="18" charset="0"/>
              </a:rPr>
              <a:t>R/W (3)</a:t>
            </a:r>
          </a:p>
        </p:txBody>
      </p:sp>
      <p:graphicFrame>
        <p:nvGraphicFramePr>
          <p:cNvPr id="13" name="Group 180"/>
          <p:cNvGraphicFramePr>
            <a:graphicFrameLocks noGrp="1"/>
          </p:cNvGraphicFramePr>
          <p:nvPr>
            <p:extLst>
              <p:ext uri="{D42A27DB-BD31-4B8C-83A1-F6EECF244321}">
                <p14:modId xmlns:p14="http://schemas.microsoft.com/office/powerpoint/2010/main" val="3428193197"/>
              </p:ext>
            </p:extLst>
          </p:nvPr>
        </p:nvGraphicFramePr>
        <p:xfrm>
          <a:off x="6892681" y="3499782"/>
          <a:ext cx="1495743" cy="1353377"/>
        </p:xfrm>
        <a:graphic>
          <a:graphicData uri="http://schemas.openxmlformats.org/drawingml/2006/table">
            <a:tbl>
              <a:tblPr/>
              <a:tblGrid>
                <a:gridCol w="1495743">
                  <a:extLst>
                    <a:ext uri="{9D8B030D-6E8A-4147-A177-3AD203B41FA5}">
                      <a16:colId xmlns="" xmlns:a16="http://schemas.microsoft.com/office/drawing/2014/main" val="20000"/>
                    </a:ext>
                  </a:extLst>
                </a:gridCol>
              </a:tblGrid>
              <a:tr h="251477">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endParaRPr kumimoji="0" lang="en-US" altLang="zh-CN" sz="1200" b="0"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anchor="ctr" horzOverflow="overflow">
                    <a:lnL cap="flat">
                      <a:noFill/>
                    </a:lnL>
                    <a:lnR cap="flat">
                      <a:noFill/>
                    </a:lnR>
                    <a:lnT cap="flat">
                      <a:noFill/>
                    </a:lnT>
                    <a:lnB>
                      <a:noFill/>
                    </a:lnB>
                    <a:lnTlToBr>
                      <a:noFill/>
                    </a:lnTlToBr>
                    <a:lnBlToTr>
                      <a:noFill/>
                    </a:lnBlToTr>
                    <a:noFill/>
                  </a:tcPr>
                </a:tc>
                <a:extLst>
                  <a:ext uri="{0D108BD9-81ED-4DB2-BD59-A6C34878D82A}">
                    <a16:rowId xmlns="" xmlns:a16="http://schemas.microsoft.com/office/drawing/2014/main" val="10000"/>
                  </a:ext>
                </a:extLst>
              </a:tr>
              <a:tr h="251477">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err="1">
                          <a:ln>
                            <a:noFill/>
                          </a:ln>
                          <a:solidFill>
                            <a:schemeClr val="tx1"/>
                          </a:solidFill>
                          <a:effectLst/>
                          <a:latin typeface="Arial" pitchFamily="34" charset="0"/>
                          <a:ea typeface="宋体" pitchFamily="2" charset="-122"/>
                        </a:rPr>
                        <a:t>ALUScr</a:t>
                      </a:r>
                      <a:endParaRPr kumimoji="0" lang="en-US" altLang="zh-CN" sz="1400" b="0"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anchor="ctr"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r h="251477">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pitchFamily="34" charset="0"/>
                          <a:ea typeface="宋体" pitchFamily="2" charset="-122"/>
                        </a:rPr>
                        <a:t>Branch</a:t>
                      </a:r>
                      <a:endParaRPr kumimoji="0" lang="en-US" altLang="zh-CN" sz="1400" b="0"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anchor="ctr"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2"/>
                  </a:ext>
                </a:extLst>
              </a:tr>
              <a:tr h="470933">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err="1" smtClean="0">
                          <a:ln>
                            <a:noFill/>
                          </a:ln>
                          <a:solidFill>
                            <a:schemeClr val="tx1"/>
                          </a:solidFill>
                          <a:effectLst/>
                          <a:latin typeface="Arial" pitchFamily="34" charset="0"/>
                          <a:ea typeface="宋体" pitchFamily="2" charset="-122"/>
                        </a:rPr>
                        <a:t>MemtoReg</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pitchFamily="34" charset="0"/>
                          <a:ea typeface="宋体" pitchFamily="2" charset="-122"/>
                        </a:rPr>
                        <a:t>Jump</a:t>
                      </a:r>
                      <a:endParaRPr kumimoji="0" lang="en-US" altLang="zh-CN" sz="1400" b="0"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anchor="ctr" horzOverflow="overflow">
                    <a:lnL cap="flat">
                      <a:noFill/>
                    </a:lnL>
                    <a:lnR cap="flat">
                      <a:noFill/>
                    </a:lnR>
                    <a:lnT>
                      <a:noFill/>
                    </a:lnT>
                    <a:lnB cap="flat">
                      <a:noFill/>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14" name="Group 179"/>
          <p:cNvGraphicFramePr>
            <a:graphicFrameLocks noGrp="1"/>
          </p:cNvGraphicFramePr>
          <p:nvPr>
            <p:extLst>
              <p:ext uri="{D42A27DB-BD31-4B8C-83A1-F6EECF244321}">
                <p14:modId xmlns:p14="http://schemas.microsoft.com/office/powerpoint/2010/main" val="4289147170"/>
              </p:ext>
            </p:extLst>
          </p:nvPr>
        </p:nvGraphicFramePr>
        <p:xfrm>
          <a:off x="5792949" y="4434685"/>
          <a:ext cx="1099731" cy="938530"/>
        </p:xfrm>
        <a:graphic>
          <a:graphicData uri="http://schemas.openxmlformats.org/drawingml/2006/table">
            <a:tbl>
              <a:tblPr/>
              <a:tblGrid>
                <a:gridCol w="1099731">
                  <a:extLst>
                    <a:ext uri="{9D8B030D-6E8A-4147-A177-3AD203B41FA5}">
                      <a16:colId xmlns="" xmlns:a16="http://schemas.microsoft.com/office/drawing/2014/main" val="20000"/>
                    </a:ext>
                  </a:extLst>
                </a:gridCol>
              </a:tblGrid>
              <a:tr h="303876">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a:ln>
                            <a:noFill/>
                          </a:ln>
                          <a:solidFill>
                            <a:schemeClr val="tx1"/>
                          </a:solidFill>
                          <a:effectLst/>
                          <a:latin typeface="Arial" pitchFamily="34" charset="0"/>
                          <a:ea typeface="宋体" pitchFamily="2" charset="-122"/>
                        </a:rPr>
                        <a:t> </a:t>
                      </a:r>
                      <a:r>
                        <a:rPr kumimoji="0" lang="en-US" altLang="zh-CN" sz="1400" b="0" i="0" u="none" strike="noStrike" cap="none" normalizeH="0" baseline="0" dirty="0" err="1">
                          <a:ln>
                            <a:noFill/>
                          </a:ln>
                          <a:solidFill>
                            <a:schemeClr val="tx1"/>
                          </a:solidFill>
                          <a:effectLst/>
                          <a:latin typeface="Arial" pitchFamily="34" charset="0"/>
                          <a:ea typeface="宋体" pitchFamily="2" charset="-122"/>
                        </a:rPr>
                        <a:t>MemRead</a:t>
                      </a:r>
                      <a:endParaRPr kumimoji="0" lang="en-US" altLang="zh-CN" sz="1400" b="0" i="0" u="none" strike="noStrike" cap="none" normalizeH="0" baseline="0" dirty="0">
                        <a:ln>
                          <a:noFill/>
                        </a:ln>
                        <a:solidFill>
                          <a:schemeClr val="tx1"/>
                        </a:solidFill>
                        <a:effectLst/>
                        <a:latin typeface="Arial" pitchFamily="34" charset="0"/>
                        <a:ea typeface="宋体" pitchFamily="2" charset="-122"/>
                      </a:endParaRPr>
                    </a:p>
                  </a:txBody>
                  <a:tcPr marL="68580" marR="68580" marT="34269" marB="34269" anchor="ctr" horzOverflow="overflow">
                    <a:lnL cap="flat">
                      <a:noFill/>
                    </a:lnL>
                    <a:lnR cap="flat">
                      <a:noFill/>
                    </a:lnR>
                    <a:lnT cap="flat">
                      <a:noFill/>
                    </a:lnT>
                    <a:lnB>
                      <a:noFill/>
                    </a:lnB>
                    <a:lnTlToBr>
                      <a:noFill/>
                    </a:lnTlToBr>
                    <a:lnBlToTr>
                      <a:noFill/>
                    </a:lnBlToTr>
                    <a:noFill/>
                  </a:tcPr>
                </a:tc>
                <a:extLst>
                  <a:ext uri="{0D108BD9-81ED-4DB2-BD59-A6C34878D82A}">
                    <a16:rowId xmlns="" xmlns:a16="http://schemas.microsoft.com/office/drawing/2014/main" val="10000"/>
                  </a:ext>
                </a:extLst>
              </a:tr>
              <a:tr h="303876">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a:ln>
                            <a:noFill/>
                          </a:ln>
                          <a:solidFill>
                            <a:schemeClr val="tx1"/>
                          </a:solidFill>
                          <a:effectLst/>
                          <a:latin typeface="Arial" pitchFamily="34" charset="0"/>
                          <a:ea typeface="宋体" pitchFamily="2" charset="-122"/>
                        </a:rPr>
                        <a:t> </a:t>
                      </a:r>
                      <a:r>
                        <a:rPr kumimoji="0" lang="en-US" altLang="zh-CN" sz="1400" b="0" i="0" u="none" strike="noStrike" cap="none" normalizeH="0" baseline="0" dirty="0" err="1">
                          <a:ln>
                            <a:noFill/>
                          </a:ln>
                          <a:solidFill>
                            <a:schemeClr val="tx1"/>
                          </a:solidFill>
                          <a:effectLst/>
                          <a:latin typeface="Arial" pitchFamily="34" charset="0"/>
                          <a:ea typeface="宋体" pitchFamily="2" charset="-122"/>
                        </a:rPr>
                        <a:t>MemWrite</a:t>
                      </a:r>
                      <a:endParaRPr kumimoji="0" lang="en-US" altLang="zh-CN" sz="1400" b="0" i="0" u="none" strike="noStrike" cap="none" normalizeH="0" baseline="0" dirty="0">
                        <a:ln>
                          <a:noFill/>
                        </a:ln>
                        <a:solidFill>
                          <a:schemeClr val="tx1"/>
                        </a:solidFill>
                        <a:effectLst/>
                        <a:latin typeface="Arial" pitchFamily="34" charset="0"/>
                        <a:ea typeface="宋体" pitchFamily="2" charset="-122"/>
                      </a:endParaRPr>
                    </a:p>
                  </a:txBody>
                  <a:tcPr marL="68580" marR="68580" marT="34269" marB="34269" anchor="ctr"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r h="330778">
                <a:tc>
                  <a:txBody>
                    <a:bodyPr/>
                    <a:lstStyle/>
                    <a:p>
                      <a:pPr marL="0" marR="0" lvl="0" indent="0" algn="l" defTabSz="914400" rtl="0" eaLnBrk="1" fontAlgn="ctr"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400" b="0" i="0" u="none" strike="noStrike" cap="none" normalizeH="0" baseline="0" dirty="0" err="1">
                          <a:ln>
                            <a:noFill/>
                          </a:ln>
                          <a:solidFill>
                            <a:schemeClr val="tx1"/>
                          </a:solidFill>
                          <a:effectLst/>
                          <a:latin typeface="Arial" pitchFamily="34" charset="0"/>
                          <a:ea typeface="宋体" pitchFamily="2" charset="-122"/>
                        </a:rPr>
                        <a:t>RegWrite</a:t>
                      </a:r>
                      <a:endParaRPr kumimoji="0" lang="en-US" altLang="zh-CN" sz="1400" b="0" i="0" u="none" strike="noStrike" cap="none" normalizeH="0" baseline="0" dirty="0">
                        <a:ln>
                          <a:noFill/>
                        </a:ln>
                        <a:solidFill>
                          <a:schemeClr val="tx1"/>
                        </a:solidFill>
                        <a:effectLst/>
                        <a:latin typeface="Arial" pitchFamily="34" charset="0"/>
                        <a:ea typeface="宋体" pitchFamily="2" charset="-122"/>
                      </a:endParaRPr>
                    </a:p>
                  </a:txBody>
                  <a:tcPr marL="68580" marR="68580" marT="34269" marB="34269" anchor="ctr" horzOverflow="overflow">
                    <a:lnL cap="flat">
                      <a:noFill/>
                    </a:lnL>
                    <a:lnR cap="flat">
                      <a:noFill/>
                    </a:lnR>
                    <a:lnT>
                      <a:noFill/>
                    </a:lnT>
                    <a:lnB cap="flat">
                      <a:noFill/>
                    </a:lnB>
                    <a:lnTlToBr>
                      <a:noFill/>
                    </a:lnTlToBr>
                    <a:lnBlToTr>
                      <a:noFill/>
                    </a:lnBlToTr>
                    <a:noFill/>
                  </a:tcPr>
                </a:tc>
                <a:extLst>
                  <a:ext uri="{0D108BD9-81ED-4DB2-BD59-A6C34878D82A}">
                    <a16:rowId xmlns="" xmlns:a16="http://schemas.microsoft.com/office/drawing/2014/main" val="10002"/>
                  </a:ext>
                </a:extLst>
              </a:tr>
            </a:tbl>
          </a:graphicData>
        </a:graphic>
      </p:graphicFrame>
      <p:sp>
        <p:nvSpPr>
          <p:cNvPr id="15" name="AutoShape 91"/>
          <p:cNvSpPr>
            <a:spLocks/>
          </p:cNvSpPr>
          <p:nvPr/>
        </p:nvSpPr>
        <p:spPr bwMode="auto">
          <a:xfrm>
            <a:off x="5782235" y="4489455"/>
            <a:ext cx="107156" cy="647700"/>
          </a:xfrm>
          <a:prstGeom prst="leftBrace">
            <a:avLst>
              <a:gd name="adj1" fmla="val 50370"/>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16" name="AutoShape 97"/>
          <p:cNvSpPr>
            <a:spLocks/>
          </p:cNvSpPr>
          <p:nvPr/>
        </p:nvSpPr>
        <p:spPr bwMode="auto">
          <a:xfrm>
            <a:off x="6679966" y="3863186"/>
            <a:ext cx="151208" cy="742950"/>
          </a:xfrm>
          <a:prstGeom prst="leftBrace">
            <a:avLst>
              <a:gd name="adj1" fmla="val 67222"/>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17" name="Freeform 99"/>
          <p:cNvSpPr>
            <a:spLocks/>
          </p:cNvSpPr>
          <p:nvPr/>
        </p:nvSpPr>
        <p:spPr bwMode="auto">
          <a:xfrm>
            <a:off x="5889391" y="4165605"/>
            <a:ext cx="701278" cy="161925"/>
          </a:xfrm>
          <a:custGeom>
            <a:avLst/>
            <a:gdLst>
              <a:gd name="T0" fmla="*/ 0 w 544"/>
              <a:gd name="T1" fmla="*/ 2147483647 h 53"/>
              <a:gd name="T2" fmla="*/ 2147483647 w 544"/>
              <a:gd name="T3" fmla="*/ 2147483647 h 53"/>
              <a:gd name="T4" fmla="*/ 2147483647 w 544"/>
              <a:gd name="T5" fmla="*/ 0 h 53"/>
              <a:gd name="T6" fmla="*/ 0 60000 65536"/>
              <a:gd name="T7" fmla="*/ 0 60000 65536"/>
              <a:gd name="T8" fmla="*/ 0 60000 65536"/>
              <a:gd name="T9" fmla="*/ 0 w 544"/>
              <a:gd name="T10" fmla="*/ 0 h 53"/>
              <a:gd name="T11" fmla="*/ 544 w 544"/>
              <a:gd name="T12" fmla="*/ 53 h 53"/>
            </a:gdLst>
            <a:ahLst/>
            <a:cxnLst>
              <a:cxn ang="T6">
                <a:pos x="T0" y="T1"/>
              </a:cxn>
              <a:cxn ang="T7">
                <a:pos x="T2" y="T3"/>
              </a:cxn>
              <a:cxn ang="T8">
                <a:pos x="T4" y="T5"/>
              </a:cxn>
            </a:cxnLst>
            <a:rect l="T9" t="T10" r="T11" b="T12"/>
            <a:pathLst>
              <a:path w="544" h="53">
                <a:moveTo>
                  <a:pt x="0" y="45"/>
                </a:moveTo>
                <a:cubicBezTo>
                  <a:pt x="90" y="49"/>
                  <a:pt x="181" y="53"/>
                  <a:pt x="272" y="45"/>
                </a:cubicBezTo>
                <a:cubicBezTo>
                  <a:pt x="363" y="37"/>
                  <a:pt x="453" y="18"/>
                  <a:pt x="544" y="0"/>
                </a:cubicBez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p>
        </p:txBody>
      </p:sp>
      <p:graphicFrame>
        <p:nvGraphicFramePr>
          <p:cNvPr id="18" name="Group 178"/>
          <p:cNvGraphicFramePr>
            <a:graphicFrameLocks noGrp="1"/>
          </p:cNvGraphicFramePr>
          <p:nvPr>
            <p:extLst>
              <p:ext uri="{D42A27DB-BD31-4B8C-83A1-F6EECF244321}">
                <p14:modId xmlns:p14="http://schemas.microsoft.com/office/powerpoint/2010/main" val="1095122315"/>
              </p:ext>
            </p:extLst>
          </p:nvPr>
        </p:nvGraphicFramePr>
        <p:xfrm>
          <a:off x="6428742" y="2276872"/>
          <a:ext cx="1437623" cy="1249744"/>
        </p:xfrm>
        <a:graphic>
          <a:graphicData uri="http://schemas.openxmlformats.org/drawingml/2006/table">
            <a:tbl>
              <a:tblPr/>
              <a:tblGrid>
                <a:gridCol w="957174">
                  <a:extLst>
                    <a:ext uri="{9D8B030D-6E8A-4147-A177-3AD203B41FA5}">
                      <a16:colId xmlns="" xmlns:a16="http://schemas.microsoft.com/office/drawing/2014/main" val="20000"/>
                    </a:ext>
                  </a:extLst>
                </a:gridCol>
                <a:gridCol w="480449">
                  <a:extLst>
                    <a:ext uri="{9D8B030D-6E8A-4147-A177-3AD203B41FA5}">
                      <a16:colId xmlns="" xmlns:a16="http://schemas.microsoft.com/office/drawing/2014/main" val="20001"/>
                    </a:ext>
                  </a:extLst>
                </a:gridCol>
              </a:tblGrid>
              <a:tr h="278111">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err="1" smtClean="0">
                          <a:ln>
                            <a:noFill/>
                          </a:ln>
                          <a:solidFill>
                            <a:schemeClr val="tx1"/>
                          </a:solidFill>
                          <a:effectLst/>
                          <a:latin typeface="Arial" pitchFamily="34" charset="0"/>
                          <a:ea typeface="宋体" pitchFamily="2" charset="-122"/>
                        </a:rPr>
                        <a:t>ld</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anchor="ct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rgbClr val="FF6600"/>
                          </a:solidFill>
                          <a:effectLst/>
                          <a:latin typeface="Arial" pitchFamily="34" charset="0"/>
                          <a:ea typeface="宋体" pitchFamily="2" charset="-122"/>
                        </a:rPr>
                        <a:t>00</a:t>
                      </a:r>
                    </a:p>
                  </a:txBody>
                  <a:tcPr marL="68580" marR="68580" marT="34298" marB="34298"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78111">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err="1" smtClean="0">
                          <a:ln>
                            <a:noFill/>
                          </a:ln>
                          <a:solidFill>
                            <a:schemeClr val="tx1"/>
                          </a:solidFill>
                          <a:effectLst/>
                          <a:latin typeface="Arial" pitchFamily="34" charset="0"/>
                          <a:ea typeface="宋体" pitchFamily="2" charset="-122"/>
                        </a:rPr>
                        <a:t>sd</a:t>
                      </a:r>
                      <a:endParaRPr kumimoji="0" lang="en-US" altLang="zh-CN" sz="1600" b="0"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rgbClr val="FF6600"/>
                          </a:solidFill>
                          <a:effectLst/>
                          <a:latin typeface="Arial" pitchFamily="34" charset="0"/>
                          <a:ea typeface="宋体" pitchFamily="2" charset="-122"/>
                        </a:rPr>
                        <a:t>00</a:t>
                      </a:r>
                    </a:p>
                  </a:txBody>
                  <a:tcPr marL="68580" marR="68580" marT="34298" marB="34298"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8111">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pitchFamily="34" charset="0"/>
                          <a:ea typeface="宋体" pitchFamily="2" charset="-122"/>
                        </a:rPr>
                        <a:t>Beq</a:t>
                      </a:r>
                    </a:p>
                  </a:txBody>
                  <a:tcPr marL="68580" marR="68580" marT="34298" marB="34298"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rgbClr val="FF6600"/>
                          </a:solidFill>
                          <a:effectLst/>
                          <a:latin typeface="Arial" pitchFamily="34" charset="0"/>
                          <a:ea typeface="宋体" pitchFamily="2" charset="-122"/>
                        </a:rPr>
                        <a:t>01</a:t>
                      </a:r>
                    </a:p>
                  </a:txBody>
                  <a:tcPr marL="68580" marR="68580" marT="34298" marB="34298"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278111">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pitchFamily="34" charset="0"/>
                          <a:ea typeface="宋体" pitchFamily="2" charset="-122"/>
                        </a:rPr>
                        <a:t>R-type</a:t>
                      </a:r>
                    </a:p>
                  </a:txBody>
                  <a:tcPr marL="68580" marR="68580" marT="34298" marB="34298"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600" b="0" i="0" u="none" strike="noStrike" cap="none" normalizeH="0" baseline="0" dirty="0">
                          <a:ln>
                            <a:noFill/>
                          </a:ln>
                          <a:solidFill>
                            <a:srgbClr val="FF6600"/>
                          </a:solidFill>
                          <a:effectLst/>
                          <a:latin typeface="Arial" pitchFamily="34" charset="0"/>
                          <a:ea typeface="宋体" pitchFamily="2" charset="-122"/>
                        </a:rPr>
                        <a:t>10</a:t>
                      </a:r>
                    </a:p>
                  </a:txBody>
                  <a:tcPr marL="68580" marR="68580" marT="34298" marB="34298"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19" name="AutoShape 170"/>
          <p:cNvSpPr>
            <a:spLocks/>
          </p:cNvSpPr>
          <p:nvPr/>
        </p:nvSpPr>
        <p:spPr bwMode="auto">
          <a:xfrm>
            <a:off x="6266819" y="2491587"/>
            <a:ext cx="107156" cy="864394"/>
          </a:xfrm>
          <a:prstGeom prst="leftBrace">
            <a:avLst>
              <a:gd name="adj1" fmla="val 67222"/>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20" name="Freeform 171"/>
          <p:cNvSpPr>
            <a:spLocks/>
          </p:cNvSpPr>
          <p:nvPr/>
        </p:nvSpPr>
        <p:spPr bwMode="auto">
          <a:xfrm rot="-992753">
            <a:off x="5565540" y="3030941"/>
            <a:ext cx="756047" cy="548878"/>
          </a:xfrm>
          <a:custGeom>
            <a:avLst/>
            <a:gdLst>
              <a:gd name="T0" fmla="*/ 0 w 544"/>
              <a:gd name="T1" fmla="*/ 2147483647 h 53"/>
              <a:gd name="T2" fmla="*/ 2147483647 w 544"/>
              <a:gd name="T3" fmla="*/ 2147483647 h 53"/>
              <a:gd name="T4" fmla="*/ 2147483647 w 544"/>
              <a:gd name="T5" fmla="*/ 0 h 53"/>
              <a:gd name="T6" fmla="*/ 0 60000 65536"/>
              <a:gd name="T7" fmla="*/ 0 60000 65536"/>
              <a:gd name="T8" fmla="*/ 0 60000 65536"/>
              <a:gd name="T9" fmla="*/ 0 w 544"/>
              <a:gd name="T10" fmla="*/ 0 h 53"/>
              <a:gd name="T11" fmla="*/ 544 w 544"/>
              <a:gd name="T12" fmla="*/ 53 h 53"/>
            </a:gdLst>
            <a:ahLst/>
            <a:cxnLst>
              <a:cxn ang="T6">
                <a:pos x="T0" y="T1"/>
              </a:cxn>
              <a:cxn ang="T7">
                <a:pos x="T2" y="T3"/>
              </a:cxn>
              <a:cxn ang="T8">
                <a:pos x="T4" y="T5"/>
              </a:cxn>
            </a:cxnLst>
            <a:rect l="T9" t="T10" r="T11" b="T12"/>
            <a:pathLst>
              <a:path w="544" h="53">
                <a:moveTo>
                  <a:pt x="0" y="45"/>
                </a:moveTo>
                <a:cubicBezTo>
                  <a:pt x="90" y="49"/>
                  <a:pt x="181" y="53"/>
                  <a:pt x="272" y="45"/>
                </a:cubicBezTo>
                <a:cubicBezTo>
                  <a:pt x="363" y="37"/>
                  <a:pt x="453" y="18"/>
                  <a:pt x="544" y="0"/>
                </a:cubicBez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p>
        </p:txBody>
      </p:sp>
    </p:spTree>
    <p:extLst>
      <p:ext uri="{BB962C8B-B14F-4D97-AF65-F5344CB8AC3E}">
        <p14:creationId xmlns:p14="http://schemas.microsoft.com/office/powerpoint/2010/main" val="18979176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1619672" y="332657"/>
            <a:ext cx="7415272" cy="4662518"/>
            <a:chOff x="3647728" y="114380"/>
            <a:chExt cx="8398864" cy="5402852"/>
          </a:xfrm>
        </p:grpSpPr>
        <p:pic>
          <p:nvPicPr>
            <p:cNvPr id="16" name="图片 1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肘形连接符 28"/>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38" name="椭圆 37"/>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43" name="肘形连接符 42"/>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graphicFrame>
        <p:nvGraphicFramePr>
          <p:cNvPr id="52" name="Group 6"/>
          <p:cNvGraphicFramePr>
            <a:graphicFrameLocks noGrp="1"/>
          </p:cNvGraphicFramePr>
          <p:nvPr>
            <p:extLst>
              <p:ext uri="{D42A27DB-BD31-4B8C-83A1-F6EECF244321}">
                <p14:modId xmlns:p14="http://schemas.microsoft.com/office/powerpoint/2010/main" val="3726467044"/>
              </p:ext>
            </p:extLst>
          </p:nvPr>
        </p:nvGraphicFramePr>
        <p:xfrm>
          <a:off x="124967" y="5191609"/>
          <a:ext cx="5022562" cy="1472989"/>
        </p:xfrm>
        <a:graphic>
          <a:graphicData uri="http://schemas.openxmlformats.org/drawingml/2006/table">
            <a:tbl>
              <a:tblPr/>
              <a:tblGrid>
                <a:gridCol w="777721">
                  <a:extLst>
                    <a:ext uri="{9D8B030D-6E8A-4147-A177-3AD203B41FA5}">
                      <a16:colId xmlns="" xmlns:a16="http://schemas.microsoft.com/office/drawing/2014/main" val="20000"/>
                    </a:ext>
                  </a:extLst>
                </a:gridCol>
                <a:gridCol w="424484">
                  <a:extLst>
                    <a:ext uri="{9D8B030D-6E8A-4147-A177-3AD203B41FA5}">
                      <a16:colId xmlns="" xmlns:a16="http://schemas.microsoft.com/office/drawing/2014/main" val="20002"/>
                    </a:ext>
                  </a:extLst>
                </a:gridCol>
                <a:gridCol w="477545">
                  <a:extLst>
                    <a:ext uri="{9D8B030D-6E8A-4147-A177-3AD203B41FA5}">
                      <a16:colId xmlns="" xmlns:a16="http://schemas.microsoft.com/office/drawing/2014/main" val="20003"/>
                    </a:ext>
                  </a:extLst>
                </a:gridCol>
                <a:gridCol w="530605">
                  <a:extLst>
                    <a:ext uri="{9D8B030D-6E8A-4147-A177-3AD203B41FA5}">
                      <a16:colId xmlns="" xmlns:a16="http://schemas.microsoft.com/office/drawing/2014/main" val="20004"/>
                    </a:ext>
                  </a:extLst>
                </a:gridCol>
                <a:gridCol w="477545">
                  <a:extLst>
                    <a:ext uri="{9D8B030D-6E8A-4147-A177-3AD203B41FA5}">
                      <a16:colId xmlns="" xmlns:a16="http://schemas.microsoft.com/office/drawing/2014/main" val="20005"/>
                    </a:ext>
                  </a:extLst>
                </a:gridCol>
                <a:gridCol w="477545">
                  <a:extLst>
                    <a:ext uri="{9D8B030D-6E8A-4147-A177-3AD203B41FA5}">
                      <a16:colId xmlns="" xmlns:a16="http://schemas.microsoft.com/office/drawing/2014/main" val="20006"/>
                    </a:ext>
                  </a:extLst>
                </a:gridCol>
                <a:gridCol w="530605">
                  <a:extLst>
                    <a:ext uri="{9D8B030D-6E8A-4147-A177-3AD203B41FA5}">
                      <a16:colId xmlns="" xmlns:a16="http://schemas.microsoft.com/office/drawing/2014/main" val="20007"/>
                    </a:ext>
                  </a:extLst>
                </a:gridCol>
                <a:gridCol w="424484">
                  <a:extLst>
                    <a:ext uri="{9D8B030D-6E8A-4147-A177-3AD203B41FA5}">
                      <a16:colId xmlns="" xmlns:a16="http://schemas.microsoft.com/office/drawing/2014/main" val="256974115"/>
                    </a:ext>
                  </a:extLst>
                </a:gridCol>
                <a:gridCol w="424484">
                  <a:extLst>
                    <a:ext uri="{9D8B030D-6E8A-4147-A177-3AD203B41FA5}">
                      <a16:colId xmlns="" xmlns:a16="http://schemas.microsoft.com/office/drawing/2014/main" val="20008"/>
                    </a:ext>
                  </a:extLst>
                </a:gridCol>
                <a:gridCol w="477544">
                  <a:extLst>
                    <a:ext uri="{9D8B030D-6E8A-4147-A177-3AD203B41FA5}">
                      <a16:colId xmlns="" xmlns:a16="http://schemas.microsoft.com/office/drawing/2014/main" val="20009"/>
                    </a:ext>
                  </a:extLst>
                </a:gridCol>
              </a:tblGrid>
              <a:tr h="4222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smtClean="0">
                          <a:ln>
                            <a:noFill/>
                          </a:ln>
                          <a:solidFill>
                            <a:schemeClr val="bg1"/>
                          </a:solidFill>
                          <a:effectLst/>
                          <a:latin typeface="Arial" charset="0"/>
                          <a:ea typeface="宋体" pitchFamily="2" charset="-122"/>
                        </a:rPr>
                        <a:t>Instruction </a:t>
                      </a:r>
                    </a:p>
                  </a:txBody>
                  <a:tcPr marL="0" marR="0" marT="35088" marB="350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900" b="1" i="0" u="none" strike="noStrike" cap="none" normalizeH="0" baseline="0" dirty="0" err="1" smtClean="0">
                          <a:ln>
                            <a:noFill/>
                          </a:ln>
                          <a:solidFill>
                            <a:schemeClr val="bg1"/>
                          </a:solidFill>
                          <a:effectLst/>
                          <a:latin typeface="Arial" charset="0"/>
                          <a:ea typeface="宋体" pitchFamily="2" charset="-122"/>
                        </a:rPr>
                        <a:t>ALUSrc</a:t>
                      </a:r>
                      <a:r>
                        <a:rPr kumimoji="0" lang="en-US" altLang="zh-CN" sz="900" b="1" i="0" u="none" strike="noStrike" cap="none" normalizeH="0" baseline="0" dirty="0" smtClean="0">
                          <a:ln>
                            <a:noFill/>
                          </a:ln>
                          <a:solidFill>
                            <a:schemeClr val="bg1"/>
                          </a:solidFill>
                          <a:effectLst/>
                          <a:latin typeface="Arial" charset="0"/>
                          <a:ea typeface="宋体" pitchFamily="2" charset="-122"/>
                        </a:rPr>
                        <a:t> </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err="1" smtClean="0">
                          <a:ln>
                            <a:noFill/>
                          </a:ln>
                          <a:solidFill>
                            <a:schemeClr val="bg1"/>
                          </a:solidFill>
                          <a:effectLst/>
                          <a:latin typeface="Arial" charset="0"/>
                          <a:ea typeface="宋体" pitchFamily="2" charset="-122"/>
                        </a:rPr>
                        <a:t>MemtoReg</a:t>
                      </a:r>
                      <a:r>
                        <a:rPr kumimoji="0" lang="en-US" altLang="zh-CN" sz="1100" b="1" i="0" u="none" strike="noStrike" cap="none" normalizeH="0" baseline="0" dirty="0" smtClean="0">
                          <a:ln>
                            <a:noFill/>
                          </a:ln>
                          <a:solidFill>
                            <a:schemeClr val="bg1"/>
                          </a:solidFill>
                          <a:effectLst/>
                          <a:latin typeface="Arial" charset="0"/>
                          <a:ea typeface="宋体" pitchFamily="2" charset="-122"/>
                        </a:rPr>
                        <a:t> </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err="1" smtClean="0">
                          <a:ln>
                            <a:noFill/>
                          </a:ln>
                          <a:solidFill>
                            <a:schemeClr val="bg1"/>
                          </a:solidFill>
                          <a:effectLst/>
                          <a:latin typeface="Arial" charset="0"/>
                          <a:ea typeface="宋体" pitchFamily="2" charset="-122"/>
                        </a:rPr>
                        <a:t>Reg</a:t>
                      </a:r>
                      <a:endParaRPr kumimoji="0" lang="en-US" altLang="zh-CN" sz="1100" b="1" i="0" u="none" strike="noStrike" cap="none" normalizeH="0" baseline="0" dirty="0" smtClean="0">
                        <a:ln>
                          <a:noFill/>
                        </a:ln>
                        <a:solidFill>
                          <a:schemeClr val="bg1"/>
                        </a:solidFill>
                        <a:effectLst/>
                        <a:latin typeface="Arial"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smtClean="0">
                          <a:ln>
                            <a:noFill/>
                          </a:ln>
                          <a:solidFill>
                            <a:schemeClr val="bg1"/>
                          </a:solidFill>
                          <a:effectLst/>
                          <a:latin typeface="Arial" charset="0"/>
                          <a:ea typeface="宋体" pitchFamily="2" charset="-122"/>
                        </a:rPr>
                        <a:t>Write </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smtClean="0">
                          <a:ln>
                            <a:noFill/>
                          </a:ln>
                          <a:solidFill>
                            <a:schemeClr val="bg1"/>
                          </a:solidFill>
                          <a:effectLst/>
                          <a:latin typeface="Arial" charset="0"/>
                          <a:ea typeface="宋体" pitchFamily="2" charset="-122"/>
                        </a:rPr>
                        <a:t>Mem</a:t>
                      </a: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smtClean="0">
                          <a:ln>
                            <a:noFill/>
                          </a:ln>
                          <a:solidFill>
                            <a:schemeClr val="bg1"/>
                          </a:solidFill>
                          <a:effectLst/>
                          <a:latin typeface="Arial" charset="0"/>
                          <a:ea typeface="宋体" pitchFamily="2" charset="-122"/>
                        </a:rPr>
                        <a:t>Read </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smtClean="0">
                          <a:ln>
                            <a:noFill/>
                          </a:ln>
                          <a:solidFill>
                            <a:schemeClr val="bg1"/>
                          </a:solidFill>
                          <a:effectLst/>
                          <a:latin typeface="Arial" charset="0"/>
                          <a:ea typeface="宋体" pitchFamily="2" charset="-122"/>
                        </a:rPr>
                        <a:t>Mem</a:t>
                      </a: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smtClean="0">
                          <a:ln>
                            <a:noFill/>
                          </a:ln>
                          <a:solidFill>
                            <a:schemeClr val="bg1"/>
                          </a:solidFill>
                          <a:effectLst/>
                          <a:latin typeface="Arial" charset="0"/>
                          <a:ea typeface="宋体" pitchFamily="2" charset="-122"/>
                        </a:rPr>
                        <a:t>Write </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smtClean="0">
                          <a:ln>
                            <a:noFill/>
                          </a:ln>
                          <a:solidFill>
                            <a:schemeClr val="bg1"/>
                          </a:solidFill>
                          <a:effectLst/>
                          <a:latin typeface="Arial" charset="0"/>
                          <a:ea typeface="宋体" pitchFamily="2" charset="-122"/>
                        </a:rPr>
                        <a:t>Branch</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100" b="1" i="0" u="none" strike="noStrike" cap="none" normalizeH="0" baseline="0" dirty="0" smtClean="0">
                          <a:ln>
                            <a:noFill/>
                          </a:ln>
                          <a:solidFill>
                            <a:schemeClr val="bg1"/>
                          </a:solidFill>
                          <a:effectLst/>
                          <a:latin typeface="Arial" charset="0"/>
                          <a:ea typeface="宋体" pitchFamily="2" charset="-122"/>
                        </a:rPr>
                        <a:t>Jump</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900" b="1" i="0" u="none" strike="noStrike" cap="none" normalizeH="0" baseline="0" dirty="0" smtClean="0">
                          <a:ln>
                            <a:noFill/>
                          </a:ln>
                          <a:solidFill>
                            <a:schemeClr val="bg1"/>
                          </a:solidFill>
                          <a:effectLst/>
                          <a:latin typeface="Arial" charset="0"/>
                          <a:ea typeface="宋体" pitchFamily="2" charset="-122"/>
                        </a:rPr>
                        <a:t>ALU</a:t>
                      </a: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900" b="1" i="0" u="none" strike="noStrike" cap="none" normalizeH="0" baseline="0" dirty="0" smtClean="0">
                          <a:ln>
                            <a:noFill/>
                          </a:ln>
                          <a:solidFill>
                            <a:schemeClr val="bg1"/>
                          </a:solidFill>
                          <a:effectLst/>
                          <a:latin typeface="Arial" charset="0"/>
                          <a:ea typeface="宋体" pitchFamily="2" charset="-122"/>
                        </a:rPr>
                        <a:t>Op1</a:t>
                      </a:r>
                    </a:p>
                  </a:txBody>
                  <a:tcPr marL="0" marR="0" marT="35088" marB="350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900" b="1" i="0" u="none" strike="noStrike" cap="none" normalizeH="0" baseline="0" dirty="0" smtClean="0">
                          <a:ln>
                            <a:noFill/>
                          </a:ln>
                          <a:solidFill>
                            <a:schemeClr val="bg1"/>
                          </a:solidFill>
                          <a:effectLst/>
                          <a:latin typeface="Arial" charset="0"/>
                          <a:ea typeface="宋体" pitchFamily="2" charset="-122"/>
                        </a:rPr>
                        <a:t>ALU</a:t>
                      </a: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900" b="1" i="0" u="none" strike="noStrike" cap="none" normalizeH="0" baseline="0" dirty="0" smtClean="0">
                          <a:ln>
                            <a:noFill/>
                          </a:ln>
                          <a:solidFill>
                            <a:schemeClr val="bg1"/>
                          </a:solidFill>
                          <a:effectLst/>
                          <a:latin typeface="Arial" charset="0"/>
                          <a:ea typeface="宋体" pitchFamily="2" charset="-122"/>
                        </a:rPr>
                        <a:t>Op2</a:t>
                      </a:r>
                      <a:endParaRPr kumimoji="0" lang="en-US" altLang="zh-CN" sz="900" b="1" i="0" u="none" strike="noStrike" cap="none" normalizeH="0" baseline="-25000" dirty="0" smtClean="0">
                        <a:ln>
                          <a:noFill/>
                        </a:ln>
                        <a:solidFill>
                          <a:schemeClr val="bg1"/>
                        </a:solidFill>
                        <a:effectLst/>
                        <a:latin typeface="Arial" charset="0"/>
                        <a:ea typeface="宋体" pitchFamily="2" charset="-122"/>
                      </a:endParaRPr>
                    </a:p>
                  </a:txBody>
                  <a:tcPr marL="0" marR="0" marT="35088" marB="350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757D5"/>
                    </a:solidFill>
                  </a:tcPr>
                </a:tc>
                <a:extLst>
                  <a:ext uri="{0D108BD9-81ED-4DB2-BD59-A6C34878D82A}">
                    <a16:rowId xmlns="" xmlns:a16="http://schemas.microsoft.com/office/drawing/2014/main" val="10000"/>
                  </a:ext>
                </a:extLst>
              </a:tr>
              <a:tr h="2068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800" b="1" i="0" u="none" strike="noStrike" cap="none" normalizeH="0" baseline="0" dirty="0" smtClean="0">
                          <a:ln>
                            <a:noFill/>
                          </a:ln>
                          <a:solidFill>
                            <a:schemeClr val="tx1"/>
                          </a:solidFill>
                          <a:effectLst/>
                          <a:latin typeface="Arial" charset="0"/>
                          <a:ea typeface="宋体" pitchFamily="2" charset="-122"/>
                        </a:rPr>
                        <a:t>R-format</a:t>
                      </a:r>
                    </a:p>
                  </a:txBody>
                  <a:tcPr marL="68580" marR="68580"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1"/>
                  </a:ext>
                </a:extLst>
              </a:tr>
              <a:tr h="2068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800" b="1" i="0" u="none" strike="noStrike" cap="none" normalizeH="0" baseline="0" dirty="0" err="1" smtClean="0">
                          <a:ln>
                            <a:noFill/>
                          </a:ln>
                          <a:solidFill>
                            <a:schemeClr val="tx1"/>
                          </a:solidFill>
                          <a:effectLst/>
                          <a:latin typeface="Arial" charset="0"/>
                          <a:ea typeface="宋体" pitchFamily="2" charset="-122"/>
                        </a:rPr>
                        <a:t>Ld</a:t>
                      </a:r>
                      <a:endParaRPr kumimoji="0" lang="en-US" altLang="zh-CN" sz="800" b="1"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2"/>
                  </a:ext>
                </a:extLst>
              </a:tr>
              <a:tr h="2068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800" b="1" i="0" u="none" strike="noStrike" cap="none" normalizeH="0" baseline="0" dirty="0" err="1" smtClean="0">
                          <a:ln>
                            <a:noFill/>
                          </a:ln>
                          <a:solidFill>
                            <a:schemeClr val="tx1"/>
                          </a:solidFill>
                          <a:effectLst/>
                          <a:latin typeface="Arial" charset="0"/>
                          <a:ea typeface="宋体" pitchFamily="2" charset="-122"/>
                        </a:rPr>
                        <a:t>Sd</a:t>
                      </a:r>
                      <a:endParaRPr kumimoji="0" lang="en-US" altLang="zh-CN" sz="800" b="1"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3"/>
                  </a:ext>
                </a:extLst>
              </a:tr>
              <a:tr h="2068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800" b="1" i="0" u="none" strike="noStrike" cap="none" normalizeH="0" baseline="0" dirty="0" err="1" smtClean="0">
                          <a:ln>
                            <a:noFill/>
                          </a:ln>
                          <a:solidFill>
                            <a:schemeClr val="tx1"/>
                          </a:solidFill>
                          <a:effectLst/>
                          <a:latin typeface="Arial" charset="0"/>
                          <a:ea typeface="宋体" pitchFamily="2" charset="-122"/>
                        </a:rPr>
                        <a:t>beq</a:t>
                      </a:r>
                      <a:endParaRPr kumimoji="0" lang="en-US" altLang="zh-CN" sz="800" b="1"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4"/>
                  </a:ext>
                </a:extLst>
              </a:tr>
              <a:tr h="20680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800" b="1" i="0" u="none" strike="noStrike" cap="none" normalizeH="0" baseline="0" dirty="0" smtClean="0">
                          <a:ln>
                            <a:noFill/>
                          </a:ln>
                          <a:solidFill>
                            <a:schemeClr val="tx1"/>
                          </a:solidFill>
                          <a:effectLst/>
                          <a:latin typeface="Arial" charset="0"/>
                          <a:ea typeface="宋体" pitchFamily="2" charset="-122"/>
                        </a:rPr>
                        <a:t>Jal</a:t>
                      </a:r>
                    </a:p>
                  </a:txBody>
                  <a:tcPr marL="68580" marR="68580" marT="34278" marB="342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endParaRPr kumimoji="0" lang="zh-CN" altLang="zh-CN" sz="800" b="0" i="0" u="none" strike="noStrike" cap="none" normalizeH="0" baseline="0" dirty="0" smtClean="0">
                        <a:ln>
                          <a:noFill/>
                        </a:ln>
                        <a:solidFill>
                          <a:schemeClr val="tx1"/>
                        </a:solidFill>
                        <a:effectLst/>
                        <a:latin typeface="Arial" charset="0"/>
                        <a:ea typeface="宋体" pitchFamily="2" charset="-122"/>
                      </a:endParaRPr>
                    </a:p>
                  </a:txBody>
                  <a:tcPr marL="68580" marR="68580" marT="34278" marB="342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2202493196"/>
                  </a:ext>
                </a:extLst>
              </a:tr>
            </a:tbl>
          </a:graphicData>
        </a:graphic>
      </p:graphicFrame>
      <p:sp>
        <p:nvSpPr>
          <p:cNvPr id="2" name="标题 1"/>
          <p:cNvSpPr>
            <a:spLocks noGrp="1"/>
          </p:cNvSpPr>
          <p:nvPr>
            <p:ph type="title"/>
          </p:nvPr>
        </p:nvSpPr>
        <p:spPr>
          <a:xfrm>
            <a:off x="124967" y="3717032"/>
            <a:ext cx="2106234" cy="741175"/>
          </a:xfrm>
        </p:spPr>
        <p:txBody>
          <a:bodyPr>
            <a:normAutofit/>
          </a:bodyPr>
          <a:lstStyle/>
          <a:p>
            <a:pPr lvl="0">
              <a:spcBef>
                <a:spcPct val="50000"/>
              </a:spcBef>
              <a:buSzPct val="100000"/>
            </a:pPr>
            <a:r>
              <a:rPr kumimoji="1" lang="en-US" altLang="zh-CN" sz="1800" dirty="0">
                <a:solidFill>
                  <a:srgbClr val="FF0000"/>
                </a:solidFill>
                <a:latin typeface="Arial" panose="020B0604020202020204" pitchFamily="34" charset="0"/>
                <a:ea typeface="宋体" panose="02010600030101010101" pitchFamily="2" charset="-122"/>
                <a:cs typeface="+mn-cs"/>
              </a:rPr>
              <a:t>Truth Table for Main decoder</a:t>
            </a:r>
          </a:p>
        </p:txBody>
      </p:sp>
    </p:spTree>
    <p:extLst>
      <p:ext uri="{BB962C8B-B14F-4D97-AF65-F5344CB8AC3E}">
        <p14:creationId xmlns:p14="http://schemas.microsoft.com/office/powerpoint/2010/main" val="4236871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6124" y="944724"/>
            <a:ext cx="6684876" cy="715770"/>
          </a:xfrm>
        </p:spPr>
        <p:txBody>
          <a:bodyPr>
            <a:normAutofit/>
          </a:bodyPr>
          <a:lstStyle/>
          <a:p>
            <a:r>
              <a:rPr lang="en-US" altLang="zh-CN" sz="2250" dirty="0"/>
              <a:t>Truth tables </a:t>
            </a:r>
            <a:r>
              <a:rPr lang="en-US" altLang="zh-CN" sz="1650" dirty="0"/>
              <a:t>&amp;</a:t>
            </a:r>
            <a:r>
              <a:rPr lang="en-US" altLang="zh-CN" dirty="0"/>
              <a:t> </a:t>
            </a:r>
            <a:r>
              <a:rPr lang="en-US" altLang="zh-CN" sz="2250" dirty="0"/>
              <a:t>Circuitry of </a:t>
            </a:r>
            <a:r>
              <a:rPr lang="en-US" altLang="zh-CN" sz="2700" dirty="0">
                <a:solidFill>
                  <a:srgbClr val="FF0000"/>
                </a:solidFill>
              </a:rPr>
              <a:t>main Controller</a:t>
            </a:r>
            <a:endParaRPr lang="zh-CN" altLang="en-US" sz="2700" dirty="0">
              <a:solidFill>
                <a:srgbClr val="FF0000"/>
              </a:solidFill>
            </a:endParaRPr>
          </a:p>
        </p:txBody>
      </p:sp>
      <p:graphicFrame>
        <p:nvGraphicFramePr>
          <p:cNvPr id="12" name="内容占位符 4"/>
          <p:cNvGraphicFramePr>
            <a:graphicFrameLocks/>
          </p:cNvGraphicFramePr>
          <p:nvPr>
            <p:extLst/>
          </p:nvPr>
        </p:nvGraphicFramePr>
        <p:xfrm>
          <a:off x="305525" y="1970838"/>
          <a:ext cx="8370933" cy="1904400"/>
        </p:xfrm>
        <a:graphic>
          <a:graphicData uri="http://schemas.openxmlformats.org/drawingml/2006/table">
            <a:tbl>
              <a:tblPr firstRow="1" bandRow="1">
                <a:tableStyleId>{5C22544A-7EE6-4342-B048-85BDC9FD1C3A}</a:tableStyleId>
              </a:tblPr>
              <a:tblGrid>
                <a:gridCol w="1242139">
                  <a:extLst>
                    <a:ext uri="{9D8B030D-6E8A-4147-A177-3AD203B41FA5}">
                      <a16:colId xmlns="" xmlns:a16="http://schemas.microsoft.com/office/drawing/2014/main" val="20000"/>
                    </a:ext>
                  </a:extLst>
                </a:gridCol>
                <a:gridCol w="878642">
                  <a:extLst>
                    <a:ext uri="{9D8B030D-6E8A-4147-A177-3AD203B41FA5}">
                      <a16:colId xmlns="" xmlns:a16="http://schemas.microsoft.com/office/drawing/2014/main" val="20001"/>
                    </a:ext>
                  </a:extLst>
                </a:gridCol>
                <a:gridCol w="908449">
                  <a:extLst>
                    <a:ext uri="{9D8B030D-6E8A-4147-A177-3AD203B41FA5}">
                      <a16:colId xmlns="" xmlns:a16="http://schemas.microsoft.com/office/drawing/2014/main" val="20003"/>
                    </a:ext>
                  </a:extLst>
                </a:gridCol>
                <a:gridCol w="806264">
                  <a:extLst>
                    <a:ext uri="{9D8B030D-6E8A-4147-A177-3AD203B41FA5}">
                      <a16:colId xmlns="" xmlns:a16="http://schemas.microsoft.com/office/drawing/2014/main" val="20004"/>
                    </a:ext>
                  </a:extLst>
                </a:gridCol>
                <a:gridCol w="670527">
                  <a:extLst>
                    <a:ext uri="{9D8B030D-6E8A-4147-A177-3AD203B41FA5}">
                      <a16:colId xmlns="" xmlns:a16="http://schemas.microsoft.com/office/drawing/2014/main" val="20005"/>
                    </a:ext>
                  </a:extLst>
                </a:gridCol>
                <a:gridCol w="698417">
                  <a:extLst>
                    <a:ext uri="{9D8B030D-6E8A-4147-A177-3AD203B41FA5}">
                      <a16:colId xmlns="" xmlns:a16="http://schemas.microsoft.com/office/drawing/2014/main" val="20006"/>
                    </a:ext>
                  </a:extLst>
                </a:gridCol>
                <a:gridCol w="628211">
                  <a:extLst>
                    <a:ext uri="{9D8B030D-6E8A-4147-A177-3AD203B41FA5}">
                      <a16:colId xmlns="" xmlns:a16="http://schemas.microsoft.com/office/drawing/2014/main" val="20007"/>
                    </a:ext>
                  </a:extLst>
                </a:gridCol>
                <a:gridCol w="768624">
                  <a:extLst>
                    <a:ext uri="{9D8B030D-6E8A-4147-A177-3AD203B41FA5}">
                      <a16:colId xmlns="" xmlns:a16="http://schemas.microsoft.com/office/drawing/2014/main" val="20008"/>
                    </a:ext>
                  </a:extLst>
                </a:gridCol>
                <a:gridCol w="605632">
                  <a:extLst>
                    <a:ext uri="{9D8B030D-6E8A-4147-A177-3AD203B41FA5}">
                      <a16:colId xmlns="" xmlns:a16="http://schemas.microsoft.com/office/drawing/2014/main" val="20009"/>
                    </a:ext>
                  </a:extLst>
                </a:gridCol>
                <a:gridCol w="465611">
                  <a:extLst>
                    <a:ext uri="{9D8B030D-6E8A-4147-A177-3AD203B41FA5}">
                      <a16:colId xmlns="" xmlns:a16="http://schemas.microsoft.com/office/drawing/2014/main" val="20010"/>
                    </a:ext>
                  </a:extLst>
                </a:gridCol>
                <a:gridCol w="698417">
                  <a:extLst>
                    <a:ext uri="{9D8B030D-6E8A-4147-A177-3AD203B41FA5}">
                      <a16:colId xmlns="" xmlns:a16="http://schemas.microsoft.com/office/drawing/2014/main" val="20011"/>
                    </a:ext>
                  </a:extLst>
                </a:gridCol>
              </a:tblGrid>
              <a:tr h="239400">
                <a:tc gridSpan="2">
                  <a:txBody>
                    <a:bodyPr/>
                    <a:lstStyle/>
                    <a:p>
                      <a:pPr algn="ctr"/>
                      <a:r>
                        <a:rPr lang="zh-CN" altLang="en-US" sz="1500" b="1" i="0" u="none" strike="noStrike" kern="1200" dirty="0">
                          <a:solidFill>
                            <a:schemeClr val="tx1"/>
                          </a:solidFill>
                          <a:effectLst/>
                          <a:latin typeface="黑体" panose="02010609060101010101" pitchFamily="49" charset="-122"/>
                          <a:ea typeface="黑体" panose="02010609060101010101" pitchFamily="49" charset="-122"/>
                          <a:cs typeface="+mn-cs"/>
                        </a:rPr>
                        <a:t>输入</a:t>
                      </a: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hMerge="1">
                  <a:txBody>
                    <a:bodyPr/>
                    <a:lstStyle/>
                    <a:p>
                      <a:endParaRPr lang="zh-CN" altLang="en-US" sz="1600" dirty="0"/>
                    </a:p>
                  </a:txBody>
                  <a:tcPr anchor="ctr">
                    <a:solidFill>
                      <a:srgbClr val="99CCFF"/>
                    </a:solidFill>
                  </a:tcPr>
                </a:tc>
                <a:tc gridSpan="9">
                  <a:txBody>
                    <a:bodyPr/>
                    <a:lstStyle/>
                    <a:p>
                      <a:pPr algn="ctr"/>
                      <a:r>
                        <a:rPr lang="zh-CN" altLang="en-US" sz="1500" b="1" dirty="0">
                          <a:solidFill>
                            <a:schemeClr val="tx1"/>
                          </a:solidFill>
                          <a:latin typeface="黑体" panose="02010609060101010101" pitchFamily="49" charset="-122"/>
                          <a:ea typeface="黑体" panose="02010609060101010101" pitchFamily="49" charset="-122"/>
                        </a:rPr>
                        <a:t>输出</a:t>
                      </a: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sz="1600" dirty="0"/>
                    </a:p>
                  </a:txBody>
                  <a:tcPr anchor="ctr">
                    <a:solidFill>
                      <a:schemeClr val="accent6">
                        <a:lumMod val="20000"/>
                        <a:lumOff val="80000"/>
                      </a:schemeClr>
                    </a:solidFill>
                  </a:tcPr>
                </a:tc>
                <a:tc hMerge="1">
                  <a:txBody>
                    <a:bodyPr/>
                    <a:lstStyle/>
                    <a:p>
                      <a:endParaRPr lang="zh-CN" altLang="en-US"/>
                    </a:p>
                  </a:txBody>
                  <a:tcPr/>
                </a:tc>
                <a:tc hMerge="1">
                  <a:txBody>
                    <a:bodyPr/>
                    <a:lstStyle/>
                    <a:p>
                      <a:endParaRPr lang="zh-CN" altLang="en-US" sz="1600" dirty="0"/>
                    </a:p>
                  </a:txBody>
                  <a:tcPr anchor="ctr">
                    <a:solidFill>
                      <a:schemeClr val="accent6">
                        <a:lumMod val="20000"/>
                        <a:lumOff val="80000"/>
                      </a:schemeClr>
                    </a:solidFill>
                  </a:tcPr>
                </a:tc>
                <a:extLst>
                  <a:ext uri="{0D108BD9-81ED-4DB2-BD59-A6C34878D82A}">
                    <a16:rowId xmlns="" xmlns:a16="http://schemas.microsoft.com/office/drawing/2014/main" val="10000"/>
                  </a:ext>
                </a:extLst>
              </a:tr>
              <a:tr h="468000">
                <a:tc>
                  <a:txBody>
                    <a:bodyPr/>
                    <a:lstStyle/>
                    <a:p>
                      <a:pPr algn="ctr" fontAlgn="b"/>
                      <a:r>
                        <a:rPr lang="en-US" sz="1500" b="1" i="0" u="none" strike="noStrike" dirty="0">
                          <a:solidFill>
                            <a:schemeClr val="tx1"/>
                          </a:solidFill>
                          <a:effectLst/>
                          <a:latin typeface="Arial" panose="020B0604020202020204" pitchFamily="34" charset="0"/>
                        </a:rPr>
                        <a:t>Instruction</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altLang="zh-CN" sz="1500" b="1" i="0" u="none" strike="noStrike" dirty="0" err="1">
                          <a:solidFill>
                            <a:schemeClr val="tx1"/>
                          </a:solidFill>
                          <a:effectLst/>
                          <a:latin typeface="Arial" panose="020B0604020202020204" pitchFamily="34" charset="0"/>
                        </a:rPr>
                        <a:t>OPCode</a:t>
                      </a:r>
                      <a:r>
                        <a:rPr lang="zh-CN" altLang="en-US" sz="1500" b="1" i="0" u="none" strike="noStrike" dirty="0">
                          <a:solidFill>
                            <a:schemeClr val="tx1"/>
                          </a:solidFill>
                          <a:effectLst/>
                          <a:latin typeface="Arial" panose="020B0604020202020204" pitchFamily="34" charset="0"/>
                        </a:rPr>
                        <a:t>　</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sz="1500" b="1" i="0" u="none" strike="noStrike" dirty="0" err="1">
                          <a:solidFill>
                            <a:schemeClr val="tx1"/>
                          </a:solidFill>
                          <a:effectLst/>
                          <a:latin typeface="Arial" panose="020B0604020202020204" pitchFamily="34" charset="0"/>
                        </a:rPr>
                        <a:t>ALUSrcB</a:t>
                      </a:r>
                      <a:endParaRPr lang="en-US" sz="1500" b="1" i="0" u="none" strike="noStrike" dirty="0">
                        <a:solidFill>
                          <a:schemeClr val="tx1"/>
                        </a:solidFill>
                        <a:effectLst/>
                        <a:latin typeface="Arial" panose="020B0604020202020204" pitchFamily="34" charset="0"/>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b="1" i="0" u="none" strike="noStrike" dirty="0" err="1">
                          <a:solidFill>
                            <a:schemeClr val="tx1"/>
                          </a:solidFill>
                          <a:effectLst/>
                          <a:latin typeface="Arial" panose="020B0604020202020204" pitchFamily="34" charset="0"/>
                        </a:rPr>
                        <a:t>Memto-Reg</a:t>
                      </a:r>
                      <a:endParaRPr lang="en-US" sz="1500" b="1" i="0" u="none" strike="noStrike" dirty="0">
                        <a:solidFill>
                          <a:schemeClr val="tx1"/>
                        </a:solidFill>
                        <a:effectLst/>
                        <a:latin typeface="Arial" panose="020B0604020202020204" pitchFamily="34" charset="0"/>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b="1" i="0" u="none" strike="noStrike" dirty="0" err="1">
                          <a:solidFill>
                            <a:schemeClr val="tx1"/>
                          </a:solidFill>
                          <a:effectLst/>
                          <a:latin typeface="Arial" panose="020B0604020202020204" pitchFamily="34" charset="0"/>
                        </a:rPr>
                        <a:t>Reg</a:t>
                      </a:r>
                      <a:r>
                        <a:rPr lang="en-US" sz="1500" b="1" i="0" u="none" strike="noStrike" dirty="0">
                          <a:solidFill>
                            <a:schemeClr val="tx1"/>
                          </a:solidFill>
                          <a:effectLst/>
                          <a:latin typeface="Arial" panose="020B0604020202020204" pitchFamily="34" charset="0"/>
                        </a:rPr>
                        <a:t> Write</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b="1" i="0" u="none" strike="noStrike" dirty="0" err="1">
                          <a:solidFill>
                            <a:schemeClr val="tx1"/>
                          </a:solidFill>
                          <a:effectLst/>
                          <a:latin typeface="Arial" panose="020B0604020202020204" pitchFamily="34" charset="0"/>
                        </a:rPr>
                        <a:t>Mem</a:t>
                      </a:r>
                      <a:r>
                        <a:rPr lang="en-US" sz="1500" b="1" i="0" u="none" strike="noStrike" dirty="0">
                          <a:solidFill>
                            <a:schemeClr val="tx1"/>
                          </a:solidFill>
                          <a:effectLst/>
                          <a:latin typeface="Arial" panose="020B0604020202020204" pitchFamily="34" charset="0"/>
                        </a:rPr>
                        <a:t> Read</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b="1" i="0" u="none" strike="noStrike" dirty="0" err="1">
                          <a:solidFill>
                            <a:schemeClr val="tx1"/>
                          </a:solidFill>
                          <a:effectLst/>
                          <a:latin typeface="Arial" panose="020B0604020202020204" pitchFamily="34" charset="0"/>
                        </a:rPr>
                        <a:t>Mem</a:t>
                      </a:r>
                      <a:r>
                        <a:rPr lang="en-US" sz="1500" b="1" i="0" u="none" strike="noStrike" dirty="0">
                          <a:solidFill>
                            <a:schemeClr val="tx1"/>
                          </a:solidFill>
                          <a:effectLst/>
                          <a:latin typeface="Arial" panose="020B0604020202020204" pitchFamily="34" charset="0"/>
                        </a:rPr>
                        <a:t> Write</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b="1" i="0" u="none" strike="noStrike" dirty="0">
                          <a:solidFill>
                            <a:schemeClr val="tx1"/>
                          </a:solidFill>
                          <a:effectLst/>
                          <a:latin typeface="Arial" panose="020B0604020202020204" pitchFamily="34" charset="0"/>
                        </a:rPr>
                        <a:t>Branch</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altLang="zh-CN" sz="1500" b="1" i="0" u="none" strike="noStrike" kern="1200" dirty="0">
                          <a:solidFill>
                            <a:schemeClr val="tx1"/>
                          </a:solidFill>
                          <a:effectLst/>
                          <a:latin typeface="Arial" panose="020B0604020202020204" pitchFamily="34" charset="0"/>
                          <a:ea typeface="+mn-ea"/>
                          <a:cs typeface="+mn-cs"/>
                        </a:rPr>
                        <a:t>Jump</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lnSpc>
                          <a:spcPts val="1000"/>
                        </a:lnSpc>
                      </a:pPr>
                      <a:r>
                        <a:rPr lang="en-US" sz="1500" b="1" i="0" u="none" strike="noStrike" dirty="0">
                          <a:solidFill>
                            <a:schemeClr val="tx1"/>
                          </a:solidFill>
                          <a:effectLst/>
                          <a:latin typeface="Arial" panose="020B0604020202020204" pitchFamily="34" charset="0"/>
                        </a:rPr>
                        <a:t>ALU</a:t>
                      </a:r>
                      <a:r>
                        <a:rPr lang="en-US" sz="1500" b="1" i="0" u="none" strike="noStrike" baseline="-25000" dirty="0">
                          <a:solidFill>
                            <a:schemeClr val="tx1"/>
                          </a:solidFill>
                          <a:effectLst/>
                          <a:latin typeface="Arial" panose="020B0604020202020204" pitchFamily="34" charset="0"/>
                        </a:rPr>
                        <a:t>Op1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lnSpc>
                          <a:spcPts val="1000"/>
                        </a:lnSpc>
                      </a:pPr>
                      <a:r>
                        <a:rPr lang="en-US" sz="1500" b="1" i="0" u="none" strike="noStrike" dirty="0">
                          <a:solidFill>
                            <a:schemeClr val="tx1"/>
                          </a:solidFill>
                          <a:effectLst/>
                          <a:latin typeface="Arial" panose="020B0604020202020204" pitchFamily="34" charset="0"/>
                        </a:rPr>
                        <a:t>ALU</a:t>
                      </a:r>
                      <a:br>
                        <a:rPr lang="en-US" sz="1500" b="1" i="0" u="none" strike="noStrike" dirty="0">
                          <a:solidFill>
                            <a:schemeClr val="tx1"/>
                          </a:solidFill>
                          <a:effectLst/>
                          <a:latin typeface="Arial" panose="020B0604020202020204" pitchFamily="34" charset="0"/>
                        </a:rPr>
                      </a:br>
                      <a:r>
                        <a:rPr lang="en-US" sz="1500" b="1" i="0" u="none" strike="noStrike" baseline="-25000" dirty="0">
                          <a:solidFill>
                            <a:schemeClr val="tx1"/>
                          </a:solidFill>
                          <a:effectLst/>
                          <a:latin typeface="Arial" panose="020B0604020202020204" pitchFamily="34" charset="0"/>
                        </a:rPr>
                        <a:t>Op0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1"/>
                  </a:ext>
                </a:extLst>
              </a:tr>
              <a:tr h="239400">
                <a:tc>
                  <a:txBody>
                    <a:bodyPr/>
                    <a:lstStyle/>
                    <a:p>
                      <a:pPr algn="ctr" fontAlgn="b"/>
                      <a:r>
                        <a:rPr lang="en-US" sz="1500" b="1" i="0" u="none" strike="noStrike" dirty="0">
                          <a:solidFill>
                            <a:schemeClr val="tx1"/>
                          </a:solidFill>
                          <a:effectLst/>
                          <a:latin typeface="Arial" panose="020B0604020202020204" pitchFamily="34" charset="0"/>
                        </a:rPr>
                        <a:t>R-format</a:t>
                      </a:r>
                    </a:p>
                  </a:txBody>
                  <a:tcPr marL="27000" marR="270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500" b="1" i="0" u="none" strike="noStrike" cap="none" normalizeH="0" baseline="0" dirty="0" smtClean="0">
                          <a:ln>
                            <a:noFill/>
                          </a:ln>
                          <a:solidFill>
                            <a:srgbClr val="FF0000"/>
                          </a:solidFill>
                          <a:effectLst/>
                          <a:latin typeface="Arial" pitchFamily="34" charset="0"/>
                          <a:ea typeface="宋体" pitchFamily="2" charset="-122"/>
                        </a:rPr>
                        <a:t>01100</a:t>
                      </a:r>
                      <a:r>
                        <a:rPr kumimoji="0" lang="en-US" altLang="zh-CN" sz="1500" b="1" i="0" u="none" strike="noStrike" cap="none" normalizeH="0" baseline="0" dirty="0" smtClean="0">
                          <a:ln>
                            <a:noFill/>
                          </a:ln>
                          <a:solidFill>
                            <a:schemeClr val="tx1"/>
                          </a:solidFill>
                          <a:effectLst/>
                          <a:latin typeface="Arial" pitchFamily="34" charset="0"/>
                          <a:ea typeface="宋体" pitchFamily="2" charset="-122"/>
                        </a:rPr>
                        <a:t>11</a:t>
                      </a:r>
                      <a:endParaRPr kumimoji="0" lang="en-US" altLang="zh-CN" sz="1500" b="1" i="0" u="none" strike="noStrike" cap="none" normalizeH="0" baseline="0" dirty="0">
                        <a:ln>
                          <a:noFill/>
                        </a:ln>
                        <a:solidFill>
                          <a:schemeClr val="tx1"/>
                        </a:solidFill>
                        <a:effectLst/>
                        <a:latin typeface="Arial" pitchFamily="34" charset="0"/>
                        <a:ea typeface="宋体" pitchFamily="2" charset="-122"/>
                      </a:endParaRPr>
                    </a:p>
                  </a:txBody>
                  <a:tcPr marL="68580" marR="68580" marT="5400" marB="54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smtClean="0">
                          <a:solidFill>
                            <a:srgbClr val="FF0000"/>
                          </a:solidFill>
                          <a:latin typeface="+mn-lt"/>
                          <a:ea typeface="+mn-ea"/>
                          <a:cs typeface="+mn-cs"/>
                        </a:rPr>
                        <a:t>00</a:t>
                      </a:r>
                      <a:endParaRPr lang="en-US" altLang="zh-CN" sz="1500" kern="1200" dirty="0">
                        <a:solidFill>
                          <a:srgbClr val="FF0000"/>
                        </a:solidFill>
                        <a:latin typeface="+mn-lt"/>
                        <a:ea typeface="+mn-ea"/>
                        <a:cs typeface="+mn-cs"/>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2"/>
                  </a:ext>
                </a:extLst>
              </a:tr>
              <a:tr h="2394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1" i="0" u="none" strike="noStrike" kern="1200" dirty="0" err="1" smtClean="0">
                          <a:solidFill>
                            <a:schemeClr val="tx1"/>
                          </a:solidFill>
                          <a:effectLst/>
                          <a:latin typeface="Arial" panose="020B0604020202020204" pitchFamily="34" charset="0"/>
                          <a:ea typeface="+mn-ea"/>
                          <a:cs typeface="+mn-cs"/>
                        </a:rPr>
                        <a:t>Ld</a:t>
                      </a:r>
                      <a:r>
                        <a:rPr lang="en-US" sz="1500" b="1" i="0" u="none" strike="noStrike" kern="1200" dirty="0" smtClean="0">
                          <a:solidFill>
                            <a:schemeClr val="tx1"/>
                          </a:solidFill>
                          <a:effectLst/>
                          <a:latin typeface="Arial" panose="020B0604020202020204" pitchFamily="34" charset="0"/>
                          <a:ea typeface="+mn-ea"/>
                          <a:cs typeface="+mn-cs"/>
                        </a:rPr>
                        <a:t>(</a:t>
                      </a:r>
                      <a:r>
                        <a:rPr lang="en-US" altLang="zh-CN" sz="1500" b="1" i="0" u="none" strike="noStrike" kern="1200" dirty="0" smtClean="0">
                          <a:solidFill>
                            <a:schemeClr val="tx1"/>
                          </a:solidFill>
                          <a:effectLst/>
                          <a:latin typeface="Arial" panose="020B0604020202020204" pitchFamily="34" charset="0"/>
                          <a:ea typeface="+mn-ea"/>
                          <a:cs typeface="+mn-cs"/>
                        </a:rPr>
                        <a:t>I-Type</a:t>
                      </a:r>
                      <a:r>
                        <a:rPr lang="en-US" sz="1500" b="1" i="0" u="none" strike="noStrike" kern="1200" dirty="0">
                          <a:solidFill>
                            <a:schemeClr val="tx1"/>
                          </a:solidFill>
                          <a:effectLst/>
                          <a:latin typeface="Arial" panose="020B0604020202020204" pitchFamily="34" charset="0"/>
                          <a:ea typeface="+mn-ea"/>
                          <a:cs typeface="+mn-cs"/>
                        </a:rPr>
                        <a:t>)</a:t>
                      </a:r>
                    </a:p>
                  </a:txBody>
                  <a:tcPr marL="27000" marR="270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500" b="1" i="0" u="none" strike="noStrike" cap="none" normalizeH="0" baseline="0" dirty="0" smtClean="0">
                          <a:ln>
                            <a:noFill/>
                          </a:ln>
                          <a:solidFill>
                            <a:srgbClr val="FF0000"/>
                          </a:solidFill>
                          <a:effectLst/>
                          <a:latin typeface="Arial" pitchFamily="34" charset="0"/>
                          <a:ea typeface="宋体" pitchFamily="2" charset="-122"/>
                        </a:rPr>
                        <a:t>00000</a:t>
                      </a:r>
                      <a:r>
                        <a:rPr kumimoji="0" lang="en-US" altLang="zh-CN" sz="1500" b="1" i="0" u="none" strike="noStrike" cap="none" normalizeH="0" baseline="0" dirty="0" smtClean="0">
                          <a:ln>
                            <a:noFill/>
                          </a:ln>
                          <a:solidFill>
                            <a:schemeClr val="tx1"/>
                          </a:solidFill>
                          <a:effectLst/>
                          <a:latin typeface="Arial" pitchFamily="34" charset="0"/>
                          <a:ea typeface="宋体" pitchFamily="2" charset="-122"/>
                        </a:rPr>
                        <a:t>11</a:t>
                      </a:r>
                      <a:endParaRPr kumimoji="0" lang="en-US" altLang="zh-CN" sz="1500" b="1" i="0" u="none" strike="noStrike" cap="none" normalizeH="0" baseline="0" dirty="0">
                        <a:ln>
                          <a:noFill/>
                        </a:ln>
                        <a:solidFill>
                          <a:schemeClr val="tx1"/>
                        </a:solidFill>
                        <a:effectLst/>
                        <a:latin typeface="Arial" pitchFamily="34" charset="0"/>
                        <a:ea typeface="宋体" pitchFamily="2" charset="-122"/>
                      </a:endParaRPr>
                    </a:p>
                  </a:txBody>
                  <a:tcPr marL="68580" marR="68580" marT="5400" marB="54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smtClean="0">
                          <a:solidFill>
                            <a:srgbClr val="FF0000"/>
                          </a:solidFill>
                          <a:latin typeface="+mn-lt"/>
                          <a:ea typeface="+mn-ea"/>
                          <a:cs typeface="+mn-cs"/>
                        </a:rPr>
                        <a:t>01</a:t>
                      </a:r>
                      <a:endParaRPr lang="en-US" altLang="zh-CN" sz="1500" kern="1200" dirty="0">
                        <a:solidFill>
                          <a:srgbClr val="FF0000"/>
                        </a:solidFill>
                        <a:latin typeface="+mn-lt"/>
                        <a:ea typeface="+mn-ea"/>
                        <a:cs typeface="+mn-cs"/>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3"/>
                  </a:ext>
                </a:extLst>
              </a:tr>
              <a:tr h="2394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1" i="0" u="none" strike="noStrike" kern="1200" dirty="0" err="1" smtClean="0">
                          <a:solidFill>
                            <a:schemeClr val="tx1"/>
                          </a:solidFill>
                          <a:effectLst/>
                          <a:latin typeface="Arial" panose="020B0604020202020204" pitchFamily="34" charset="0"/>
                          <a:ea typeface="+mn-ea"/>
                          <a:cs typeface="+mn-cs"/>
                        </a:rPr>
                        <a:t>sd</a:t>
                      </a:r>
                      <a:r>
                        <a:rPr lang="en-US" altLang="zh-CN" sz="1500" b="1" i="0" u="none" strike="noStrike" kern="1200" dirty="0" smtClean="0">
                          <a:solidFill>
                            <a:schemeClr val="tx1"/>
                          </a:solidFill>
                          <a:effectLst/>
                          <a:latin typeface="Arial" panose="020B0604020202020204" pitchFamily="34" charset="0"/>
                          <a:ea typeface="+mn-ea"/>
                          <a:cs typeface="+mn-cs"/>
                        </a:rPr>
                        <a:t>(S-Type</a:t>
                      </a:r>
                      <a:r>
                        <a:rPr lang="en-US" altLang="zh-CN" sz="1500" b="1" i="0" u="none" strike="noStrike" kern="1200" dirty="0">
                          <a:solidFill>
                            <a:schemeClr val="tx1"/>
                          </a:solidFill>
                          <a:effectLst/>
                          <a:latin typeface="Arial" panose="020B0604020202020204" pitchFamily="34" charset="0"/>
                          <a:ea typeface="+mn-ea"/>
                          <a:cs typeface="+mn-cs"/>
                        </a:rPr>
                        <a:t>)</a:t>
                      </a:r>
                      <a:endParaRPr lang="en-US" sz="1500" b="1" i="0" u="none" strike="noStrike" kern="1200" dirty="0">
                        <a:solidFill>
                          <a:schemeClr val="tx1"/>
                        </a:solidFill>
                        <a:effectLst/>
                        <a:latin typeface="Arial" panose="020B0604020202020204" pitchFamily="34" charset="0"/>
                        <a:ea typeface="+mn-ea"/>
                        <a:cs typeface="+mn-cs"/>
                      </a:endParaRPr>
                    </a:p>
                  </a:txBody>
                  <a:tcPr marL="27000" marR="270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500" b="1" i="0" u="none" strike="noStrike" cap="none" normalizeH="0" baseline="0" dirty="0" smtClean="0">
                          <a:ln>
                            <a:noFill/>
                          </a:ln>
                          <a:solidFill>
                            <a:srgbClr val="FF0000"/>
                          </a:solidFill>
                          <a:effectLst/>
                          <a:latin typeface="Arial" pitchFamily="34" charset="0"/>
                          <a:ea typeface="宋体" pitchFamily="2" charset="-122"/>
                        </a:rPr>
                        <a:t>01000</a:t>
                      </a:r>
                      <a:r>
                        <a:rPr kumimoji="0" lang="en-US" altLang="zh-CN" sz="1500" b="1" i="0" u="none" strike="noStrike" cap="none" normalizeH="0" baseline="0" dirty="0" smtClean="0">
                          <a:ln>
                            <a:noFill/>
                          </a:ln>
                          <a:solidFill>
                            <a:schemeClr val="tx1"/>
                          </a:solidFill>
                          <a:effectLst/>
                          <a:latin typeface="Arial" pitchFamily="34" charset="0"/>
                          <a:ea typeface="宋体" pitchFamily="2" charset="-122"/>
                        </a:rPr>
                        <a:t>11</a:t>
                      </a:r>
                      <a:endParaRPr kumimoji="0" lang="en-US" altLang="zh-CN" sz="1500" b="1" i="0" u="none" strike="noStrike" cap="none" normalizeH="0" baseline="0" dirty="0">
                        <a:ln>
                          <a:noFill/>
                        </a:ln>
                        <a:solidFill>
                          <a:schemeClr val="tx1"/>
                        </a:solidFill>
                        <a:effectLst/>
                        <a:latin typeface="Arial" pitchFamily="34" charset="0"/>
                        <a:ea typeface="宋体" pitchFamily="2" charset="-122"/>
                      </a:endParaRPr>
                    </a:p>
                  </a:txBody>
                  <a:tcPr marL="68580" marR="68580" marT="5400" marB="54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kern="1200" dirty="0">
                          <a:solidFill>
                            <a:srgbClr val="FF0000"/>
                          </a:solidFill>
                          <a:latin typeface="+mn-lt"/>
                          <a:ea typeface="+mn-ea"/>
                          <a:cs typeface="+mn-cs"/>
                        </a:rPr>
                        <a:t>X</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4"/>
                  </a:ext>
                </a:extLst>
              </a:tr>
              <a:tr h="2394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1" i="0" u="none" strike="noStrike" kern="1200" dirty="0" err="1" smtClean="0">
                          <a:solidFill>
                            <a:schemeClr val="tx1"/>
                          </a:solidFill>
                          <a:effectLst/>
                          <a:latin typeface="Arial" panose="020B0604020202020204" pitchFamily="34" charset="0"/>
                          <a:ea typeface="+mn-ea"/>
                          <a:cs typeface="+mn-cs"/>
                        </a:rPr>
                        <a:t>beq</a:t>
                      </a:r>
                      <a:r>
                        <a:rPr lang="en-US" altLang="zh-CN" sz="1500" b="1" i="0" u="none" strike="noStrike" kern="1200" dirty="0" smtClean="0">
                          <a:solidFill>
                            <a:schemeClr val="tx1"/>
                          </a:solidFill>
                          <a:effectLst/>
                          <a:latin typeface="Arial" panose="020B0604020202020204" pitchFamily="34" charset="0"/>
                          <a:ea typeface="+mn-ea"/>
                          <a:cs typeface="+mn-cs"/>
                        </a:rPr>
                        <a:t>(SB-Type</a:t>
                      </a:r>
                      <a:r>
                        <a:rPr lang="en-US" altLang="zh-CN" sz="1500" b="1" i="0" u="none" strike="noStrike" kern="1200" dirty="0">
                          <a:solidFill>
                            <a:schemeClr val="tx1"/>
                          </a:solidFill>
                          <a:effectLst/>
                          <a:latin typeface="Arial" panose="020B0604020202020204" pitchFamily="34" charset="0"/>
                          <a:ea typeface="+mn-ea"/>
                          <a:cs typeface="+mn-cs"/>
                        </a:rPr>
                        <a:t>)</a:t>
                      </a:r>
                    </a:p>
                  </a:txBody>
                  <a:tcPr marL="27000" marR="270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500" b="1" i="0" u="none" strike="noStrike" cap="none" normalizeH="0" baseline="0" dirty="0" smtClean="0">
                          <a:ln>
                            <a:noFill/>
                          </a:ln>
                          <a:solidFill>
                            <a:srgbClr val="FF0000"/>
                          </a:solidFill>
                          <a:effectLst/>
                          <a:latin typeface="Arial" pitchFamily="34" charset="0"/>
                          <a:ea typeface="宋体" pitchFamily="2" charset="-122"/>
                        </a:rPr>
                        <a:t>11001</a:t>
                      </a:r>
                      <a:r>
                        <a:rPr kumimoji="0" lang="en-US" altLang="zh-CN" sz="1500" b="1" i="0" u="none" strike="noStrike" cap="none" normalizeH="0" baseline="0" dirty="0" smtClean="0">
                          <a:ln>
                            <a:noFill/>
                          </a:ln>
                          <a:solidFill>
                            <a:schemeClr val="tx1"/>
                          </a:solidFill>
                          <a:effectLst/>
                          <a:latin typeface="Arial" pitchFamily="34" charset="0"/>
                          <a:ea typeface="宋体" pitchFamily="2" charset="-122"/>
                        </a:rPr>
                        <a:t>11</a:t>
                      </a:r>
                      <a:endParaRPr kumimoji="0" lang="en-US" altLang="zh-CN" sz="1500" b="1" i="0" u="none" strike="noStrike" cap="none" normalizeH="0" baseline="0" dirty="0">
                        <a:ln>
                          <a:noFill/>
                        </a:ln>
                        <a:solidFill>
                          <a:schemeClr val="tx1"/>
                        </a:solidFill>
                        <a:effectLst/>
                        <a:latin typeface="Arial" pitchFamily="34" charset="0"/>
                        <a:ea typeface="宋体" pitchFamily="2" charset="-122"/>
                      </a:endParaRPr>
                    </a:p>
                  </a:txBody>
                  <a:tcPr marL="68580" marR="68580" marT="5400" marB="54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500" kern="1200" dirty="0">
                          <a:solidFill>
                            <a:srgbClr val="FF0000"/>
                          </a:solidFill>
                          <a:latin typeface="+mn-lt"/>
                          <a:ea typeface="+mn-ea"/>
                          <a:cs typeface="+mn-cs"/>
                        </a:rPr>
                        <a:t>X</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0</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CN" sz="1500" kern="1200" dirty="0">
                          <a:solidFill>
                            <a:srgbClr val="FF0000"/>
                          </a:solidFill>
                          <a:latin typeface="+mn-lt"/>
                          <a:ea typeface="+mn-ea"/>
                          <a:cs typeface="+mn-cs"/>
                        </a:rPr>
                        <a:t>1</a:t>
                      </a:r>
                    </a:p>
                  </a:txBody>
                  <a:tcPr marL="4763" marR="4763"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5"/>
                  </a:ext>
                </a:extLst>
              </a:tr>
              <a:tr h="239400">
                <a:tc>
                  <a:txBody>
                    <a:bodyPr/>
                    <a:lstStyle/>
                    <a:p>
                      <a:pPr algn="ctr"/>
                      <a:r>
                        <a:rPr lang="en-US" altLang="zh-CN" sz="1500" b="1" i="0" u="none" strike="noStrike" kern="1200" dirty="0" smtClean="0">
                          <a:solidFill>
                            <a:schemeClr val="tx1"/>
                          </a:solidFill>
                          <a:effectLst/>
                          <a:latin typeface="Arial" panose="020B0604020202020204" pitchFamily="34" charset="0"/>
                          <a:ea typeface="+mn-ea"/>
                          <a:cs typeface="+mn-cs"/>
                        </a:rPr>
                        <a:t>Jal(UJ-Type)</a:t>
                      </a:r>
                      <a:endParaRPr lang="zh-CN" altLang="en-US" sz="1500" b="1" i="0" u="none" strike="noStrike" kern="1200" dirty="0">
                        <a:solidFill>
                          <a:schemeClr val="tx1"/>
                        </a:solidFill>
                        <a:effectLst/>
                        <a:latin typeface="Arial" panose="020B0604020202020204" pitchFamily="34" charset="0"/>
                        <a:ea typeface="+mn-ea"/>
                        <a:cs typeface="+mn-cs"/>
                      </a:endParaRPr>
                    </a:p>
                  </a:txBody>
                  <a:tcPr marL="27000" marR="270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a:r>
                        <a:rPr kumimoji="0" lang="en-US" altLang="zh-CN" sz="1500" b="1" i="0" u="none" strike="noStrike" kern="1200" cap="none" normalizeH="0" baseline="0" dirty="0" smtClean="0">
                          <a:ln>
                            <a:noFill/>
                          </a:ln>
                          <a:solidFill>
                            <a:srgbClr val="FF0000"/>
                          </a:solidFill>
                          <a:effectLst/>
                          <a:latin typeface="Arial" pitchFamily="34" charset="0"/>
                          <a:ea typeface="宋体" pitchFamily="2" charset="-122"/>
                          <a:cs typeface="+mn-cs"/>
                        </a:rPr>
                        <a:t>11011</a:t>
                      </a:r>
                      <a:r>
                        <a:rPr kumimoji="0" lang="en-US" altLang="zh-CN" sz="1500" b="1" i="0" u="none" strike="noStrike" kern="1200" cap="none" normalizeH="0" baseline="0" dirty="0" smtClean="0">
                          <a:ln>
                            <a:noFill/>
                          </a:ln>
                          <a:solidFill>
                            <a:schemeClr val="tx1"/>
                          </a:solidFill>
                          <a:effectLst/>
                          <a:latin typeface="Arial" pitchFamily="34" charset="0"/>
                          <a:ea typeface="宋体" pitchFamily="2" charset="-122"/>
                          <a:cs typeface="+mn-cs"/>
                        </a:rPr>
                        <a:t>11</a:t>
                      </a:r>
                      <a:endParaRPr kumimoji="0" lang="zh-CN" altLang="en-US" sz="1500" b="1" i="0" u="none" strike="noStrike" kern="1200" cap="none" normalizeH="0" baseline="0" dirty="0">
                        <a:ln>
                          <a:noFill/>
                        </a:ln>
                        <a:solidFill>
                          <a:schemeClr val="tx1"/>
                        </a:solidFill>
                        <a:effectLst/>
                        <a:latin typeface="Arial" pitchFamily="34" charset="0"/>
                        <a:ea typeface="宋体" pitchFamily="2" charset="-122"/>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CEFE"/>
                    </a:solidFill>
                  </a:tcPr>
                </a:tc>
                <a:tc>
                  <a:txBody>
                    <a:bodyPr/>
                    <a:lstStyle/>
                    <a:p>
                      <a:pPr algn="ctr"/>
                      <a:r>
                        <a:rPr lang="en-US" altLang="zh-CN" sz="1500" kern="1200" dirty="0">
                          <a:solidFill>
                            <a:srgbClr val="FF0000"/>
                          </a:solidFill>
                          <a:latin typeface="+mn-lt"/>
                          <a:ea typeface="+mn-ea"/>
                          <a:cs typeface="+mn-cs"/>
                        </a:rPr>
                        <a:t>X</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smtClean="0">
                          <a:solidFill>
                            <a:srgbClr val="FF0000"/>
                          </a:solidFill>
                          <a:latin typeface="+mn-lt"/>
                          <a:ea typeface="+mn-ea"/>
                          <a:cs typeface="+mn-cs"/>
                        </a:rPr>
                        <a:t>10</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smtClean="0">
                          <a:solidFill>
                            <a:srgbClr val="FF0000"/>
                          </a:solidFill>
                          <a:latin typeface="+mn-lt"/>
                          <a:ea typeface="+mn-ea"/>
                          <a:cs typeface="+mn-cs"/>
                        </a:rPr>
                        <a:t>1</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smtClean="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0</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1</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X</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500" kern="1200" dirty="0">
                          <a:solidFill>
                            <a:srgbClr val="FF0000"/>
                          </a:solidFill>
                          <a:latin typeface="+mn-lt"/>
                          <a:ea typeface="+mn-ea"/>
                          <a:cs typeface="+mn-cs"/>
                        </a:rPr>
                        <a:t>X </a:t>
                      </a:r>
                      <a:endParaRPr lang="zh-CN" altLang="en-US" sz="1500" kern="1200" dirty="0">
                        <a:solidFill>
                          <a:srgbClr val="FF0000"/>
                        </a:solidFill>
                        <a:latin typeface="+mn-lt"/>
                        <a:ea typeface="+mn-ea"/>
                        <a:cs typeface="+mn-cs"/>
                      </a:endParaRPr>
                    </a:p>
                  </a:txBody>
                  <a:tcPr marL="68580" marR="68580" marT="5400" marB="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0388687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Main Controller Code</a:t>
            </a:r>
            <a:endParaRPr lang="zh-CN" altLang="en-US" dirty="0"/>
          </a:p>
        </p:txBody>
      </p:sp>
      <p:sp>
        <p:nvSpPr>
          <p:cNvPr id="6" name="内容占位符 2"/>
          <p:cNvSpPr>
            <a:spLocks noGrp="1"/>
          </p:cNvSpPr>
          <p:nvPr>
            <p:ph idx="1"/>
          </p:nvPr>
        </p:nvSpPr>
        <p:spPr/>
        <p:txBody>
          <a:bodyPr/>
          <a:lstStyle/>
          <a:p>
            <a:pPr>
              <a:spcBef>
                <a:spcPts val="0"/>
              </a:spcBef>
              <a:spcAft>
                <a:spcPts val="450"/>
              </a:spcAft>
            </a:pPr>
            <a:r>
              <a:rPr lang="zh-CN" altLang="en-US" dirty="0">
                <a:solidFill>
                  <a:schemeClr val="tx1"/>
                </a:solidFill>
              </a:rPr>
              <a:t>指令译码器参考描述</a:t>
            </a:r>
            <a:endParaRPr lang="en-US" altLang="zh-CN" dirty="0">
              <a:solidFill>
                <a:schemeClr val="tx1"/>
              </a:solidFill>
            </a:endParaRPr>
          </a:p>
          <a:p>
            <a:pPr marL="0" indent="0">
              <a:spcBef>
                <a:spcPts val="0"/>
              </a:spcBef>
              <a:buNone/>
            </a:pPr>
            <a:r>
              <a:rPr lang="en-US" altLang="zh-CN" sz="2000" dirty="0">
                <a:solidFill>
                  <a:srgbClr val="3333FF"/>
                </a:solidFill>
              </a:rPr>
              <a:t>`define </a:t>
            </a:r>
            <a:r>
              <a:rPr lang="en-US" altLang="zh-CN" sz="2000" b="0" dirty="0" err="1">
                <a:solidFill>
                  <a:schemeClr val="tx1"/>
                </a:solidFill>
              </a:rPr>
              <a:t>CPU_ctrl_signals</a:t>
            </a:r>
            <a:r>
              <a:rPr lang="en-US" altLang="zh-CN" sz="2000" b="0" dirty="0">
                <a:solidFill>
                  <a:schemeClr val="tx1"/>
                </a:solidFill>
              </a:rPr>
              <a:t> {</a:t>
            </a:r>
            <a:r>
              <a:rPr lang="en-US" altLang="zh-CN" sz="2000" b="0" dirty="0" err="1">
                <a:solidFill>
                  <a:schemeClr val="tx1"/>
                </a:solidFill>
              </a:rPr>
              <a:t>ALUSrc_B,MemtoReg,RegWR,MemWrite,Branch,Jump,ALUop</a:t>
            </a:r>
            <a:r>
              <a:rPr lang="en-US" altLang="zh-CN" sz="2000" b="0" dirty="0">
                <a:solidFill>
                  <a:schemeClr val="tx1"/>
                </a:solidFill>
              </a:rPr>
              <a:t>}</a:t>
            </a:r>
          </a:p>
          <a:p>
            <a:pPr marL="0" indent="0">
              <a:spcBef>
                <a:spcPts val="0"/>
              </a:spcBef>
              <a:buNone/>
            </a:pPr>
            <a:r>
              <a:rPr lang="en-US" altLang="zh-CN" sz="2000" b="0" dirty="0">
                <a:solidFill>
                  <a:schemeClr val="tx1"/>
                </a:solidFill>
              </a:rPr>
              <a:t>	</a:t>
            </a:r>
            <a:r>
              <a:rPr lang="en-US" altLang="zh-CN" sz="2000" dirty="0">
                <a:solidFill>
                  <a:srgbClr val="3333FF"/>
                </a:solidFill>
              </a:rPr>
              <a:t>always </a:t>
            </a:r>
            <a:r>
              <a:rPr lang="en-US" altLang="zh-CN" sz="2000" b="0" dirty="0">
                <a:solidFill>
                  <a:schemeClr val="tx1"/>
                </a:solidFill>
              </a:rPr>
              <a:t>@* </a:t>
            </a:r>
            <a:r>
              <a:rPr lang="en-US" altLang="zh-CN" sz="2000" dirty="0">
                <a:solidFill>
                  <a:srgbClr val="3333FF"/>
                </a:solidFill>
              </a:rPr>
              <a:t>begin</a:t>
            </a:r>
          </a:p>
          <a:p>
            <a:pPr marL="0" indent="0">
              <a:spcBef>
                <a:spcPts val="0"/>
              </a:spcBef>
              <a:buNone/>
            </a:pPr>
            <a:r>
              <a:rPr lang="en-US" altLang="zh-CN" sz="2000" b="0" dirty="0">
                <a:solidFill>
                  <a:schemeClr val="tx1"/>
                </a:solidFill>
              </a:rPr>
              <a:t>		</a:t>
            </a:r>
            <a:r>
              <a:rPr lang="en-US" altLang="zh-CN" sz="2000" dirty="0">
                <a:solidFill>
                  <a:srgbClr val="3333FF"/>
                </a:solidFill>
              </a:rPr>
              <a:t>case</a:t>
            </a:r>
            <a:r>
              <a:rPr lang="en-US" altLang="zh-CN" sz="2000" b="0" dirty="0">
                <a:solidFill>
                  <a:schemeClr val="tx1"/>
                </a:solidFill>
              </a:rPr>
              <a:t>(</a:t>
            </a:r>
            <a:r>
              <a:rPr lang="en-US" altLang="zh-CN" sz="2000" b="0" dirty="0" err="1">
                <a:solidFill>
                  <a:schemeClr val="tx1"/>
                </a:solidFill>
              </a:rPr>
              <a:t>OPcode</a:t>
            </a:r>
            <a:r>
              <a:rPr lang="en-US" altLang="zh-CN" sz="2000" b="0" dirty="0">
                <a:solidFill>
                  <a:schemeClr val="tx1"/>
                </a:solidFill>
              </a:rPr>
              <a:t>)</a:t>
            </a:r>
          </a:p>
          <a:p>
            <a:pPr marL="0" indent="0">
              <a:spcBef>
                <a:spcPts val="0"/>
              </a:spcBef>
              <a:buNone/>
            </a:pPr>
            <a:r>
              <a:rPr lang="en-US" altLang="zh-CN" sz="2000" b="0" dirty="0">
                <a:solidFill>
                  <a:schemeClr val="tx1"/>
                </a:solidFill>
              </a:rPr>
              <a:t>		5‘b01100: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  end	//ALU</a:t>
            </a:r>
          </a:p>
          <a:p>
            <a:pPr marL="0" indent="0">
              <a:spcBef>
                <a:spcPts val="0"/>
              </a:spcBef>
              <a:buNone/>
            </a:pPr>
            <a:r>
              <a:rPr lang="en-US" altLang="zh-CN" sz="2000" b="0" dirty="0">
                <a:solidFill>
                  <a:schemeClr val="tx1"/>
                </a:solidFill>
              </a:rPr>
              <a:t>		5’b00000: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   end	//load</a:t>
            </a:r>
          </a:p>
          <a:p>
            <a:pPr marL="0" indent="0">
              <a:spcBef>
                <a:spcPts val="0"/>
              </a:spcBef>
              <a:buNone/>
            </a:pPr>
            <a:r>
              <a:rPr lang="en-US" altLang="zh-CN" sz="2000" b="0" dirty="0">
                <a:solidFill>
                  <a:schemeClr val="tx1"/>
                </a:solidFill>
              </a:rPr>
              <a:t>		5’b01000: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   end	//store</a:t>
            </a:r>
          </a:p>
          <a:p>
            <a:pPr marL="0" indent="0">
              <a:spcBef>
                <a:spcPts val="0"/>
              </a:spcBef>
              <a:buNone/>
            </a:pPr>
            <a:r>
              <a:rPr lang="en-US" altLang="zh-CN" sz="2000" b="0" dirty="0">
                <a:solidFill>
                  <a:schemeClr val="tx1"/>
                </a:solidFill>
              </a:rPr>
              <a:t>		5’b11000: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 </a:t>
            </a:r>
            <a:r>
              <a:rPr lang="en-US" altLang="zh-CN" sz="2000" dirty="0">
                <a:solidFill>
                  <a:srgbClr val="FF0000"/>
                </a:solidFill>
              </a:rPr>
              <a:t>  </a:t>
            </a:r>
            <a:r>
              <a:rPr lang="en-US" altLang="zh-CN" sz="2000" b="0" dirty="0">
                <a:solidFill>
                  <a:schemeClr val="tx1"/>
                </a:solidFill>
              </a:rPr>
              <a:t>end	//</a:t>
            </a:r>
            <a:r>
              <a:rPr lang="en-US" altLang="zh-CN" sz="2000" b="0" dirty="0" err="1">
                <a:solidFill>
                  <a:schemeClr val="tx1"/>
                </a:solidFill>
              </a:rPr>
              <a:t>beq</a:t>
            </a:r>
            <a:endParaRPr lang="en-US" altLang="zh-CN" sz="2000" b="0" dirty="0">
              <a:solidFill>
                <a:schemeClr val="tx1"/>
              </a:solidFill>
            </a:endParaRPr>
          </a:p>
          <a:p>
            <a:pPr marL="0" indent="0">
              <a:spcBef>
                <a:spcPts val="0"/>
              </a:spcBef>
              <a:buNone/>
            </a:pPr>
            <a:r>
              <a:rPr lang="en-US" altLang="zh-CN" sz="2000" b="0" dirty="0">
                <a:solidFill>
                  <a:schemeClr val="tx1"/>
                </a:solidFill>
              </a:rPr>
              <a:t>		5’b11011: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a:t>
            </a:r>
            <a:r>
              <a:rPr lang="en-US" altLang="zh-CN" sz="2000" dirty="0">
                <a:solidFill>
                  <a:srgbClr val="FF0000"/>
                </a:solidFill>
              </a:rPr>
              <a:t>   </a:t>
            </a:r>
            <a:r>
              <a:rPr lang="en-US" altLang="zh-CN" sz="2000" b="0" dirty="0">
                <a:solidFill>
                  <a:schemeClr val="tx1"/>
                </a:solidFill>
              </a:rPr>
              <a:t>end </a:t>
            </a:r>
            <a:r>
              <a:rPr lang="en-US" altLang="zh-CN" sz="2000" b="0" dirty="0" smtClean="0">
                <a:solidFill>
                  <a:schemeClr val="tx1"/>
                </a:solidFill>
              </a:rPr>
              <a:t>   //</a:t>
            </a:r>
            <a:r>
              <a:rPr lang="en-US" altLang="zh-CN" sz="2000" b="0" dirty="0">
                <a:solidFill>
                  <a:schemeClr val="tx1"/>
                </a:solidFill>
              </a:rPr>
              <a:t>jump</a:t>
            </a:r>
          </a:p>
          <a:p>
            <a:pPr marL="0" indent="0">
              <a:spcBef>
                <a:spcPts val="0"/>
              </a:spcBef>
              <a:buNone/>
            </a:pPr>
            <a:r>
              <a:rPr lang="en-US" altLang="zh-CN" sz="2000" b="0" dirty="0">
                <a:solidFill>
                  <a:schemeClr val="tx1"/>
                </a:solidFill>
              </a:rPr>
              <a:t>                                5’b00100: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a:t>
            </a:r>
            <a:r>
              <a:rPr lang="en-US" altLang="zh-CN" sz="2000" dirty="0">
                <a:solidFill>
                  <a:srgbClr val="FF0000"/>
                </a:solidFill>
              </a:rPr>
              <a:t>   </a:t>
            </a:r>
            <a:r>
              <a:rPr lang="en-US" altLang="zh-CN" sz="2000" b="0" dirty="0">
                <a:solidFill>
                  <a:schemeClr val="tx1"/>
                </a:solidFill>
              </a:rPr>
              <a:t>end 	//ALU(</a:t>
            </a:r>
            <a:r>
              <a:rPr lang="en-US" altLang="zh-CN" sz="2000" b="0" dirty="0" err="1">
                <a:solidFill>
                  <a:schemeClr val="tx1"/>
                </a:solidFill>
              </a:rPr>
              <a:t>addi</a:t>
            </a:r>
            <a:r>
              <a:rPr lang="en-US" altLang="zh-CN" sz="2000" b="0" dirty="0">
                <a:solidFill>
                  <a:schemeClr val="tx1"/>
                </a:solidFill>
              </a:rPr>
              <a:t>;;;;)</a:t>
            </a:r>
          </a:p>
          <a:p>
            <a:pPr marL="0" indent="0">
              <a:spcBef>
                <a:spcPts val="0"/>
              </a:spcBef>
              <a:buNone/>
            </a:pPr>
            <a:r>
              <a:rPr lang="en-US" altLang="zh-CN" sz="1600" b="0" dirty="0">
                <a:solidFill>
                  <a:schemeClr val="tx1"/>
                </a:solidFill>
              </a:rPr>
              <a:t>				</a:t>
            </a:r>
            <a:r>
              <a:rPr lang="en-US" altLang="zh-CN" sz="3200" dirty="0">
                <a:solidFill>
                  <a:schemeClr val="tx1"/>
                </a:solidFill>
              </a:rPr>
              <a:t>……</a:t>
            </a:r>
            <a:endParaRPr lang="zh-CN" altLang="en-US" sz="3200" dirty="0">
              <a:solidFill>
                <a:schemeClr val="tx1"/>
              </a:solidFill>
            </a:endParaRPr>
          </a:p>
          <a:p>
            <a:pPr marL="0" indent="0">
              <a:spcBef>
                <a:spcPts val="0"/>
              </a:spcBef>
              <a:buNone/>
            </a:pPr>
            <a:r>
              <a:rPr lang="zh-CN" altLang="en-US" sz="2000" b="0" dirty="0">
                <a:solidFill>
                  <a:schemeClr val="tx1"/>
                </a:solidFill>
              </a:rPr>
              <a:t>		</a:t>
            </a:r>
            <a:r>
              <a:rPr lang="en-US" altLang="zh-CN" sz="2000" dirty="0">
                <a:solidFill>
                  <a:srgbClr val="3333FF"/>
                </a:solidFill>
              </a:rPr>
              <a:t>default</a:t>
            </a:r>
            <a:r>
              <a:rPr lang="en-US" altLang="zh-CN" sz="2000" b="0" dirty="0">
                <a:solidFill>
                  <a:schemeClr val="tx1"/>
                </a:solidFill>
              </a:rPr>
              <a:t>: 	   begin  </a:t>
            </a:r>
            <a:r>
              <a:rPr lang="en-US" altLang="zh-CN" sz="2000" b="0" dirty="0" err="1">
                <a:solidFill>
                  <a:schemeClr val="tx1"/>
                </a:solidFill>
              </a:rPr>
              <a:t>CPU_ctrl_signals</a:t>
            </a:r>
            <a:r>
              <a:rPr lang="en-US" altLang="zh-CN" sz="2000" b="0" dirty="0">
                <a:solidFill>
                  <a:schemeClr val="tx1"/>
                </a:solidFill>
              </a:rPr>
              <a:t> = </a:t>
            </a:r>
            <a:r>
              <a:rPr lang="en-US" altLang="zh-CN" sz="2000" dirty="0">
                <a:solidFill>
                  <a:srgbClr val="FF0000"/>
                </a:solidFill>
              </a:rPr>
              <a:t>?</a:t>
            </a:r>
            <a:r>
              <a:rPr lang="en-US" altLang="zh-CN" sz="2000" b="0" dirty="0">
                <a:solidFill>
                  <a:schemeClr val="tx1"/>
                </a:solidFill>
              </a:rPr>
              <a:t>;  end </a:t>
            </a:r>
          </a:p>
          <a:p>
            <a:pPr marL="0" indent="0">
              <a:spcBef>
                <a:spcPts val="0"/>
              </a:spcBef>
              <a:buNone/>
            </a:pPr>
            <a:r>
              <a:rPr lang="en-US" altLang="zh-CN" sz="2000" b="0" dirty="0">
                <a:solidFill>
                  <a:schemeClr val="tx1"/>
                </a:solidFill>
              </a:rPr>
              <a:t>		</a:t>
            </a:r>
            <a:r>
              <a:rPr lang="en-US" altLang="zh-CN" sz="2000" dirty="0" err="1">
                <a:solidFill>
                  <a:srgbClr val="3333FF"/>
                </a:solidFill>
              </a:rPr>
              <a:t>endcase</a:t>
            </a:r>
            <a:endParaRPr lang="en-US" altLang="zh-CN" sz="2000" dirty="0">
              <a:solidFill>
                <a:srgbClr val="3333FF"/>
              </a:solidFill>
            </a:endParaRPr>
          </a:p>
          <a:p>
            <a:pPr marL="0" indent="0">
              <a:spcBef>
                <a:spcPts val="0"/>
              </a:spcBef>
              <a:buNone/>
            </a:pPr>
            <a:r>
              <a:rPr lang="en-US" altLang="zh-CN" sz="2000" b="0" dirty="0">
                <a:solidFill>
                  <a:schemeClr val="tx1"/>
                </a:solidFill>
              </a:rPr>
              <a:t>	</a:t>
            </a:r>
            <a:r>
              <a:rPr lang="en-US" altLang="zh-CN" sz="2000" dirty="0">
                <a:solidFill>
                  <a:srgbClr val="3333FF"/>
                </a:solidFill>
              </a:rPr>
              <a:t>end</a:t>
            </a:r>
          </a:p>
          <a:p>
            <a:pPr marL="0" indent="0">
              <a:spcBef>
                <a:spcPts val="0"/>
              </a:spcBef>
              <a:buNone/>
            </a:pPr>
            <a:endParaRPr lang="zh-CN" altLang="en-US" sz="1350" b="0" dirty="0">
              <a:solidFill>
                <a:schemeClr val="tx1"/>
              </a:solidFill>
            </a:endParaRPr>
          </a:p>
        </p:txBody>
      </p:sp>
    </p:spTree>
    <p:extLst>
      <p:ext uri="{BB962C8B-B14F-4D97-AF65-F5344CB8AC3E}">
        <p14:creationId xmlns:p14="http://schemas.microsoft.com/office/powerpoint/2010/main" val="23666216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altLang="zh-CN" dirty="0"/>
              <a:t>Design the ALU Decoder         </a:t>
            </a:r>
            <a:r>
              <a:rPr lang="en-US" altLang="zh-CN" dirty="0">
                <a:solidFill>
                  <a:srgbClr val="FF0000"/>
                </a:solidFill>
              </a:rPr>
              <a:t>second level</a:t>
            </a:r>
            <a:r>
              <a:rPr lang="en-US" altLang="zh-CN" dirty="0"/>
              <a:t> </a:t>
            </a:r>
            <a:endParaRPr lang="en-AU" altLang="zh-CN" dirty="0" smtClean="0">
              <a:ea typeface="宋体" panose="02010600030101010101" pitchFamily="2" charset="-122"/>
            </a:endParaRPr>
          </a:p>
        </p:txBody>
      </p:sp>
      <p:sp>
        <p:nvSpPr>
          <p:cNvPr id="48132" name="Rectangle 3"/>
          <p:cNvSpPr>
            <a:spLocks noGrp="1" noChangeArrowheads="1"/>
          </p:cNvSpPr>
          <p:nvPr>
            <p:ph type="body" idx="1"/>
          </p:nvPr>
        </p:nvSpPr>
        <p:spPr>
          <a:xfrm>
            <a:off x="457200" y="1646802"/>
            <a:ext cx="8229600" cy="3726414"/>
          </a:xfrm>
        </p:spPr>
        <p:txBody>
          <a:bodyPr/>
          <a:lstStyle/>
          <a:p>
            <a:pPr eaLnBrk="1" hangingPunct="1"/>
            <a:r>
              <a:rPr lang="en-US" altLang="zh-CN" dirty="0" smtClean="0">
                <a:ea typeface="宋体" panose="02010600030101010101" pitchFamily="2" charset="-122"/>
              </a:rPr>
              <a:t>ALU operation is decided by 2-bit </a:t>
            </a:r>
            <a:r>
              <a:rPr lang="en-US" altLang="zh-CN" dirty="0" err="1" smtClean="0">
                <a:ea typeface="宋体" panose="02010600030101010101" pitchFamily="2" charset="-122"/>
              </a:rPr>
              <a:t>ALUOp</a:t>
            </a:r>
            <a:r>
              <a:rPr lang="en-US" altLang="zh-CN" dirty="0" smtClean="0">
                <a:ea typeface="宋体" panose="02010600030101010101" pitchFamily="2" charset="-122"/>
              </a:rPr>
              <a:t> derived from opcode, and funct7 &amp; funct3 fields of the instruction</a:t>
            </a:r>
          </a:p>
          <a:p>
            <a:pPr lvl="1" eaLnBrk="1" hangingPunct="1"/>
            <a:r>
              <a:rPr lang="en-US" altLang="zh-CN" dirty="0" smtClean="0">
                <a:ea typeface="宋体" panose="02010600030101010101" pitchFamily="2" charset="-122"/>
              </a:rPr>
              <a:t>Combinational logic derives ALU control</a:t>
            </a:r>
            <a:endParaRPr lang="en-AU" altLang="zh-CN" dirty="0" smtClean="0">
              <a:ea typeface="宋体" panose="02010600030101010101" pitchFamily="2" charset="-122"/>
            </a:endParaRPr>
          </a:p>
        </p:txBody>
      </p:sp>
      <p:graphicFrame>
        <p:nvGraphicFramePr>
          <p:cNvPr id="6" name="Group 69"/>
          <p:cNvGraphicFramePr>
            <a:graphicFrameLocks noGrp="1"/>
          </p:cNvGraphicFramePr>
          <p:nvPr/>
        </p:nvGraphicFramePr>
        <p:xfrm>
          <a:off x="305526" y="3054568"/>
          <a:ext cx="8208915" cy="2324940"/>
        </p:xfrm>
        <a:graphic>
          <a:graphicData uri="http://schemas.openxmlformats.org/drawingml/2006/table">
            <a:tbl>
              <a:tblPr/>
              <a:tblGrid>
                <a:gridCol w="961370">
                  <a:extLst>
                    <a:ext uri="{9D8B030D-6E8A-4147-A177-3AD203B41FA5}">
                      <a16:colId xmlns="" xmlns:a16="http://schemas.microsoft.com/office/drawing/2014/main" val="3472260756"/>
                    </a:ext>
                  </a:extLst>
                </a:gridCol>
                <a:gridCol w="721343">
                  <a:extLst>
                    <a:ext uri="{9D8B030D-6E8A-4147-A177-3AD203B41FA5}">
                      <a16:colId xmlns="" xmlns:a16="http://schemas.microsoft.com/office/drawing/2014/main" val="766118210"/>
                    </a:ext>
                  </a:extLst>
                </a:gridCol>
                <a:gridCol w="1379522">
                  <a:extLst>
                    <a:ext uri="{9D8B030D-6E8A-4147-A177-3AD203B41FA5}">
                      <a16:colId xmlns="" xmlns:a16="http://schemas.microsoft.com/office/drawing/2014/main" val="1967461303"/>
                    </a:ext>
                  </a:extLst>
                </a:gridCol>
                <a:gridCol w="1373206">
                  <a:extLst>
                    <a:ext uri="{9D8B030D-6E8A-4147-A177-3AD203B41FA5}">
                      <a16:colId xmlns="" xmlns:a16="http://schemas.microsoft.com/office/drawing/2014/main" val="183553444"/>
                    </a:ext>
                  </a:extLst>
                </a:gridCol>
                <a:gridCol w="1373206">
                  <a:extLst>
                    <a:ext uri="{9D8B030D-6E8A-4147-A177-3AD203B41FA5}">
                      <a16:colId xmlns="" xmlns:a16="http://schemas.microsoft.com/office/drawing/2014/main" val="1384521803"/>
                    </a:ext>
                  </a:extLst>
                </a:gridCol>
                <a:gridCol w="1379522">
                  <a:extLst>
                    <a:ext uri="{9D8B030D-6E8A-4147-A177-3AD203B41FA5}">
                      <a16:colId xmlns="" xmlns:a16="http://schemas.microsoft.com/office/drawing/2014/main" val="2389311426"/>
                    </a:ext>
                  </a:extLst>
                </a:gridCol>
                <a:gridCol w="1020746">
                  <a:extLst>
                    <a:ext uri="{9D8B030D-6E8A-4147-A177-3AD203B41FA5}">
                      <a16:colId xmlns="" xmlns:a16="http://schemas.microsoft.com/office/drawing/2014/main" val="3226163378"/>
                    </a:ext>
                  </a:extLst>
                </a:gridCol>
              </a:tblGrid>
              <a:tr h="29393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opcode</a:t>
                      </a:r>
                      <a:endParaRPr kumimoji="0" lang="en-AU"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ALUOp</a:t>
                      </a:r>
                      <a:endParaRPr kumimoji="0" lang="en-AU"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Operation</a:t>
                      </a:r>
                      <a:endParaRPr kumimoji="0" lang="en-AU"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Funct7 </a:t>
                      </a:r>
                      <a:endParaRPr kumimoji="0" lang="en-AU"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funct3</a:t>
                      </a: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ALU function</a:t>
                      </a:r>
                      <a:endParaRPr kumimoji="0" lang="en-AU"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ALU control</a:t>
                      </a:r>
                      <a:endParaRPr kumimoji="0" lang="en-AU"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644877749"/>
                  </a:ext>
                </a:extLst>
              </a:tr>
              <a:tr h="251447">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ld</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load register</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XXXXXXX</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add</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0010</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950122200"/>
                  </a:ext>
                </a:extLst>
              </a:tr>
              <a:tr h="251447">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sd</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store register</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XXXXXXX</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add</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0010</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27457729"/>
                  </a:ext>
                </a:extLst>
              </a:tr>
              <a:tr h="270876">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beq</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branch on equal</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XXXXXXX</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xxx</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subtract</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0110</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21641976"/>
                  </a:ext>
                </a:extLst>
              </a:tr>
              <a:tr h="251447">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R-type</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add</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00000</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000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add</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0010</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353650482"/>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subtract</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00000</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000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subtract</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0110</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8350205"/>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AND</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00000</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111</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AND</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0000</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038802216"/>
                  </a:ext>
                </a:extLst>
              </a:tr>
              <a:tr h="251447">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OR</a:t>
                      </a:r>
                      <a:endParaRPr kumimoji="0" lang="en-AU"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0</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00000</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110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OR</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0001</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97131270"/>
                  </a:ext>
                </a:extLst>
              </a:tr>
              <a:tr h="251447">
                <a:tc vMerge="1">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1454" marR="91454"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1454" marR="91454"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SLT</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mn-ea"/>
                        </a:rPr>
                        <a:t>0</a:t>
                      </a:r>
                      <a:r>
                        <a:rPr kumimoji="0" lang="en-US" altLang="zh-CN" sz="1200" b="0" i="0" u="none" strike="noStrike" cap="none" normalizeH="0" baseline="0" dirty="0" smtClean="0">
                          <a:ln>
                            <a:noFill/>
                          </a:ln>
                          <a:solidFill>
                            <a:srgbClr val="FF0000"/>
                          </a:solidFill>
                          <a:effectLst/>
                          <a:latin typeface="Arial" panose="020B0604020202020204" pitchFamily="34" charset="0"/>
                          <a:ea typeface="+mn-ea"/>
                        </a:rPr>
                        <a:t>0</a:t>
                      </a:r>
                      <a:r>
                        <a:rPr kumimoji="0" lang="en-US" altLang="zh-CN" sz="1200" b="0" i="0" u="none" strike="noStrike" cap="none" normalizeH="0" baseline="0" dirty="0" smtClean="0">
                          <a:ln>
                            <a:noFill/>
                          </a:ln>
                          <a:solidFill>
                            <a:schemeClr val="tx1"/>
                          </a:solidFill>
                          <a:effectLst/>
                          <a:latin typeface="Arial" panose="020B0604020202020204" pitchFamily="34" charset="0"/>
                          <a:ea typeface="+mn-ea"/>
                        </a:rPr>
                        <a:t>00000</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mn-ea"/>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smtClean="0">
                          <a:ln>
                            <a:noFill/>
                          </a:ln>
                          <a:solidFill>
                            <a:srgbClr val="FF0000"/>
                          </a:solidFill>
                          <a:effectLst/>
                          <a:latin typeface="Arial" panose="020B0604020202020204" pitchFamily="34" charset="0"/>
                          <a:ea typeface="+mn-ea"/>
                        </a:rPr>
                        <a:t>010</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2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Slt</a:t>
                      </a:r>
                      <a:endPar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0111</a:t>
                      </a:r>
                    </a:p>
                  </a:txBody>
                  <a:tcPr marL="68591" marR="68591" marT="34283" marB="34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04068170"/>
                  </a:ext>
                </a:extLst>
              </a:tr>
            </a:tbl>
          </a:graphicData>
        </a:graphic>
      </p:graphicFrame>
      <p:sp>
        <p:nvSpPr>
          <p:cNvPr id="2" name="文本框 1"/>
          <p:cNvSpPr txBox="1"/>
          <p:nvPr/>
        </p:nvSpPr>
        <p:spPr>
          <a:xfrm>
            <a:off x="3059832" y="5805264"/>
            <a:ext cx="5040561" cy="584775"/>
          </a:xfrm>
          <a:prstGeom prst="rect">
            <a:avLst/>
          </a:prstGeom>
          <a:noFill/>
        </p:spPr>
        <p:txBody>
          <a:bodyPr wrap="square" rtlCol="0">
            <a:spAutoFit/>
          </a:bodyPr>
          <a:lstStyle/>
          <a:p>
            <a:r>
              <a:rPr lang="en-US" altLang="zh-CN" dirty="0" smtClean="0">
                <a:solidFill>
                  <a:srgbClr val="FF0000"/>
                </a:solidFill>
              </a:rPr>
              <a:t>4</a:t>
            </a:r>
            <a:r>
              <a:rPr lang="zh-CN" altLang="en-US" dirty="0" smtClean="0">
                <a:solidFill>
                  <a:srgbClr val="FF0000"/>
                </a:solidFill>
              </a:rPr>
              <a:t>位</a:t>
            </a:r>
            <a:r>
              <a:rPr lang="en-US" altLang="zh-CN" dirty="0" smtClean="0">
                <a:solidFill>
                  <a:srgbClr val="FF0000"/>
                </a:solidFill>
              </a:rPr>
              <a:t>ALU control</a:t>
            </a:r>
            <a:r>
              <a:rPr lang="zh-CN" altLang="en-US" dirty="0" smtClean="0">
                <a:solidFill>
                  <a:srgbClr val="FF0000"/>
                </a:solidFill>
              </a:rPr>
              <a:t>的最高位总是</a:t>
            </a:r>
            <a:r>
              <a:rPr lang="en-US" altLang="zh-CN" dirty="0" smtClean="0">
                <a:solidFill>
                  <a:srgbClr val="FF0000"/>
                </a:solidFill>
              </a:rPr>
              <a:t>0</a:t>
            </a:r>
            <a:r>
              <a:rPr lang="zh-CN" altLang="en-US" dirty="0" smtClean="0">
                <a:solidFill>
                  <a:srgbClr val="FF0000"/>
                </a:solidFill>
              </a:rPr>
              <a:t>，可以去掉，变成</a:t>
            </a:r>
            <a:r>
              <a:rPr lang="en-US" altLang="zh-CN" dirty="0" smtClean="0">
                <a:solidFill>
                  <a:srgbClr val="FF0000"/>
                </a:solidFill>
              </a:rPr>
              <a:t>3</a:t>
            </a:r>
            <a:r>
              <a:rPr lang="zh-CN" altLang="en-US" dirty="0" smtClean="0">
                <a:solidFill>
                  <a:srgbClr val="FF0000"/>
                </a:solidFill>
              </a:rPr>
              <a:t>位</a:t>
            </a:r>
            <a:r>
              <a:rPr lang="en-US" altLang="zh-CN" dirty="0">
                <a:solidFill>
                  <a:srgbClr val="FF0000"/>
                </a:solidFill>
              </a:rPr>
              <a:t>ALU </a:t>
            </a:r>
            <a:r>
              <a:rPr lang="en-US" altLang="zh-CN" dirty="0" smtClean="0">
                <a:solidFill>
                  <a:srgbClr val="FF0000"/>
                </a:solidFill>
              </a:rPr>
              <a:t>control</a:t>
            </a:r>
            <a:r>
              <a:rPr lang="zh-CN" altLang="en-US" dirty="0" smtClean="0">
                <a:solidFill>
                  <a:srgbClr val="FF0000"/>
                </a:solidFill>
              </a:rPr>
              <a:t>（下页的</a:t>
            </a:r>
            <a:r>
              <a:rPr lang="en-US" altLang="zh-CN" dirty="0" err="1" smtClean="0">
                <a:solidFill>
                  <a:srgbClr val="FF0000"/>
                </a:solidFill>
              </a:rPr>
              <a:t>verilog</a:t>
            </a:r>
            <a:r>
              <a:rPr lang="zh-CN" altLang="en-US" dirty="0" smtClean="0">
                <a:solidFill>
                  <a:srgbClr val="FF0000"/>
                </a:solidFill>
              </a:rPr>
              <a:t>代码中就只有</a:t>
            </a:r>
            <a:r>
              <a:rPr lang="en-US" altLang="zh-CN" dirty="0" smtClean="0">
                <a:solidFill>
                  <a:srgbClr val="FF0000"/>
                </a:solidFill>
              </a:rPr>
              <a:t>3</a:t>
            </a:r>
            <a:r>
              <a:rPr lang="zh-CN" altLang="en-US" dirty="0" smtClean="0">
                <a:solidFill>
                  <a:srgbClr val="FF0000"/>
                </a:solidFill>
              </a:rPr>
              <a:t>位）</a:t>
            </a:r>
            <a:endParaRPr lang="zh-CN" altLang="en-US" dirty="0">
              <a:solidFill>
                <a:srgbClr val="FF0000"/>
              </a:solidFill>
            </a:endParaRPr>
          </a:p>
        </p:txBody>
      </p:sp>
    </p:spTree>
    <p:extLst>
      <p:ext uri="{BB962C8B-B14F-4D97-AF65-F5344CB8AC3E}">
        <p14:creationId xmlns:p14="http://schemas.microsoft.com/office/powerpoint/2010/main" val="524879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1143001" y="695668"/>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126979" name="Rectangle 3"/>
          <p:cNvSpPr>
            <a:spLocks noGrp="1" noRot="1" noChangeArrowheads="1"/>
          </p:cNvSpPr>
          <p:nvPr>
            <p:ph type="body" idx="1"/>
          </p:nvPr>
        </p:nvSpPr>
        <p:spPr>
          <a:xfrm>
            <a:off x="359533" y="1196752"/>
            <a:ext cx="7425965" cy="1710190"/>
          </a:xfrm>
          <a:noFill/>
        </p:spPr>
        <p:txBody>
          <a:bodyPr>
            <a:normAutofit lnSpcReduction="10000"/>
          </a:bodyPr>
          <a:lstStyle/>
          <a:p>
            <a:pPr lvl="1"/>
            <a:r>
              <a:rPr lang="en-US" altLang="zh-CN" sz="2200" dirty="0"/>
              <a:t>32 64-bit Registers</a:t>
            </a:r>
            <a:r>
              <a:rPr lang="zh-CN" altLang="en-US" sz="2200" dirty="0"/>
              <a:t>；</a:t>
            </a:r>
          </a:p>
          <a:p>
            <a:pPr lvl="1"/>
            <a:r>
              <a:rPr lang="en-US" altLang="zh-CN" sz="2200" dirty="0"/>
              <a:t>Input: 2 5-bit register number/ one 5-bit register number and 64-bit data;</a:t>
            </a:r>
          </a:p>
          <a:p>
            <a:pPr lvl="1"/>
            <a:r>
              <a:rPr lang="en-US" altLang="zh-CN" sz="2200" dirty="0"/>
              <a:t>Output: 64-bit data;</a:t>
            </a:r>
          </a:p>
          <a:p>
            <a:pPr lvl="1"/>
            <a:r>
              <a:rPr lang="en-US" altLang="zh-CN" sz="2200" dirty="0"/>
              <a:t>Register write control</a:t>
            </a:r>
            <a:r>
              <a:rPr lang="zh-CN" altLang="en-US" sz="2200" dirty="0"/>
              <a:t>。</a:t>
            </a:r>
          </a:p>
          <a:p>
            <a:pPr marL="742950" lvl="1" indent="-400050">
              <a:spcBef>
                <a:spcPts val="0"/>
              </a:spcBef>
            </a:pPr>
            <a:endParaRPr lang="en-US" altLang="zh-CN" b="1" dirty="0">
              <a:solidFill>
                <a:srgbClr val="000000"/>
              </a:solidFill>
              <a:latin typeface="Times New Roman" panose="02020603050405020304" pitchFamily="18" charset="0"/>
              <a:cs typeface="Times New Roman" panose="02020603050405020304" pitchFamily="18" charset="0"/>
            </a:endParaRPr>
          </a:p>
        </p:txBody>
      </p:sp>
      <p:sp>
        <p:nvSpPr>
          <p:cNvPr id="126980" name="Rectangle 4"/>
          <p:cNvSpPr>
            <a:spLocks noChangeArrowheads="1"/>
          </p:cNvSpPr>
          <p:nvPr/>
        </p:nvSpPr>
        <p:spPr bwMode="auto">
          <a:xfrm>
            <a:off x="1143001" y="3160262"/>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pic>
        <p:nvPicPr>
          <p:cNvPr id="1269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869448"/>
            <a:ext cx="5958662" cy="353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4"/>
          <p:cNvSpPr>
            <a:spLocks noGrp="1" noRot="1" noChangeArrowheads="1"/>
          </p:cNvSpPr>
          <p:nvPr>
            <p:ph type="title"/>
          </p:nvPr>
        </p:nvSpPr>
        <p:spPr>
          <a:xfrm>
            <a:off x="899592" y="492814"/>
            <a:ext cx="6405563" cy="548879"/>
          </a:xfrm>
          <a:noFill/>
        </p:spPr>
        <p:txBody>
          <a:bodyPr vert="horz" wrap="square" lIns="67866" tIns="33338" rIns="67866" bIns="33338" numCol="1" rtlCol="0" anchor="ctr" anchorCtr="0" compatLnSpc="1">
            <a:prstTxWarp prst="textNoShape">
              <a:avLst/>
            </a:prstTxWarp>
            <a:normAutofit/>
          </a:bodyPr>
          <a:lstStyle/>
          <a:p>
            <a:pPr algn="l" eaLnBrk="1" hangingPunct="1"/>
            <a:r>
              <a:rPr lang="en-US" altLang="zh-CN" sz="2700" dirty="0">
                <a:solidFill>
                  <a:srgbClr val="FF0000"/>
                </a:solidFill>
              </a:rPr>
              <a:t>Register Files--Built using D flip-flops</a:t>
            </a:r>
          </a:p>
        </p:txBody>
      </p:sp>
      <p:sp>
        <p:nvSpPr>
          <p:cNvPr id="3" name="椭圆 2"/>
          <p:cNvSpPr/>
          <p:nvPr/>
        </p:nvSpPr>
        <p:spPr>
          <a:xfrm>
            <a:off x="4734018" y="4667082"/>
            <a:ext cx="432048" cy="166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 name="文本框 4"/>
          <p:cNvSpPr txBox="1"/>
          <p:nvPr/>
        </p:nvSpPr>
        <p:spPr>
          <a:xfrm>
            <a:off x="4743146" y="4634702"/>
            <a:ext cx="594066" cy="253916"/>
          </a:xfrm>
          <a:prstGeom prst="rect">
            <a:avLst/>
          </a:prstGeom>
          <a:noFill/>
        </p:spPr>
        <p:txBody>
          <a:bodyPr wrap="square" rtlCol="0">
            <a:spAutoFit/>
          </a:bodyPr>
          <a:lstStyle/>
          <a:p>
            <a:pPr>
              <a:buNone/>
            </a:pPr>
            <a:r>
              <a:rPr lang="en-US" altLang="zh-CN" sz="1050" dirty="0"/>
              <a:t>64 bits</a:t>
            </a:r>
            <a:endParaRPr lang="zh-CN" altLang="en-US" sz="1050" dirty="0"/>
          </a:p>
        </p:txBody>
      </p:sp>
    </p:spTree>
    <p:extLst>
      <p:ext uri="{BB962C8B-B14F-4D97-AF65-F5344CB8AC3E}">
        <p14:creationId xmlns:p14="http://schemas.microsoft.com/office/powerpoint/2010/main" val="91761360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ALU Controller Code</a:t>
            </a:r>
            <a:endParaRPr lang="zh-CN" altLang="en-US" dirty="0"/>
          </a:p>
        </p:txBody>
      </p:sp>
      <p:sp>
        <p:nvSpPr>
          <p:cNvPr id="5" name="内容占位符 2"/>
          <p:cNvSpPr>
            <a:spLocks noGrp="1"/>
          </p:cNvSpPr>
          <p:nvPr>
            <p:ph idx="1"/>
          </p:nvPr>
        </p:nvSpPr>
        <p:spPr>
          <a:xfrm>
            <a:off x="339789" y="1592796"/>
            <a:ext cx="7472571" cy="3928746"/>
          </a:xfrm>
        </p:spPr>
        <p:txBody>
          <a:bodyPr/>
          <a:lstStyle/>
          <a:p>
            <a:pPr>
              <a:spcBef>
                <a:spcPts val="0"/>
              </a:spcBef>
            </a:pPr>
            <a:r>
              <a:rPr lang="en-US" altLang="zh-CN" sz="1500" dirty="0">
                <a:solidFill>
                  <a:schemeClr val="tx1"/>
                </a:solidFill>
              </a:rPr>
              <a:t>ALU Control HDL Description</a:t>
            </a:r>
          </a:p>
          <a:p>
            <a:pPr marL="0" indent="0">
              <a:lnSpc>
                <a:spcPts val="1425"/>
              </a:lnSpc>
              <a:spcBef>
                <a:spcPts val="0"/>
              </a:spcBef>
              <a:buNone/>
            </a:pPr>
            <a:r>
              <a:rPr lang="en-US" altLang="zh-CN" sz="750" dirty="0">
                <a:solidFill>
                  <a:schemeClr val="tx1"/>
                </a:solidFill>
              </a:rPr>
              <a:t>	</a:t>
            </a:r>
            <a:r>
              <a:rPr lang="en-US" altLang="zh-CN" sz="1350" dirty="0">
                <a:solidFill>
                  <a:schemeClr val="tx1"/>
                </a:solidFill>
              </a:rPr>
              <a:t>assign Fun = {Fun3,Fun7};</a:t>
            </a:r>
          </a:p>
          <a:p>
            <a:pPr marL="0" indent="0">
              <a:lnSpc>
                <a:spcPts val="1425"/>
              </a:lnSpc>
              <a:spcBef>
                <a:spcPts val="0"/>
              </a:spcBef>
              <a:buNone/>
            </a:pPr>
            <a:r>
              <a:rPr lang="en-US" altLang="zh-CN" sz="1500" b="0" dirty="0">
                <a:solidFill>
                  <a:schemeClr val="tx1"/>
                </a:solidFill>
              </a:rPr>
              <a:t>	</a:t>
            </a:r>
            <a:r>
              <a:rPr lang="en-US" altLang="zh-CN" sz="1350" dirty="0">
                <a:solidFill>
                  <a:srgbClr val="3333FF"/>
                </a:solidFill>
              </a:rPr>
              <a:t>always</a:t>
            </a:r>
            <a:r>
              <a:rPr lang="en-US" altLang="zh-CN" sz="1350" b="0" dirty="0">
                <a:solidFill>
                  <a:schemeClr val="tx1"/>
                </a:solidFill>
              </a:rPr>
              <a:t> @* </a:t>
            </a:r>
            <a:r>
              <a:rPr lang="en-US" altLang="zh-CN" sz="1350" dirty="0">
                <a:solidFill>
                  <a:srgbClr val="3333FF"/>
                </a:solidFill>
              </a:rPr>
              <a:t>begin</a:t>
            </a:r>
          </a:p>
          <a:p>
            <a:pPr marL="0" indent="0">
              <a:lnSpc>
                <a:spcPts val="1425"/>
              </a:lnSpc>
              <a:spcBef>
                <a:spcPts val="0"/>
              </a:spcBef>
              <a:buNone/>
            </a:pPr>
            <a:r>
              <a:rPr lang="en-US" altLang="zh-CN" sz="1350" b="0" dirty="0">
                <a:solidFill>
                  <a:schemeClr val="tx1"/>
                </a:solidFill>
              </a:rPr>
              <a:t>	     </a:t>
            </a:r>
            <a:r>
              <a:rPr lang="en-US" altLang="zh-CN" sz="1350" dirty="0">
                <a:solidFill>
                  <a:srgbClr val="3333FF"/>
                </a:solidFill>
              </a:rPr>
              <a:t>case</a:t>
            </a:r>
            <a:r>
              <a:rPr lang="en-US" altLang="zh-CN" sz="1350" b="0" dirty="0">
                <a:solidFill>
                  <a:schemeClr val="tx1"/>
                </a:solidFill>
              </a:rPr>
              <a:t>(</a:t>
            </a:r>
            <a:r>
              <a:rPr lang="en-US" altLang="zh-CN" sz="1350" b="0" dirty="0" err="1">
                <a:solidFill>
                  <a:schemeClr val="tx1"/>
                </a:solidFill>
              </a:rPr>
              <a:t>ALUop</a:t>
            </a:r>
            <a:r>
              <a:rPr lang="en-US" altLang="zh-CN" sz="1350" b="0" dirty="0">
                <a:solidFill>
                  <a:schemeClr val="tx1"/>
                </a:solidFill>
              </a:rPr>
              <a:t>)</a:t>
            </a:r>
          </a:p>
          <a:p>
            <a:pPr marL="0" indent="0">
              <a:lnSpc>
                <a:spcPts val="1425"/>
              </a:lnSpc>
              <a:spcBef>
                <a:spcPts val="0"/>
              </a:spcBef>
              <a:buNone/>
            </a:pPr>
            <a:r>
              <a:rPr lang="en-US" altLang="zh-CN" sz="1350" b="0" dirty="0">
                <a:solidFill>
                  <a:schemeClr val="tx1"/>
                </a:solidFill>
              </a:rPr>
              <a:t>	     2’b10: </a:t>
            </a:r>
            <a:r>
              <a:rPr lang="en-US" altLang="zh-CN" sz="1350" b="0" dirty="0" err="1">
                <a:solidFill>
                  <a:schemeClr val="tx1"/>
                </a:solidFill>
              </a:rPr>
              <a:t>ALU_Control</a:t>
            </a:r>
            <a:r>
              <a:rPr lang="en-US" altLang="zh-CN" sz="1350" b="0" dirty="0">
                <a:solidFill>
                  <a:schemeClr val="tx1"/>
                </a:solidFill>
              </a:rPr>
              <a:t> = ? ;			//add</a:t>
            </a:r>
            <a:r>
              <a:rPr lang="zh-CN" altLang="en-US" sz="1350" b="0" dirty="0">
                <a:solidFill>
                  <a:schemeClr val="tx1"/>
                </a:solidFill>
              </a:rPr>
              <a:t>计算地址</a:t>
            </a:r>
          </a:p>
          <a:p>
            <a:pPr marL="0" indent="0">
              <a:lnSpc>
                <a:spcPts val="1425"/>
              </a:lnSpc>
              <a:spcBef>
                <a:spcPts val="0"/>
              </a:spcBef>
              <a:buNone/>
            </a:pPr>
            <a:r>
              <a:rPr lang="zh-CN" altLang="en-US" sz="1350" b="0" dirty="0">
                <a:solidFill>
                  <a:schemeClr val="tx1"/>
                </a:solidFill>
              </a:rPr>
              <a:t>	     </a:t>
            </a:r>
            <a:r>
              <a:rPr lang="en-US" altLang="zh-CN" sz="1350" b="0" dirty="0">
                <a:solidFill>
                  <a:schemeClr val="tx1"/>
                </a:solidFill>
              </a:rPr>
              <a:t>2’b11: </a:t>
            </a:r>
            <a:r>
              <a:rPr lang="en-US" altLang="zh-CN" sz="1350" b="0" dirty="0" err="1">
                <a:solidFill>
                  <a:schemeClr val="tx1"/>
                </a:solidFill>
              </a:rPr>
              <a:t>ALU_Control</a:t>
            </a:r>
            <a:r>
              <a:rPr lang="en-US" altLang="zh-CN" sz="1350" b="0" dirty="0">
                <a:solidFill>
                  <a:schemeClr val="tx1"/>
                </a:solidFill>
              </a:rPr>
              <a:t> = ? ;			//sub</a:t>
            </a:r>
            <a:r>
              <a:rPr lang="zh-CN" altLang="en-US" sz="1350" b="0" dirty="0">
                <a:solidFill>
                  <a:schemeClr val="tx1"/>
                </a:solidFill>
              </a:rPr>
              <a:t>比较条件</a:t>
            </a:r>
          </a:p>
          <a:p>
            <a:pPr marL="0" indent="0">
              <a:lnSpc>
                <a:spcPts val="1425"/>
              </a:lnSpc>
              <a:spcBef>
                <a:spcPts val="0"/>
              </a:spcBef>
              <a:buNone/>
            </a:pPr>
            <a:r>
              <a:rPr lang="zh-CN" altLang="en-US" sz="1350" b="0" dirty="0">
                <a:solidFill>
                  <a:schemeClr val="tx1"/>
                </a:solidFill>
              </a:rPr>
              <a:t>	     </a:t>
            </a:r>
            <a:r>
              <a:rPr lang="en-US" altLang="zh-CN" sz="1350" b="0" dirty="0">
                <a:solidFill>
                  <a:schemeClr val="tx1"/>
                </a:solidFill>
              </a:rPr>
              <a:t>2’b00: </a:t>
            </a:r>
          </a:p>
          <a:p>
            <a:pPr marL="0" indent="0">
              <a:lnSpc>
                <a:spcPts val="1425"/>
              </a:lnSpc>
              <a:spcBef>
                <a:spcPts val="0"/>
              </a:spcBef>
              <a:buNone/>
            </a:pPr>
            <a:r>
              <a:rPr lang="en-US" altLang="zh-CN" sz="1350" b="0" dirty="0">
                <a:solidFill>
                  <a:schemeClr val="tx1"/>
                </a:solidFill>
              </a:rPr>
              <a:t>	          </a:t>
            </a:r>
            <a:r>
              <a:rPr lang="en-US" altLang="zh-CN" sz="1350" dirty="0">
                <a:solidFill>
                  <a:srgbClr val="3333FF"/>
                </a:solidFill>
              </a:rPr>
              <a:t>case</a:t>
            </a:r>
            <a:r>
              <a:rPr lang="en-US" altLang="zh-CN" sz="1350" b="0" dirty="0">
                <a:solidFill>
                  <a:schemeClr val="tx1"/>
                </a:solidFill>
              </a:rPr>
              <a:t>(Fun)</a:t>
            </a:r>
          </a:p>
          <a:p>
            <a:pPr marL="0" indent="0">
              <a:lnSpc>
                <a:spcPts val="1425"/>
              </a:lnSpc>
              <a:spcBef>
                <a:spcPts val="0"/>
              </a:spcBef>
              <a:buNone/>
            </a:pPr>
            <a:r>
              <a:rPr lang="en-US" altLang="zh-CN" sz="1350" b="0" dirty="0">
                <a:solidFill>
                  <a:schemeClr val="tx1"/>
                </a:solidFill>
              </a:rPr>
              <a:t>		4'b0000: </a:t>
            </a:r>
            <a:r>
              <a:rPr lang="en-US" altLang="zh-CN" sz="1350" b="0" dirty="0" err="1">
                <a:solidFill>
                  <a:schemeClr val="tx1"/>
                </a:solidFill>
              </a:rPr>
              <a:t>ALU_Control</a:t>
            </a:r>
            <a:r>
              <a:rPr lang="en-US" altLang="zh-CN" sz="1350" b="0" dirty="0">
                <a:solidFill>
                  <a:schemeClr val="tx1"/>
                </a:solidFill>
              </a:rPr>
              <a:t> = 3'b010 ;	//add</a:t>
            </a:r>
          </a:p>
          <a:p>
            <a:pPr marL="0" indent="0">
              <a:lnSpc>
                <a:spcPts val="1425"/>
              </a:lnSpc>
              <a:spcBef>
                <a:spcPts val="0"/>
              </a:spcBef>
              <a:buNone/>
            </a:pPr>
            <a:r>
              <a:rPr lang="en-US" altLang="zh-CN" sz="1350" b="0" dirty="0">
                <a:solidFill>
                  <a:schemeClr val="tx1"/>
                </a:solidFill>
              </a:rPr>
              <a:t>		4’b0001: </a:t>
            </a:r>
            <a:r>
              <a:rPr lang="en-US" altLang="zh-CN" sz="1350" b="0" dirty="0" err="1">
                <a:solidFill>
                  <a:schemeClr val="tx1"/>
                </a:solidFill>
              </a:rPr>
              <a:t>ALU_Control</a:t>
            </a:r>
            <a:r>
              <a:rPr lang="en-US" altLang="zh-CN" sz="1350" b="0" dirty="0">
                <a:solidFill>
                  <a:schemeClr val="tx1"/>
                </a:solidFill>
              </a:rPr>
              <a:t> = ? ;	//sub</a:t>
            </a:r>
          </a:p>
          <a:p>
            <a:pPr marL="0" indent="0">
              <a:lnSpc>
                <a:spcPts val="1425"/>
              </a:lnSpc>
              <a:spcBef>
                <a:spcPts val="0"/>
              </a:spcBef>
              <a:buNone/>
            </a:pPr>
            <a:r>
              <a:rPr lang="en-US" altLang="zh-CN" sz="1350" b="0" dirty="0">
                <a:solidFill>
                  <a:schemeClr val="tx1"/>
                </a:solidFill>
              </a:rPr>
              <a:t>		4’b1110: </a:t>
            </a:r>
            <a:r>
              <a:rPr lang="en-US" altLang="zh-CN" sz="1350" b="0" dirty="0" err="1">
                <a:solidFill>
                  <a:schemeClr val="tx1"/>
                </a:solidFill>
              </a:rPr>
              <a:t>ALU_Control</a:t>
            </a:r>
            <a:r>
              <a:rPr lang="en-US" altLang="zh-CN" sz="1350" b="0" dirty="0">
                <a:solidFill>
                  <a:schemeClr val="tx1"/>
                </a:solidFill>
              </a:rPr>
              <a:t> = ? ;	//and</a:t>
            </a:r>
          </a:p>
          <a:p>
            <a:pPr marL="0" indent="0">
              <a:lnSpc>
                <a:spcPts val="1425"/>
              </a:lnSpc>
              <a:spcBef>
                <a:spcPts val="0"/>
              </a:spcBef>
              <a:buNone/>
            </a:pPr>
            <a:r>
              <a:rPr lang="en-US" altLang="zh-CN" sz="1350" b="0" dirty="0">
                <a:solidFill>
                  <a:schemeClr val="tx1"/>
                </a:solidFill>
              </a:rPr>
              <a:t>		4’b1100: </a:t>
            </a:r>
            <a:r>
              <a:rPr lang="en-US" altLang="zh-CN" sz="1350" b="0" dirty="0" err="1">
                <a:solidFill>
                  <a:schemeClr val="tx1"/>
                </a:solidFill>
              </a:rPr>
              <a:t>ALU_Control</a:t>
            </a:r>
            <a:r>
              <a:rPr lang="en-US" altLang="zh-CN" sz="1350" b="0" dirty="0">
                <a:solidFill>
                  <a:schemeClr val="tx1"/>
                </a:solidFill>
              </a:rPr>
              <a:t> = ? ;	//or</a:t>
            </a:r>
          </a:p>
          <a:p>
            <a:pPr marL="0" indent="0">
              <a:lnSpc>
                <a:spcPts val="1425"/>
              </a:lnSpc>
              <a:spcBef>
                <a:spcPts val="0"/>
              </a:spcBef>
              <a:buNone/>
            </a:pPr>
            <a:r>
              <a:rPr lang="en-US" altLang="zh-CN" sz="1350" b="0" dirty="0">
                <a:solidFill>
                  <a:schemeClr val="tx1"/>
                </a:solidFill>
              </a:rPr>
              <a:t>		4’b0100: </a:t>
            </a:r>
            <a:r>
              <a:rPr lang="en-US" altLang="zh-CN" sz="1350" b="0" dirty="0" err="1">
                <a:solidFill>
                  <a:schemeClr val="tx1"/>
                </a:solidFill>
              </a:rPr>
              <a:t>ALU_Control</a:t>
            </a:r>
            <a:r>
              <a:rPr lang="en-US" altLang="zh-CN" sz="1350" b="0" dirty="0">
                <a:solidFill>
                  <a:schemeClr val="tx1"/>
                </a:solidFill>
              </a:rPr>
              <a:t> = ? ;	//</a:t>
            </a:r>
            <a:r>
              <a:rPr lang="en-US" altLang="zh-CN" sz="1350" b="0" dirty="0" err="1">
                <a:solidFill>
                  <a:schemeClr val="tx1"/>
                </a:solidFill>
              </a:rPr>
              <a:t>slt</a:t>
            </a:r>
            <a:endParaRPr lang="en-US" altLang="zh-CN" sz="1350" b="0" dirty="0">
              <a:solidFill>
                <a:schemeClr val="tx1"/>
              </a:solidFill>
            </a:endParaRPr>
          </a:p>
          <a:p>
            <a:pPr marL="0" indent="0">
              <a:lnSpc>
                <a:spcPts val="1425"/>
              </a:lnSpc>
              <a:spcBef>
                <a:spcPts val="0"/>
              </a:spcBef>
              <a:buNone/>
            </a:pPr>
            <a:r>
              <a:rPr lang="en-US" altLang="zh-CN" sz="1350" b="0" dirty="0">
                <a:solidFill>
                  <a:schemeClr val="tx1"/>
                </a:solidFill>
              </a:rPr>
              <a:t>		4’b1010: </a:t>
            </a:r>
            <a:r>
              <a:rPr lang="en-US" altLang="zh-CN" sz="1350" b="0" dirty="0" err="1">
                <a:solidFill>
                  <a:schemeClr val="tx1"/>
                </a:solidFill>
              </a:rPr>
              <a:t>ALU_Control</a:t>
            </a:r>
            <a:r>
              <a:rPr lang="en-US" altLang="zh-CN" sz="1350" b="0" dirty="0">
                <a:solidFill>
                  <a:schemeClr val="tx1"/>
                </a:solidFill>
              </a:rPr>
              <a:t> = ? ;	//</a:t>
            </a:r>
            <a:r>
              <a:rPr lang="en-US" altLang="zh-CN" sz="1350" b="0" dirty="0" err="1">
                <a:solidFill>
                  <a:schemeClr val="tx1"/>
                </a:solidFill>
              </a:rPr>
              <a:t>srl</a:t>
            </a:r>
            <a:endParaRPr lang="en-US" altLang="zh-CN" sz="1350" b="0" dirty="0">
              <a:solidFill>
                <a:schemeClr val="tx1"/>
              </a:solidFill>
            </a:endParaRPr>
          </a:p>
          <a:p>
            <a:pPr marL="0" indent="0">
              <a:lnSpc>
                <a:spcPts val="1425"/>
              </a:lnSpc>
              <a:spcBef>
                <a:spcPts val="0"/>
              </a:spcBef>
              <a:buNone/>
            </a:pPr>
            <a:r>
              <a:rPr lang="en-US" altLang="zh-CN" sz="1350" b="0" dirty="0">
                <a:solidFill>
                  <a:schemeClr val="tx1"/>
                </a:solidFill>
              </a:rPr>
              <a:t>		4’b1000: </a:t>
            </a:r>
            <a:r>
              <a:rPr lang="en-US" altLang="zh-CN" sz="1350" b="0" dirty="0" err="1">
                <a:solidFill>
                  <a:schemeClr val="tx1"/>
                </a:solidFill>
              </a:rPr>
              <a:t>ALU_Control</a:t>
            </a:r>
            <a:r>
              <a:rPr lang="en-US" altLang="zh-CN" sz="1350" b="0" dirty="0">
                <a:solidFill>
                  <a:schemeClr val="tx1"/>
                </a:solidFill>
              </a:rPr>
              <a:t> = ? ;	//</a:t>
            </a:r>
            <a:r>
              <a:rPr lang="en-US" altLang="zh-CN" sz="1350" b="0" dirty="0" err="1">
                <a:solidFill>
                  <a:schemeClr val="tx1"/>
                </a:solidFill>
              </a:rPr>
              <a:t>xor</a:t>
            </a:r>
            <a:endParaRPr lang="en-US" altLang="zh-CN" sz="1350" b="0" dirty="0">
              <a:solidFill>
                <a:schemeClr val="tx1"/>
              </a:solidFill>
            </a:endParaRPr>
          </a:p>
          <a:p>
            <a:pPr marL="0" indent="0">
              <a:lnSpc>
                <a:spcPts val="1425"/>
              </a:lnSpc>
              <a:spcBef>
                <a:spcPts val="0"/>
              </a:spcBef>
              <a:buNone/>
            </a:pPr>
            <a:r>
              <a:rPr lang="en-US" altLang="zh-CN" sz="1350" b="0" dirty="0">
                <a:solidFill>
                  <a:schemeClr val="tx1"/>
                </a:solidFill>
              </a:rPr>
              <a:t>			</a:t>
            </a:r>
            <a:r>
              <a:rPr lang="en-US" altLang="zh-CN" sz="1350" dirty="0">
                <a:solidFill>
                  <a:schemeClr val="tx1"/>
                </a:solidFill>
              </a:rPr>
              <a:t>……</a:t>
            </a:r>
            <a:endParaRPr lang="en-US" altLang="zh-CN" sz="1350" b="0" dirty="0">
              <a:solidFill>
                <a:schemeClr val="tx1"/>
              </a:solidFill>
            </a:endParaRPr>
          </a:p>
          <a:p>
            <a:pPr marL="0" indent="0">
              <a:lnSpc>
                <a:spcPts val="1425"/>
              </a:lnSpc>
              <a:spcBef>
                <a:spcPts val="0"/>
              </a:spcBef>
              <a:buNone/>
            </a:pPr>
            <a:r>
              <a:rPr lang="en-US" altLang="zh-CN" sz="1350" b="0" dirty="0">
                <a:solidFill>
                  <a:schemeClr val="tx1"/>
                </a:solidFill>
              </a:rPr>
              <a:t>		</a:t>
            </a:r>
            <a:r>
              <a:rPr lang="en-US" altLang="zh-CN" sz="1350" dirty="0">
                <a:solidFill>
                  <a:srgbClr val="3333FF"/>
                </a:solidFill>
              </a:rPr>
              <a:t>default</a:t>
            </a:r>
            <a:r>
              <a:rPr lang="en-US" altLang="zh-CN" sz="1350" b="0" dirty="0">
                <a:solidFill>
                  <a:schemeClr val="tx1"/>
                </a:solidFill>
              </a:rPr>
              <a:t>:   </a:t>
            </a:r>
            <a:r>
              <a:rPr lang="en-US" altLang="zh-CN" sz="1350" b="0" dirty="0" err="1">
                <a:solidFill>
                  <a:schemeClr val="tx1"/>
                </a:solidFill>
              </a:rPr>
              <a:t>ALU_Control</a:t>
            </a:r>
            <a:r>
              <a:rPr lang="en-US" altLang="zh-CN" sz="1350" b="0" dirty="0">
                <a:solidFill>
                  <a:schemeClr val="tx1"/>
                </a:solidFill>
              </a:rPr>
              <a:t>=3'bx;</a:t>
            </a:r>
          </a:p>
          <a:p>
            <a:pPr marL="0" indent="0">
              <a:lnSpc>
                <a:spcPts val="1425"/>
              </a:lnSpc>
              <a:spcBef>
                <a:spcPts val="0"/>
              </a:spcBef>
              <a:buNone/>
            </a:pPr>
            <a:r>
              <a:rPr lang="en-US" altLang="zh-CN" sz="1350" b="0" dirty="0">
                <a:solidFill>
                  <a:schemeClr val="tx1"/>
                </a:solidFill>
              </a:rPr>
              <a:t>		</a:t>
            </a:r>
            <a:r>
              <a:rPr lang="en-US" altLang="zh-CN" sz="1350" dirty="0" err="1">
                <a:solidFill>
                  <a:srgbClr val="3333FF"/>
                </a:solidFill>
              </a:rPr>
              <a:t>endcase</a:t>
            </a:r>
            <a:endParaRPr lang="en-US" altLang="zh-CN" sz="1350" dirty="0">
              <a:solidFill>
                <a:srgbClr val="3333FF"/>
              </a:solidFill>
            </a:endParaRPr>
          </a:p>
          <a:p>
            <a:pPr marL="0" indent="0">
              <a:lnSpc>
                <a:spcPts val="1425"/>
              </a:lnSpc>
              <a:spcBef>
                <a:spcPts val="0"/>
              </a:spcBef>
              <a:buNone/>
            </a:pPr>
            <a:r>
              <a:rPr lang="en-US" altLang="zh-CN" sz="1350" dirty="0">
                <a:solidFill>
                  <a:srgbClr val="3333FF"/>
                </a:solidFill>
              </a:rPr>
              <a:t>                    </a:t>
            </a:r>
            <a:r>
              <a:rPr lang="en-US" altLang="zh-CN" sz="1350" b="0" dirty="0">
                <a:solidFill>
                  <a:schemeClr val="tx1"/>
                </a:solidFill>
              </a:rPr>
              <a:t>2’b01: </a:t>
            </a:r>
          </a:p>
          <a:p>
            <a:pPr marL="0" indent="0">
              <a:lnSpc>
                <a:spcPts val="1425"/>
              </a:lnSpc>
              <a:spcBef>
                <a:spcPts val="0"/>
              </a:spcBef>
              <a:buNone/>
            </a:pPr>
            <a:r>
              <a:rPr lang="en-US" altLang="zh-CN" sz="1350" b="0" dirty="0">
                <a:solidFill>
                  <a:schemeClr val="tx1"/>
                </a:solidFill>
              </a:rPr>
              <a:t>	          </a:t>
            </a:r>
            <a:r>
              <a:rPr lang="en-US" altLang="zh-CN" sz="1350" dirty="0">
                <a:solidFill>
                  <a:srgbClr val="3333FF"/>
                </a:solidFill>
              </a:rPr>
              <a:t>case</a:t>
            </a:r>
            <a:r>
              <a:rPr lang="en-US" altLang="zh-CN" sz="1350" b="0" dirty="0">
                <a:solidFill>
                  <a:schemeClr val="tx1"/>
                </a:solidFill>
              </a:rPr>
              <a:t>(Fun3)</a:t>
            </a:r>
          </a:p>
          <a:p>
            <a:pPr marL="0" indent="0">
              <a:lnSpc>
                <a:spcPts val="1425"/>
              </a:lnSpc>
              <a:spcBef>
                <a:spcPts val="0"/>
              </a:spcBef>
              <a:buNone/>
            </a:pPr>
            <a:r>
              <a:rPr lang="en-US" altLang="zh-CN" sz="1350" dirty="0">
                <a:solidFill>
                  <a:srgbClr val="3333FF"/>
                </a:solidFill>
              </a:rPr>
              <a:t>                                        ………………………………………</a:t>
            </a:r>
          </a:p>
          <a:p>
            <a:pPr marL="0" indent="0">
              <a:lnSpc>
                <a:spcPts val="1425"/>
              </a:lnSpc>
              <a:spcBef>
                <a:spcPts val="0"/>
              </a:spcBef>
              <a:buNone/>
            </a:pPr>
            <a:r>
              <a:rPr lang="en-US" altLang="zh-CN" sz="1350" b="0" dirty="0">
                <a:solidFill>
                  <a:schemeClr val="tx1"/>
                </a:solidFill>
              </a:rPr>
              <a:t>	     </a:t>
            </a:r>
            <a:r>
              <a:rPr lang="en-US" altLang="zh-CN" sz="1350" dirty="0" err="1">
                <a:solidFill>
                  <a:srgbClr val="3333FF"/>
                </a:solidFill>
              </a:rPr>
              <a:t>endcase</a:t>
            </a:r>
            <a:endParaRPr lang="zh-CN" altLang="en-US" sz="1350" dirty="0">
              <a:solidFill>
                <a:srgbClr val="3333FF"/>
              </a:solidFill>
            </a:endParaRPr>
          </a:p>
        </p:txBody>
      </p:sp>
      <p:sp>
        <p:nvSpPr>
          <p:cNvPr id="4" name="文本框 3"/>
          <p:cNvSpPr txBox="1"/>
          <p:nvPr/>
        </p:nvSpPr>
        <p:spPr>
          <a:xfrm>
            <a:off x="3059832" y="5805264"/>
            <a:ext cx="5040561" cy="584775"/>
          </a:xfrm>
          <a:prstGeom prst="rect">
            <a:avLst/>
          </a:prstGeom>
          <a:noFill/>
        </p:spPr>
        <p:txBody>
          <a:bodyPr wrap="square" rtlCol="0">
            <a:spAutoFit/>
          </a:bodyPr>
          <a:lstStyle/>
          <a:p>
            <a:r>
              <a:rPr lang="en-US" altLang="zh-CN" dirty="0" smtClean="0">
                <a:solidFill>
                  <a:srgbClr val="FF0000"/>
                </a:solidFill>
              </a:rPr>
              <a:t>4</a:t>
            </a:r>
            <a:r>
              <a:rPr lang="zh-CN" altLang="en-US" dirty="0" smtClean="0">
                <a:solidFill>
                  <a:srgbClr val="FF0000"/>
                </a:solidFill>
              </a:rPr>
              <a:t>位</a:t>
            </a:r>
            <a:r>
              <a:rPr lang="en-US" altLang="zh-CN" dirty="0" smtClean="0">
                <a:solidFill>
                  <a:srgbClr val="FF0000"/>
                </a:solidFill>
              </a:rPr>
              <a:t>ALU control</a:t>
            </a:r>
            <a:r>
              <a:rPr lang="zh-CN" altLang="en-US" dirty="0" smtClean="0">
                <a:solidFill>
                  <a:srgbClr val="FF0000"/>
                </a:solidFill>
              </a:rPr>
              <a:t>的最高位总是</a:t>
            </a:r>
            <a:r>
              <a:rPr lang="en-US" altLang="zh-CN" dirty="0" smtClean="0">
                <a:solidFill>
                  <a:srgbClr val="FF0000"/>
                </a:solidFill>
              </a:rPr>
              <a:t>0</a:t>
            </a:r>
            <a:r>
              <a:rPr lang="zh-CN" altLang="en-US" dirty="0" smtClean="0">
                <a:solidFill>
                  <a:srgbClr val="FF0000"/>
                </a:solidFill>
              </a:rPr>
              <a:t>，可以去掉，变成</a:t>
            </a:r>
            <a:r>
              <a:rPr lang="en-US" altLang="zh-CN" dirty="0" smtClean="0">
                <a:solidFill>
                  <a:srgbClr val="FF0000"/>
                </a:solidFill>
              </a:rPr>
              <a:t>3</a:t>
            </a:r>
            <a:r>
              <a:rPr lang="zh-CN" altLang="en-US" dirty="0" smtClean="0">
                <a:solidFill>
                  <a:srgbClr val="FF0000"/>
                </a:solidFill>
              </a:rPr>
              <a:t>位</a:t>
            </a:r>
            <a:r>
              <a:rPr lang="en-US" altLang="zh-CN" dirty="0">
                <a:solidFill>
                  <a:srgbClr val="FF0000"/>
                </a:solidFill>
              </a:rPr>
              <a:t>ALU </a:t>
            </a:r>
            <a:r>
              <a:rPr lang="en-US" altLang="zh-CN" dirty="0" smtClean="0">
                <a:solidFill>
                  <a:srgbClr val="FF0000"/>
                </a:solidFill>
              </a:rPr>
              <a:t>control</a:t>
            </a:r>
            <a:r>
              <a:rPr lang="zh-CN" altLang="en-US" dirty="0" smtClean="0">
                <a:solidFill>
                  <a:srgbClr val="FF0000"/>
                </a:solidFill>
              </a:rPr>
              <a:t>（本页的</a:t>
            </a:r>
            <a:r>
              <a:rPr lang="en-US" altLang="zh-CN" dirty="0" err="1" smtClean="0">
                <a:solidFill>
                  <a:srgbClr val="FF0000"/>
                </a:solidFill>
              </a:rPr>
              <a:t>verilog</a:t>
            </a:r>
            <a:r>
              <a:rPr lang="zh-CN" altLang="en-US" dirty="0" smtClean="0">
                <a:solidFill>
                  <a:srgbClr val="FF0000"/>
                </a:solidFill>
              </a:rPr>
              <a:t>代码中就只有</a:t>
            </a:r>
            <a:r>
              <a:rPr lang="en-US" altLang="zh-CN" dirty="0" smtClean="0">
                <a:solidFill>
                  <a:srgbClr val="FF0000"/>
                </a:solidFill>
              </a:rPr>
              <a:t>3</a:t>
            </a:r>
            <a:r>
              <a:rPr lang="zh-CN" altLang="en-US" dirty="0" smtClean="0">
                <a:solidFill>
                  <a:srgbClr val="FF0000"/>
                </a:solidFill>
              </a:rPr>
              <a:t>位）</a:t>
            </a:r>
            <a:endParaRPr lang="zh-CN" altLang="en-US" dirty="0">
              <a:solidFill>
                <a:srgbClr val="FF0000"/>
              </a:solidFill>
            </a:endParaRPr>
          </a:p>
        </p:txBody>
      </p:sp>
    </p:spTree>
    <p:extLst>
      <p:ext uri="{BB962C8B-B14F-4D97-AF65-F5344CB8AC3E}">
        <p14:creationId xmlns:p14="http://schemas.microsoft.com/office/powerpoint/2010/main" val="38264912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Jal Instruction</a:t>
            </a:r>
            <a:endParaRPr lang="zh-CN" altLang="en-US" dirty="0"/>
          </a:p>
        </p:txBody>
      </p:sp>
      <p:grpSp>
        <p:nvGrpSpPr>
          <p:cNvPr id="3" name="组合 2"/>
          <p:cNvGrpSpPr/>
          <p:nvPr/>
        </p:nvGrpSpPr>
        <p:grpSpPr>
          <a:xfrm>
            <a:off x="2267743" y="1328682"/>
            <a:ext cx="6768753" cy="4906116"/>
            <a:chOff x="2746809" y="1700808"/>
            <a:chExt cx="6299148" cy="4052139"/>
          </a:xfrm>
        </p:grpSpPr>
        <p:grpSp>
          <p:nvGrpSpPr>
            <p:cNvPr id="4" name="组合 3"/>
            <p:cNvGrpSpPr/>
            <p:nvPr/>
          </p:nvGrpSpPr>
          <p:grpSpPr>
            <a:xfrm>
              <a:off x="2746809" y="1700808"/>
              <a:ext cx="6299148" cy="4052139"/>
              <a:chOff x="3647728" y="114380"/>
              <a:chExt cx="8398864" cy="5402852"/>
            </a:xfrm>
          </p:grpSpPr>
          <p:pic>
            <p:nvPicPr>
              <p:cNvPr id="6" name="图片 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15" name="椭圆 14"/>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16" name="肘形连接符 15"/>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sp>
          <p:nvSpPr>
            <p:cNvPr id="20" name="圆角矩形 19"/>
            <p:cNvSpPr/>
            <p:nvPr/>
          </p:nvSpPr>
          <p:spPr>
            <a:xfrm>
              <a:off x="7599185" y="3957248"/>
              <a:ext cx="918102" cy="1242138"/>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1" name="圆角矩形 20"/>
            <p:cNvSpPr/>
            <p:nvPr/>
          </p:nvSpPr>
          <p:spPr>
            <a:xfrm>
              <a:off x="5316025" y="4846666"/>
              <a:ext cx="918102" cy="639410"/>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2" name="圆角矩形 21"/>
            <p:cNvSpPr/>
            <p:nvPr/>
          </p:nvSpPr>
          <p:spPr>
            <a:xfrm>
              <a:off x="6408205" y="3905727"/>
              <a:ext cx="1105889" cy="878272"/>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23" name="直接连接符 22"/>
            <p:cNvCxnSpPr/>
            <p:nvPr/>
          </p:nvCxnSpPr>
          <p:spPr>
            <a:xfrm>
              <a:off x="4073887" y="3811890"/>
              <a:ext cx="1242138"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031940" y="4135926"/>
              <a:ext cx="1242138"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sp>
        <p:nvSpPr>
          <p:cNvPr id="25" name="Rectangle 105"/>
          <p:cNvSpPr>
            <a:spLocks noChangeArrowheads="1"/>
          </p:cNvSpPr>
          <p:nvPr/>
        </p:nvSpPr>
        <p:spPr bwMode="auto">
          <a:xfrm>
            <a:off x="4073887" y="188640"/>
            <a:ext cx="167810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pPr>
            <a:r>
              <a:rPr lang="en-US" altLang="zh-CN" sz="1350" dirty="0" err="1">
                <a:solidFill>
                  <a:srgbClr val="993300"/>
                </a:solidFill>
              </a:rPr>
              <a:t>jal</a:t>
            </a:r>
            <a:r>
              <a:rPr lang="en-US" altLang="zh-CN" sz="1350" dirty="0">
                <a:solidFill>
                  <a:srgbClr val="993300"/>
                </a:solidFill>
              </a:rPr>
              <a:t>  x1, procedure</a:t>
            </a:r>
          </a:p>
        </p:txBody>
      </p:sp>
      <p:graphicFrame>
        <p:nvGraphicFramePr>
          <p:cNvPr id="26" name="表格 25"/>
          <p:cNvGraphicFramePr>
            <a:graphicFrameLocks noGrp="1"/>
          </p:cNvGraphicFramePr>
          <p:nvPr>
            <p:extLst>
              <p:ext uri="{D42A27DB-BD31-4B8C-83A1-F6EECF244321}">
                <p14:modId xmlns:p14="http://schemas.microsoft.com/office/powerpoint/2010/main" val="3346500400"/>
              </p:ext>
            </p:extLst>
          </p:nvPr>
        </p:nvGraphicFramePr>
        <p:xfrm>
          <a:off x="3105256" y="485051"/>
          <a:ext cx="6156725" cy="278011"/>
        </p:xfrm>
        <a:graphic>
          <a:graphicData uri="http://schemas.openxmlformats.org/drawingml/2006/table">
            <a:tbl>
              <a:tblPr firstRow="1" bandRow="1">
                <a:tableStyleId>{5C22544A-7EE6-4342-B048-85BDC9FD1C3A}</a:tableStyleId>
              </a:tblPr>
              <a:tblGrid>
                <a:gridCol w="918107">
                  <a:extLst>
                    <a:ext uri="{9D8B030D-6E8A-4147-A177-3AD203B41FA5}">
                      <a16:colId xmlns="" xmlns:a16="http://schemas.microsoft.com/office/drawing/2014/main" val="20000"/>
                    </a:ext>
                  </a:extLst>
                </a:gridCol>
                <a:gridCol w="1134134">
                  <a:extLst>
                    <a:ext uri="{9D8B030D-6E8A-4147-A177-3AD203B41FA5}">
                      <a16:colId xmlns="" xmlns:a16="http://schemas.microsoft.com/office/drawing/2014/main" val="20001"/>
                    </a:ext>
                  </a:extLst>
                </a:gridCol>
                <a:gridCol w="1026121">
                  <a:extLst>
                    <a:ext uri="{9D8B030D-6E8A-4147-A177-3AD203B41FA5}">
                      <a16:colId xmlns="" xmlns:a16="http://schemas.microsoft.com/office/drawing/2014/main" val="20002"/>
                    </a:ext>
                  </a:extLst>
                </a:gridCol>
                <a:gridCol w="1026121">
                  <a:extLst>
                    <a:ext uri="{9D8B030D-6E8A-4147-A177-3AD203B41FA5}">
                      <a16:colId xmlns="" xmlns:a16="http://schemas.microsoft.com/office/drawing/2014/main" val="20003"/>
                    </a:ext>
                  </a:extLst>
                </a:gridCol>
                <a:gridCol w="1026121">
                  <a:extLst>
                    <a:ext uri="{9D8B030D-6E8A-4147-A177-3AD203B41FA5}">
                      <a16:colId xmlns="" xmlns:a16="http://schemas.microsoft.com/office/drawing/2014/main" val="20004"/>
                    </a:ext>
                  </a:extLst>
                </a:gridCol>
                <a:gridCol w="1026121">
                  <a:extLst>
                    <a:ext uri="{9D8B030D-6E8A-4147-A177-3AD203B41FA5}">
                      <a16:colId xmlns="" xmlns:a16="http://schemas.microsoft.com/office/drawing/2014/main" val="20005"/>
                    </a:ext>
                  </a:extLst>
                </a:gridCol>
              </a:tblGrid>
              <a:tr h="278011">
                <a:tc>
                  <a:txBody>
                    <a:bodyPr/>
                    <a:lstStyle/>
                    <a:p>
                      <a:pPr algn="ctr"/>
                      <a:r>
                        <a:rPr lang="en-US" altLang="zh-CN" sz="1100" dirty="0" err="1" smtClean="0">
                          <a:solidFill>
                            <a:schemeClr val="tx1"/>
                          </a:solidFill>
                        </a:rPr>
                        <a:t>imm</a:t>
                      </a:r>
                      <a:r>
                        <a:rPr lang="en-US" altLang="zh-CN" sz="1100" dirty="0" smtClean="0">
                          <a:solidFill>
                            <a:schemeClr val="tx1"/>
                          </a:solidFill>
                        </a:rPr>
                        <a:t>[20]</a:t>
                      </a:r>
                      <a:endParaRPr lang="zh-CN" altLang="en-US" sz="1100" dirty="0">
                        <a:solidFill>
                          <a:schemeClr val="tx1"/>
                        </a:solidFill>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smtClean="0">
                          <a:solidFill>
                            <a:schemeClr val="dk1"/>
                          </a:solidFill>
                          <a:latin typeface="+mn-lt"/>
                          <a:ea typeface="+mn-ea"/>
                          <a:cs typeface="+mn-cs"/>
                        </a:rPr>
                        <a:t>imm</a:t>
                      </a:r>
                      <a:r>
                        <a:rPr lang="en-US" altLang="zh-CN" sz="1100" kern="1200" dirty="0" smtClean="0">
                          <a:solidFill>
                            <a:schemeClr val="dk1"/>
                          </a:solidFill>
                          <a:latin typeface="+mn-lt"/>
                          <a:ea typeface="+mn-ea"/>
                          <a:cs typeface="+mn-cs"/>
                        </a:rPr>
                        <a:t>[10:1]</a:t>
                      </a:r>
                      <a:endParaRPr lang="zh-CN" altLang="en-US" sz="1100" kern="1200" dirty="0" smtClean="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smtClean="0">
                          <a:solidFill>
                            <a:schemeClr val="dk1"/>
                          </a:solidFill>
                          <a:latin typeface="+mn-lt"/>
                          <a:ea typeface="+mn-ea"/>
                          <a:cs typeface="+mn-cs"/>
                        </a:rPr>
                        <a:t>imm</a:t>
                      </a:r>
                      <a:r>
                        <a:rPr lang="en-US" altLang="zh-CN" sz="1100" kern="1200" dirty="0" smtClean="0">
                          <a:solidFill>
                            <a:schemeClr val="dk1"/>
                          </a:solidFill>
                          <a:latin typeface="+mn-lt"/>
                          <a:ea typeface="+mn-ea"/>
                          <a:cs typeface="+mn-cs"/>
                        </a:rPr>
                        <a:t>[11]</a:t>
                      </a:r>
                      <a:endParaRPr lang="zh-CN" altLang="en-US" sz="1100" kern="1200" dirty="0" smtClean="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kern="1200" dirty="0" err="1" smtClean="0">
                          <a:solidFill>
                            <a:schemeClr val="dk1"/>
                          </a:solidFill>
                          <a:latin typeface="+mn-lt"/>
                          <a:ea typeface="+mn-ea"/>
                          <a:cs typeface="+mn-cs"/>
                        </a:rPr>
                        <a:t>imm</a:t>
                      </a:r>
                      <a:r>
                        <a:rPr lang="en-US" altLang="zh-CN" sz="1100" kern="1200" dirty="0" smtClean="0">
                          <a:solidFill>
                            <a:schemeClr val="dk1"/>
                          </a:solidFill>
                          <a:latin typeface="+mn-lt"/>
                          <a:ea typeface="+mn-ea"/>
                          <a:cs typeface="+mn-cs"/>
                        </a:rPr>
                        <a:t>[19:12]</a:t>
                      </a:r>
                      <a:endParaRPr lang="zh-CN" altLang="en-US" sz="1100" kern="1200" dirty="0" smtClean="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smtClean="0">
                          <a:solidFill>
                            <a:schemeClr val="dk1"/>
                          </a:solidFill>
                          <a:latin typeface="+mn-lt"/>
                          <a:ea typeface="+mn-ea"/>
                          <a:cs typeface="+mn-cs"/>
                        </a:rPr>
                        <a:t>rd</a:t>
                      </a:r>
                      <a:endParaRPr lang="zh-CN" altLang="en-US" sz="1100" kern="1200" dirty="0" smtClean="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100" kern="1200" dirty="0" err="1" smtClean="0">
                          <a:solidFill>
                            <a:schemeClr val="dk1"/>
                          </a:solidFill>
                          <a:latin typeface="+mn-lt"/>
                          <a:ea typeface="+mn-ea"/>
                          <a:cs typeface="+mn-cs"/>
                        </a:rPr>
                        <a:t>opcode</a:t>
                      </a:r>
                      <a:endParaRPr lang="zh-CN" altLang="en-US" sz="1100" kern="1200" dirty="0" smtClean="0">
                        <a:solidFill>
                          <a:schemeClr val="dk1"/>
                        </a:solidFill>
                        <a:latin typeface="+mn-lt"/>
                        <a:ea typeface="+mn-ea"/>
                        <a:cs typeface="+mn-cs"/>
                      </a:endParaRPr>
                    </a:p>
                  </a:txBody>
                  <a:tcPr marL="68581" marR="68581"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27" name="Rectangle 3"/>
          <p:cNvSpPr txBox="1">
            <a:spLocks noChangeArrowheads="1"/>
          </p:cNvSpPr>
          <p:nvPr/>
        </p:nvSpPr>
        <p:spPr bwMode="auto">
          <a:xfrm>
            <a:off x="-21664" y="4955916"/>
            <a:ext cx="3585552" cy="218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Clr>
                <a:srgbClr val="4BACC6">
                  <a:lumMod val="75000"/>
                </a:srgbClr>
              </a:buClr>
            </a:pPr>
            <a:r>
              <a:rPr lang="en-US" sz="1500" dirty="0"/>
              <a:t>Write PC+4 to </a:t>
            </a:r>
            <a:r>
              <a:rPr lang="en-US" sz="1500" dirty="0" err="1"/>
              <a:t>rd</a:t>
            </a:r>
            <a:r>
              <a:rPr lang="en-US" sz="1500" dirty="0"/>
              <a:t> </a:t>
            </a:r>
          </a:p>
          <a:p>
            <a:pPr eaLnBrk="1" hangingPunct="1">
              <a:buClr>
                <a:srgbClr val="4BACC6">
                  <a:lumMod val="75000"/>
                </a:srgbClr>
              </a:buClr>
            </a:pPr>
            <a:r>
              <a:rPr lang="en-US" sz="1500" dirty="0"/>
              <a:t>Calculate </a:t>
            </a:r>
            <a:r>
              <a:rPr lang="en-US" altLang="zh-CN" sz="1500" dirty="0"/>
              <a:t>target address</a:t>
            </a:r>
          </a:p>
          <a:p>
            <a:pPr lvl="1" eaLnBrk="1" hangingPunct="1">
              <a:buClr>
                <a:srgbClr val="4BACC6">
                  <a:lumMod val="75000"/>
                </a:srgbClr>
              </a:buClr>
            </a:pPr>
            <a:r>
              <a:rPr lang="en-US" altLang="zh-CN" sz="1500" dirty="0">
                <a:solidFill>
                  <a:prstClr val="black"/>
                </a:solidFill>
              </a:rPr>
              <a:t>Sign-extend displacement</a:t>
            </a:r>
          </a:p>
          <a:p>
            <a:pPr lvl="1" eaLnBrk="1" hangingPunct="1">
              <a:buClr>
                <a:srgbClr val="4BACC6">
                  <a:lumMod val="75000"/>
                </a:srgbClr>
              </a:buClr>
            </a:pPr>
            <a:r>
              <a:rPr lang="en-US" altLang="zh-CN" sz="1500" dirty="0">
                <a:solidFill>
                  <a:prstClr val="black"/>
                </a:solidFill>
              </a:rPr>
              <a:t>Shift left 1 place (</a:t>
            </a:r>
            <a:r>
              <a:rPr lang="en-US" altLang="zh-CN" sz="1500" dirty="0" err="1">
                <a:solidFill>
                  <a:prstClr val="black"/>
                </a:solidFill>
              </a:rPr>
              <a:t>halfword</a:t>
            </a:r>
            <a:r>
              <a:rPr lang="en-US" altLang="zh-CN" sz="1500" dirty="0">
                <a:solidFill>
                  <a:prstClr val="black"/>
                </a:solidFill>
              </a:rPr>
              <a:t> displacement)</a:t>
            </a:r>
          </a:p>
          <a:p>
            <a:pPr lvl="1" eaLnBrk="1" hangingPunct="1">
              <a:buClr>
                <a:srgbClr val="4BACC6">
                  <a:lumMod val="75000"/>
                </a:srgbClr>
              </a:buClr>
            </a:pPr>
            <a:r>
              <a:rPr lang="en-US" altLang="zh-CN" sz="1500" dirty="0">
                <a:solidFill>
                  <a:prstClr val="black"/>
                </a:solidFill>
              </a:rPr>
              <a:t>Add to PC value and update PC</a:t>
            </a:r>
            <a:endParaRPr lang="en-US" sz="1500" dirty="0">
              <a:solidFill>
                <a:prstClr val="black"/>
              </a:solidFill>
            </a:endParaRPr>
          </a:p>
          <a:p>
            <a:pPr marL="0" indent="0" eaLnBrk="1" hangingPunct="1">
              <a:buClr>
                <a:srgbClr val="4BACC6">
                  <a:lumMod val="75000"/>
                </a:srgbClr>
              </a:buClr>
              <a:buNone/>
            </a:pPr>
            <a:endParaRPr lang="en-US" sz="1500" dirty="0"/>
          </a:p>
        </p:txBody>
      </p:sp>
      <p:sp>
        <p:nvSpPr>
          <p:cNvPr id="5" name="文本框 4"/>
          <p:cNvSpPr txBox="1"/>
          <p:nvPr/>
        </p:nvSpPr>
        <p:spPr>
          <a:xfrm>
            <a:off x="3707905" y="6284059"/>
            <a:ext cx="4956372" cy="338554"/>
          </a:xfrm>
          <a:prstGeom prst="rect">
            <a:avLst/>
          </a:prstGeom>
          <a:noFill/>
        </p:spPr>
        <p:txBody>
          <a:bodyPr wrap="square" rtlCol="0">
            <a:spAutoFit/>
          </a:bodyPr>
          <a:lstStyle/>
          <a:p>
            <a:r>
              <a:rPr lang="zh-CN" altLang="en-US" b="1" dirty="0">
                <a:solidFill>
                  <a:srgbClr val="FF0000"/>
                </a:solidFill>
              </a:rPr>
              <a:t>画</a:t>
            </a:r>
            <a:r>
              <a:rPr lang="zh-CN" altLang="en-US" b="1" dirty="0" smtClean="0">
                <a:solidFill>
                  <a:srgbClr val="FF0000"/>
                </a:solidFill>
              </a:rPr>
              <a:t>了灰色阴影的部件在本指令执行时不起作用，下同</a:t>
            </a:r>
            <a:endParaRPr lang="zh-CN" altLang="en-US" b="1" dirty="0">
              <a:solidFill>
                <a:srgbClr val="FF0000"/>
              </a:solidFill>
            </a:endParaRPr>
          </a:p>
        </p:txBody>
      </p:sp>
      <p:sp>
        <p:nvSpPr>
          <p:cNvPr id="28" name="文本框 27"/>
          <p:cNvSpPr txBox="1"/>
          <p:nvPr/>
        </p:nvSpPr>
        <p:spPr>
          <a:xfrm>
            <a:off x="-21664" y="1268760"/>
            <a:ext cx="2433425" cy="206210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仅当</a:t>
            </a:r>
            <a:r>
              <a:rPr lang="en-US" altLang="zh-CN" dirty="0" err="1" smtClean="0"/>
              <a:t>jal</a:t>
            </a:r>
            <a:r>
              <a:rPr lang="zh-CN" altLang="en-US" dirty="0" smtClean="0"/>
              <a:t>指令执行时，控制信号</a:t>
            </a:r>
            <a:r>
              <a:rPr lang="en-US" altLang="zh-CN" dirty="0" smtClean="0"/>
              <a:t>jump=1</a:t>
            </a:r>
            <a:r>
              <a:rPr lang="zh-CN" altLang="en-US" dirty="0" smtClean="0"/>
              <a:t>，其它时候为</a:t>
            </a:r>
            <a:r>
              <a:rPr lang="en-US" altLang="zh-CN" dirty="0" smtClean="0"/>
              <a:t>0</a:t>
            </a:r>
          </a:p>
          <a:p>
            <a:pPr marL="285750" indent="-285750">
              <a:buFont typeface="Arial" panose="020B0604020202020204" pitchFamily="34" charset="0"/>
              <a:buChar char="•"/>
            </a:pPr>
            <a:r>
              <a:rPr lang="zh-CN" altLang="en-US" dirty="0"/>
              <a:t>仅</a:t>
            </a:r>
            <a:r>
              <a:rPr lang="zh-CN" altLang="en-US" dirty="0" smtClean="0"/>
              <a:t>当</a:t>
            </a:r>
            <a:r>
              <a:rPr lang="en-US" altLang="zh-CN" dirty="0" err="1" smtClean="0"/>
              <a:t>beq</a:t>
            </a:r>
            <a:r>
              <a:rPr lang="zh-CN" altLang="en-US" dirty="0" smtClean="0"/>
              <a:t>指令</a:t>
            </a:r>
            <a:r>
              <a:rPr lang="zh-CN" altLang="en-US" dirty="0"/>
              <a:t>执行</a:t>
            </a:r>
            <a:r>
              <a:rPr lang="zh-CN" altLang="en-US" dirty="0" smtClean="0"/>
              <a:t>时，控制信号</a:t>
            </a:r>
            <a:r>
              <a:rPr lang="en-US" altLang="zh-CN" dirty="0" smtClean="0"/>
              <a:t>branch=1</a:t>
            </a:r>
            <a:r>
              <a:rPr lang="zh-CN" altLang="en-US" dirty="0" smtClean="0"/>
              <a:t>，其他时候为</a:t>
            </a:r>
            <a:r>
              <a:rPr lang="en-US" altLang="zh-CN" dirty="0" smtClean="0"/>
              <a:t>0</a:t>
            </a:r>
            <a:endParaRPr lang="en-US" altLang="zh-CN" dirty="0"/>
          </a:p>
          <a:p>
            <a:pPr marL="285750" indent="-285750">
              <a:buFont typeface="Arial" panose="020B0604020202020204" pitchFamily="34" charset="0"/>
              <a:buChar char="•"/>
            </a:pPr>
            <a:endParaRPr lang="en-US" altLang="zh-CN" dirty="0" smtClean="0"/>
          </a:p>
          <a:p>
            <a:endParaRPr lang="zh-CN" altLang="en-US" dirty="0"/>
          </a:p>
        </p:txBody>
      </p:sp>
    </p:spTree>
    <p:extLst>
      <p:ext uri="{BB962C8B-B14F-4D97-AF65-F5344CB8AC3E}">
        <p14:creationId xmlns:p14="http://schemas.microsoft.com/office/powerpoint/2010/main" val="40600390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ea typeface="宋体" panose="02010600030101010101" pitchFamily="2" charset="-122"/>
              </a:rPr>
              <a:t>R-Type Instruction</a:t>
            </a:r>
            <a:endParaRPr lang="zh-CN" altLang="en-US" dirty="0"/>
          </a:p>
        </p:txBody>
      </p:sp>
      <p:grpSp>
        <p:nvGrpSpPr>
          <p:cNvPr id="4" name="组合 3"/>
          <p:cNvGrpSpPr/>
          <p:nvPr/>
        </p:nvGrpSpPr>
        <p:grpSpPr>
          <a:xfrm>
            <a:off x="2411760" y="1508483"/>
            <a:ext cx="6634197" cy="4242775"/>
            <a:chOff x="3647728" y="114380"/>
            <a:chExt cx="8398864" cy="5402852"/>
          </a:xfrm>
        </p:grpSpPr>
        <p:pic>
          <p:nvPicPr>
            <p:cNvPr id="6" name="图片 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15" name="椭圆 14"/>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16" name="肘形连接符 15"/>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grpSp>
        <p:nvGrpSpPr>
          <p:cNvPr id="19" name="组合 18"/>
          <p:cNvGrpSpPr/>
          <p:nvPr/>
        </p:nvGrpSpPr>
        <p:grpSpPr>
          <a:xfrm>
            <a:off x="268988" y="1969994"/>
            <a:ext cx="2515977" cy="1408981"/>
            <a:chOff x="9192344" y="1098521"/>
            <a:chExt cx="3354636" cy="1878641"/>
          </a:xfrm>
        </p:grpSpPr>
        <p:sp>
          <p:nvSpPr>
            <p:cNvPr id="20" name="Rectangle 105"/>
            <p:cNvSpPr>
              <a:spLocks noChangeArrowheads="1"/>
            </p:cNvSpPr>
            <p:nvPr/>
          </p:nvSpPr>
          <p:spPr bwMode="auto">
            <a:xfrm>
              <a:off x="9218539" y="1098521"/>
              <a:ext cx="22702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pPr>
              <a:r>
                <a:rPr lang="en-US" altLang="zh-CN" sz="1500" dirty="0">
                  <a:solidFill>
                    <a:srgbClr val="993300"/>
                  </a:solidFill>
                </a:rPr>
                <a:t>add  x9, x20, x21</a:t>
              </a:r>
            </a:p>
          </p:txBody>
        </p:sp>
        <p:sp>
          <p:nvSpPr>
            <p:cNvPr id="21" name="Rectangle 3"/>
            <p:cNvSpPr txBox="1">
              <a:spLocks noChangeArrowheads="1"/>
            </p:cNvSpPr>
            <p:nvPr/>
          </p:nvSpPr>
          <p:spPr bwMode="auto">
            <a:xfrm>
              <a:off x="9192344" y="1628800"/>
              <a:ext cx="3354636" cy="134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Clr>
                  <a:srgbClr val="4BACC6">
                    <a:lumMod val="75000"/>
                  </a:srgbClr>
                </a:buClr>
                <a:buFont typeface="+mj-lt"/>
                <a:buAutoNum type="arabicPeriod"/>
              </a:pPr>
              <a:r>
                <a:rPr lang="en-US" sz="1500" dirty="0"/>
                <a:t>Read two register operands</a:t>
              </a:r>
            </a:p>
            <a:p>
              <a:pPr eaLnBrk="1" hangingPunct="1">
                <a:buClr>
                  <a:srgbClr val="4BACC6">
                    <a:lumMod val="75000"/>
                  </a:srgbClr>
                </a:buClr>
                <a:buFont typeface="+mj-lt"/>
                <a:buAutoNum type="arabicPeriod"/>
              </a:pPr>
              <a:r>
                <a:rPr lang="en-US" sz="1500" dirty="0"/>
                <a:t>Perform arithmetic/logical operation</a:t>
              </a:r>
            </a:p>
            <a:p>
              <a:pPr eaLnBrk="1" hangingPunct="1">
                <a:buClr>
                  <a:srgbClr val="4BACC6">
                    <a:lumMod val="75000"/>
                  </a:srgbClr>
                </a:buClr>
                <a:buFont typeface="+mj-lt"/>
                <a:buAutoNum type="arabicPeriod"/>
              </a:pPr>
              <a:r>
                <a:rPr lang="en-US" sz="1500" dirty="0"/>
                <a:t>Write register result</a:t>
              </a:r>
              <a:endParaRPr lang="en-AU" sz="1500" dirty="0"/>
            </a:p>
          </p:txBody>
        </p:sp>
      </p:grpSp>
      <p:pic>
        <p:nvPicPr>
          <p:cNvPr id="3" name="图片 2"/>
          <p:cNvPicPr>
            <a:picLocks noChangeAspect="1"/>
          </p:cNvPicPr>
          <p:nvPr/>
        </p:nvPicPr>
        <p:blipFill>
          <a:blip r:embed="rId4"/>
          <a:stretch>
            <a:fillRect/>
          </a:stretch>
        </p:blipFill>
        <p:spPr>
          <a:xfrm>
            <a:off x="2789802" y="1051047"/>
            <a:ext cx="6318702" cy="457436"/>
          </a:xfrm>
          <a:prstGeom prst="rect">
            <a:avLst/>
          </a:prstGeom>
        </p:spPr>
      </p:pic>
      <p:sp>
        <p:nvSpPr>
          <p:cNvPr id="22" name="圆角矩形 21"/>
          <p:cNvSpPr/>
          <p:nvPr/>
        </p:nvSpPr>
        <p:spPr>
          <a:xfrm>
            <a:off x="7599185" y="3982619"/>
            <a:ext cx="918102" cy="1107065"/>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3" name="圆角矩形 22"/>
          <p:cNvSpPr/>
          <p:nvPr/>
        </p:nvSpPr>
        <p:spPr>
          <a:xfrm>
            <a:off x="6431364" y="2078850"/>
            <a:ext cx="1122946" cy="827906"/>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4" name="圆角矩形 23"/>
          <p:cNvSpPr/>
          <p:nvPr/>
        </p:nvSpPr>
        <p:spPr>
          <a:xfrm>
            <a:off x="5394874" y="4825669"/>
            <a:ext cx="804316" cy="601553"/>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26" name="肘形连接符 25"/>
          <p:cNvCxnSpPr/>
          <p:nvPr/>
        </p:nvCxnSpPr>
        <p:spPr>
          <a:xfrm flipV="1">
            <a:off x="2987824" y="2034725"/>
            <a:ext cx="3288723" cy="590907"/>
          </a:xfrm>
          <a:prstGeom prst="bentConnector3">
            <a:avLst>
              <a:gd name="adj1" fmla="val 46524"/>
            </a:avLst>
          </a:prstGeom>
          <a:ln w="63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952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Load Instruction</a:t>
            </a:r>
            <a:endParaRPr lang="zh-CN" altLang="en-US" dirty="0"/>
          </a:p>
        </p:txBody>
      </p:sp>
      <p:grpSp>
        <p:nvGrpSpPr>
          <p:cNvPr id="4" name="组合 3"/>
          <p:cNvGrpSpPr/>
          <p:nvPr/>
        </p:nvGrpSpPr>
        <p:grpSpPr>
          <a:xfrm>
            <a:off x="2746809" y="1699119"/>
            <a:ext cx="6299148" cy="4052139"/>
            <a:chOff x="3647728" y="114380"/>
            <a:chExt cx="8398864" cy="5402852"/>
          </a:xfrm>
        </p:grpSpPr>
        <p:pic>
          <p:nvPicPr>
            <p:cNvPr id="6" name="图片 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15" name="椭圆 14"/>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16" name="肘形连接符 15"/>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sp>
        <p:nvSpPr>
          <p:cNvPr id="19" name="圆角矩形 18"/>
          <p:cNvSpPr/>
          <p:nvPr/>
        </p:nvSpPr>
        <p:spPr>
          <a:xfrm>
            <a:off x="6456567" y="2080523"/>
            <a:ext cx="1122946" cy="827906"/>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20" name="直接连接符 19"/>
          <p:cNvCxnSpPr/>
          <p:nvPr/>
        </p:nvCxnSpPr>
        <p:spPr>
          <a:xfrm>
            <a:off x="6246187" y="4836315"/>
            <a:ext cx="1432313"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214429" y="5576070"/>
            <a:ext cx="1242138"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p:nvPr/>
        </p:nvCxnSpPr>
        <p:spPr>
          <a:xfrm flipV="1">
            <a:off x="3167844" y="2190021"/>
            <a:ext cx="3288723" cy="590907"/>
          </a:xfrm>
          <a:prstGeom prst="bentConnector3">
            <a:avLst>
              <a:gd name="adj1" fmla="val 46524"/>
            </a:avLst>
          </a:prstGeom>
          <a:ln w="63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3" name="Rectangle 3"/>
          <p:cNvSpPr txBox="1">
            <a:spLocks noChangeArrowheads="1"/>
          </p:cNvSpPr>
          <p:nvPr/>
        </p:nvSpPr>
        <p:spPr bwMode="auto">
          <a:xfrm>
            <a:off x="208524" y="2255407"/>
            <a:ext cx="2473588" cy="172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buClr>
                <a:srgbClr val="4BACC6">
                  <a:lumMod val="75000"/>
                </a:srgbClr>
              </a:buClr>
              <a:buFont typeface="+mj-lt"/>
              <a:buAutoNum type="arabicPeriod"/>
            </a:pPr>
            <a:r>
              <a:rPr lang="en-US" sz="1500" dirty="0"/>
              <a:t>Read register operands</a:t>
            </a:r>
          </a:p>
          <a:p>
            <a:pPr eaLnBrk="1" hangingPunct="1">
              <a:lnSpc>
                <a:spcPct val="90000"/>
              </a:lnSpc>
              <a:buClr>
                <a:srgbClr val="4BACC6">
                  <a:lumMod val="75000"/>
                </a:srgbClr>
              </a:buClr>
              <a:buFont typeface="+mj-lt"/>
              <a:buAutoNum type="arabicPeriod"/>
            </a:pPr>
            <a:r>
              <a:rPr lang="en-US" sz="1500" dirty="0"/>
              <a:t>Calculate address using 12-bit offset</a:t>
            </a:r>
          </a:p>
          <a:p>
            <a:pPr marL="685800" lvl="1" indent="-342900" eaLnBrk="1" hangingPunct="1">
              <a:lnSpc>
                <a:spcPct val="90000"/>
              </a:lnSpc>
              <a:buClr>
                <a:srgbClr val="4BACC6">
                  <a:lumMod val="75000"/>
                </a:srgbClr>
              </a:buClr>
              <a:buFont typeface="+mj-lt"/>
              <a:buAutoNum type="arabicPeriod"/>
            </a:pPr>
            <a:r>
              <a:rPr lang="en-US" sz="1500" dirty="0">
                <a:solidFill>
                  <a:prstClr val="black"/>
                </a:solidFill>
              </a:rPr>
              <a:t>Use ALU, but sign-extend offset</a:t>
            </a:r>
          </a:p>
          <a:p>
            <a:pPr eaLnBrk="1" hangingPunct="1">
              <a:lnSpc>
                <a:spcPct val="90000"/>
              </a:lnSpc>
              <a:buClr>
                <a:srgbClr val="4BACC6">
                  <a:lumMod val="75000"/>
                </a:srgbClr>
              </a:buClr>
              <a:buFont typeface="+mj-lt"/>
              <a:buAutoNum type="arabicPeriod"/>
            </a:pPr>
            <a:r>
              <a:rPr lang="en-US" sz="1500" dirty="0"/>
              <a:t>Read memory and update register</a:t>
            </a:r>
          </a:p>
        </p:txBody>
      </p:sp>
      <p:sp>
        <p:nvSpPr>
          <p:cNvPr id="24" name="Rectangle 105"/>
          <p:cNvSpPr>
            <a:spLocks noChangeArrowheads="1"/>
          </p:cNvSpPr>
          <p:nvPr/>
        </p:nvSpPr>
        <p:spPr bwMode="auto">
          <a:xfrm>
            <a:off x="263924" y="1807909"/>
            <a:ext cx="144623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pPr>
            <a:r>
              <a:rPr lang="en-US" altLang="zh-CN" sz="1500" dirty="0" err="1">
                <a:solidFill>
                  <a:srgbClr val="993300"/>
                </a:solidFill>
              </a:rPr>
              <a:t>ld</a:t>
            </a:r>
            <a:r>
              <a:rPr lang="en-US" altLang="zh-CN" sz="1500" dirty="0">
                <a:solidFill>
                  <a:srgbClr val="993300"/>
                </a:solidFill>
              </a:rPr>
              <a:t>  x1, 200(x2)</a:t>
            </a:r>
          </a:p>
        </p:txBody>
      </p:sp>
      <p:pic>
        <p:nvPicPr>
          <p:cNvPr id="3" name="图片 2"/>
          <p:cNvPicPr>
            <a:picLocks noChangeAspect="1"/>
          </p:cNvPicPr>
          <p:nvPr/>
        </p:nvPicPr>
        <p:blipFill>
          <a:blip r:embed="rId4"/>
          <a:stretch>
            <a:fillRect/>
          </a:stretch>
        </p:blipFill>
        <p:spPr>
          <a:xfrm>
            <a:off x="3087919" y="1122273"/>
            <a:ext cx="5973352" cy="470523"/>
          </a:xfrm>
          <a:prstGeom prst="rect">
            <a:avLst/>
          </a:prstGeom>
        </p:spPr>
      </p:pic>
    </p:spTree>
    <p:extLst>
      <p:ext uri="{BB962C8B-B14F-4D97-AF65-F5344CB8AC3E}">
        <p14:creationId xmlns:p14="http://schemas.microsoft.com/office/powerpoint/2010/main" val="12384374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Store Instruction</a:t>
            </a:r>
            <a:endParaRPr lang="zh-CN" altLang="en-US" dirty="0"/>
          </a:p>
        </p:txBody>
      </p:sp>
      <p:grpSp>
        <p:nvGrpSpPr>
          <p:cNvPr id="4" name="组合 3"/>
          <p:cNvGrpSpPr/>
          <p:nvPr/>
        </p:nvGrpSpPr>
        <p:grpSpPr>
          <a:xfrm>
            <a:off x="2746809" y="1700808"/>
            <a:ext cx="6299148" cy="4052139"/>
            <a:chOff x="3647728" y="114380"/>
            <a:chExt cx="8398864" cy="5402852"/>
          </a:xfrm>
        </p:grpSpPr>
        <p:pic>
          <p:nvPicPr>
            <p:cNvPr id="6" name="图片 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15" name="椭圆 14"/>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16" name="肘形连接符 15"/>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sp>
        <p:nvSpPr>
          <p:cNvPr id="19" name="圆角矩形 18"/>
          <p:cNvSpPr/>
          <p:nvPr/>
        </p:nvSpPr>
        <p:spPr>
          <a:xfrm>
            <a:off x="6456567" y="2082212"/>
            <a:ext cx="1122946" cy="827906"/>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5" name="直接连接符 4"/>
          <p:cNvCxnSpPr/>
          <p:nvPr/>
        </p:nvCxnSpPr>
        <p:spPr>
          <a:xfrm>
            <a:off x="5214429" y="5577759"/>
            <a:ext cx="1242138"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p:nvPr/>
        </p:nvCxnSpPr>
        <p:spPr>
          <a:xfrm flipV="1">
            <a:off x="3167844" y="2191710"/>
            <a:ext cx="3288723" cy="590907"/>
          </a:xfrm>
          <a:prstGeom prst="bentConnector3">
            <a:avLst>
              <a:gd name="adj1" fmla="val 46524"/>
            </a:avLst>
          </a:prstGeom>
          <a:ln w="63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8" name="Rectangle 105"/>
          <p:cNvSpPr>
            <a:spLocks noChangeArrowheads="1"/>
          </p:cNvSpPr>
          <p:nvPr/>
        </p:nvSpPr>
        <p:spPr bwMode="auto">
          <a:xfrm>
            <a:off x="166457" y="1859667"/>
            <a:ext cx="150073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pPr>
            <a:r>
              <a:rPr lang="en-US" altLang="zh-CN" sz="1500" dirty="0" err="1">
                <a:solidFill>
                  <a:srgbClr val="993300"/>
                </a:solidFill>
              </a:rPr>
              <a:t>sd</a:t>
            </a:r>
            <a:r>
              <a:rPr lang="en-US" altLang="zh-CN" sz="1500" dirty="0">
                <a:solidFill>
                  <a:srgbClr val="993300"/>
                </a:solidFill>
              </a:rPr>
              <a:t>  x1, 200(x2)</a:t>
            </a:r>
          </a:p>
        </p:txBody>
      </p:sp>
      <p:sp>
        <p:nvSpPr>
          <p:cNvPr id="29" name="Rectangle 3"/>
          <p:cNvSpPr txBox="1">
            <a:spLocks noChangeArrowheads="1"/>
          </p:cNvSpPr>
          <p:nvPr/>
        </p:nvSpPr>
        <p:spPr bwMode="auto">
          <a:xfrm>
            <a:off x="165532" y="2198218"/>
            <a:ext cx="2473588" cy="172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buClr>
                <a:srgbClr val="4BACC6">
                  <a:lumMod val="75000"/>
                </a:srgbClr>
              </a:buClr>
              <a:buFont typeface="+mj-lt"/>
              <a:buAutoNum type="arabicPeriod"/>
            </a:pPr>
            <a:r>
              <a:rPr lang="en-US" sz="1500"/>
              <a:t>Read register operands</a:t>
            </a:r>
          </a:p>
          <a:p>
            <a:pPr eaLnBrk="1" hangingPunct="1">
              <a:lnSpc>
                <a:spcPct val="90000"/>
              </a:lnSpc>
              <a:buClr>
                <a:srgbClr val="4BACC6">
                  <a:lumMod val="75000"/>
                </a:srgbClr>
              </a:buClr>
              <a:buFont typeface="+mj-lt"/>
              <a:buAutoNum type="arabicPeriod"/>
            </a:pPr>
            <a:r>
              <a:rPr lang="en-US" sz="1500"/>
              <a:t>Calculate address using 12-bit offset</a:t>
            </a:r>
          </a:p>
          <a:p>
            <a:pPr marL="685800" lvl="1" indent="-342900" eaLnBrk="1" hangingPunct="1">
              <a:lnSpc>
                <a:spcPct val="90000"/>
              </a:lnSpc>
              <a:buClr>
                <a:srgbClr val="4BACC6">
                  <a:lumMod val="75000"/>
                </a:srgbClr>
              </a:buClr>
              <a:buFont typeface="+mj-lt"/>
              <a:buAutoNum type="arabicPeriod"/>
            </a:pPr>
            <a:r>
              <a:rPr lang="en-US" sz="1500">
                <a:solidFill>
                  <a:prstClr val="black"/>
                </a:solidFill>
              </a:rPr>
              <a:t>Use ALU, but sign-extend offset</a:t>
            </a:r>
          </a:p>
          <a:p>
            <a:pPr eaLnBrk="1" hangingPunct="1">
              <a:lnSpc>
                <a:spcPct val="90000"/>
              </a:lnSpc>
              <a:buClr>
                <a:srgbClr val="4BACC6">
                  <a:lumMod val="75000"/>
                </a:srgbClr>
              </a:buClr>
              <a:buFont typeface="+mj-lt"/>
              <a:buAutoNum type="arabicPeriod"/>
            </a:pPr>
            <a:r>
              <a:rPr kumimoji="1" lang="en-US" sz="1500"/>
              <a:t>Write register value to memory</a:t>
            </a:r>
            <a:endParaRPr lang="en-US" sz="1500"/>
          </a:p>
        </p:txBody>
      </p:sp>
      <p:pic>
        <p:nvPicPr>
          <p:cNvPr id="30" name="图片 29"/>
          <p:cNvPicPr>
            <a:picLocks noChangeAspect="1"/>
          </p:cNvPicPr>
          <p:nvPr/>
        </p:nvPicPr>
        <p:blipFill>
          <a:blip r:embed="rId4"/>
          <a:stretch>
            <a:fillRect/>
          </a:stretch>
        </p:blipFill>
        <p:spPr>
          <a:xfrm>
            <a:off x="2643360" y="1048631"/>
            <a:ext cx="6506047" cy="523258"/>
          </a:xfrm>
          <a:prstGeom prst="rect">
            <a:avLst/>
          </a:prstGeom>
        </p:spPr>
      </p:pic>
    </p:spTree>
    <p:extLst>
      <p:ext uri="{BB962C8B-B14F-4D97-AF65-F5344CB8AC3E}">
        <p14:creationId xmlns:p14="http://schemas.microsoft.com/office/powerpoint/2010/main" val="13836102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BEQ Instruction</a:t>
            </a:r>
            <a:endParaRPr lang="zh-CN" altLang="en-US" dirty="0"/>
          </a:p>
        </p:txBody>
      </p:sp>
      <p:grpSp>
        <p:nvGrpSpPr>
          <p:cNvPr id="4" name="组合 3"/>
          <p:cNvGrpSpPr/>
          <p:nvPr/>
        </p:nvGrpSpPr>
        <p:grpSpPr>
          <a:xfrm>
            <a:off x="2746809" y="1700808"/>
            <a:ext cx="6299148" cy="4052139"/>
            <a:chOff x="3647728" y="114380"/>
            <a:chExt cx="8398864" cy="5402852"/>
          </a:xfrm>
        </p:grpSpPr>
        <p:pic>
          <p:nvPicPr>
            <p:cNvPr id="6" name="图片 5"/>
            <p:cNvPicPr>
              <a:picLocks noChangeAspect="1"/>
            </p:cNvPicPr>
            <p:nvPr/>
          </p:nvPicPr>
          <p:blipFill>
            <a:blip r:embed="rId3"/>
            <a:stretch>
              <a:fillRect/>
            </a:stretch>
          </p:blipFill>
          <p:spPr>
            <a:xfrm>
              <a:off x="3647728" y="114380"/>
              <a:ext cx="8398864" cy="5402852"/>
            </a:xfrm>
            <a:prstGeom prst="rect">
              <a:avLst/>
            </a:prstGeom>
          </p:spPr>
        </p:pic>
        <p:cxnSp>
          <p:nvCxnSpPr>
            <p:cNvPr id="7" name="肘形连接符 6"/>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15" name="椭圆 14"/>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16" name="肘形连接符 15"/>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30551" y="1364365"/>
              <a:ext cx="671040" cy="30777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sp>
        <p:nvSpPr>
          <p:cNvPr id="20" name="圆角矩形 19"/>
          <p:cNvSpPr/>
          <p:nvPr/>
        </p:nvSpPr>
        <p:spPr>
          <a:xfrm>
            <a:off x="7599185" y="3957248"/>
            <a:ext cx="918102" cy="1242138"/>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1" name="圆角矩形 20"/>
          <p:cNvSpPr/>
          <p:nvPr/>
        </p:nvSpPr>
        <p:spPr>
          <a:xfrm>
            <a:off x="5316025" y="4846666"/>
            <a:ext cx="918102" cy="639410"/>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22" name="直接连接符 21"/>
          <p:cNvCxnSpPr/>
          <p:nvPr/>
        </p:nvCxnSpPr>
        <p:spPr>
          <a:xfrm>
            <a:off x="6246187" y="4838004"/>
            <a:ext cx="1432313"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214429" y="5577759"/>
            <a:ext cx="1242138" cy="0"/>
          </a:xfrm>
          <a:prstGeom prst="line">
            <a:avLst/>
          </a:prstGeom>
          <a:ln w="1905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4" name="Rectangle 3"/>
          <p:cNvSpPr txBox="1">
            <a:spLocks noChangeArrowheads="1"/>
          </p:cNvSpPr>
          <p:nvPr/>
        </p:nvSpPr>
        <p:spPr bwMode="auto">
          <a:xfrm>
            <a:off x="-18510" y="2203146"/>
            <a:ext cx="2852609" cy="218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Clr>
                <a:srgbClr val="4BACC6">
                  <a:lumMod val="75000"/>
                </a:srgbClr>
              </a:buClr>
            </a:pPr>
            <a:r>
              <a:rPr lang="en-US" sz="1500"/>
              <a:t>Read register operands</a:t>
            </a:r>
          </a:p>
          <a:p>
            <a:pPr eaLnBrk="1" hangingPunct="1">
              <a:buClr>
                <a:srgbClr val="4BACC6">
                  <a:lumMod val="75000"/>
                </a:srgbClr>
              </a:buClr>
            </a:pPr>
            <a:r>
              <a:rPr lang="en-US" sz="1500"/>
              <a:t>Compare operands</a:t>
            </a:r>
          </a:p>
          <a:p>
            <a:pPr lvl="1" eaLnBrk="1" hangingPunct="1">
              <a:buClr>
                <a:srgbClr val="4BACC6">
                  <a:lumMod val="75000"/>
                </a:srgbClr>
              </a:buClr>
            </a:pPr>
            <a:r>
              <a:rPr lang="en-US" sz="1500">
                <a:solidFill>
                  <a:prstClr val="black"/>
                </a:solidFill>
              </a:rPr>
              <a:t>Use ALU, subtract and check Zero output</a:t>
            </a:r>
          </a:p>
          <a:p>
            <a:pPr eaLnBrk="1" hangingPunct="1">
              <a:buClr>
                <a:srgbClr val="4BACC6">
                  <a:lumMod val="75000"/>
                </a:srgbClr>
              </a:buClr>
            </a:pPr>
            <a:r>
              <a:rPr lang="en-US" sz="1500"/>
              <a:t>Calculate target address</a:t>
            </a:r>
          </a:p>
          <a:p>
            <a:pPr lvl="1" eaLnBrk="1" hangingPunct="1">
              <a:buClr>
                <a:srgbClr val="4BACC6">
                  <a:lumMod val="75000"/>
                </a:srgbClr>
              </a:buClr>
            </a:pPr>
            <a:r>
              <a:rPr lang="en-US" sz="1500">
                <a:solidFill>
                  <a:prstClr val="black"/>
                </a:solidFill>
              </a:rPr>
              <a:t>Sign-extend displacement</a:t>
            </a:r>
          </a:p>
          <a:p>
            <a:pPr lvl="1" eaLnBrk="1" hangingPunct="1">
              <a:buClr>
                <a:srgbClr val="4BACC6">
                  <a:lumMod val="75000"/>
                </a:srgbClr>
              </a:buClr>
            </a:pPr>
            <a:r>
              <a:rPr lang="en-US" sz="1500">
                <a:solidFill>
                  <a:prstClr val="black"/>
                </a:solidFill>
              </a:rPr>
              <a:t>Shift left 1 place (</a:t>
            </a:r>
            <a:r>
              <a:rPr lang="en-US" sz="1500" err="1">
                <a:solidFill>
                  <a:prstClr val="black"/>
                </a:solidFill>
              </a:rPr>
              <a:t>halfword</a:t>
            </a:r>
            <a:r>
              <a:rPr lang="en-US" sz="1500">
                <a:solidFill>
                  <a:prstClr val="black"/>
                </a:solidFill>
              </a:rPr>
              <a:t> displacement) </a:t>
            </a:r>
          </a:p>
          <a:p>
            <a:pPr lvl="1" eaLnBrk="1" hangingPunct="1">
              <a:buClr>
                <a:srgbClr val="4BACC6">
                  <a:lumMod val="75000"/>
                </a:srgbClr>
              </a:buClr>
            </a:pPr>
            <a:r>
              <a:rPr lang="en-US" sz="1500">
                <a:solidFill>
                  <a:prstClr val="black"/>
                </a:solidFill>
              </a:rPr>
              <a:t>Add to PC value and update PC</a:t>
            </a:r>
          </a:p>
        </p:txBody>
      </p:sp>
      <p:sp>
        <p:nvSpPr>
          <p:cNvPr id="25" name="Rectangle 105"/>
          <p:cNvSpPr>
            <a:spLocks noChangeArrowheads="1"/>
          </p:cNvSpPr>
          <p:nvPr/>
        </p:nvSpPr>
        <p:spPr bwMode="auto">
          <a:xfrm>
            <a:off x="92559" y="1759962"/>
            <a:ext cx="16818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pPr>
            <a:r>
              <a:rPr lang="en-US" altLang="zh-CN" sz="1500" dirty="0" err="1">
                <a:solidFill>
                  <a:srgbClr val="993300"/>
                </a:solidFill>
              </a:rPr>
              <a:t>beq</a:t>
            </a:r>
            <a:r>
              <a:rPr lang="en-US" altLang="zh-CN" sz="1500" dirty="0">
                <a:solidFill>
                  <a:srgbClr val="993300"/>
                </a:solidFill>
              </a:rPr>
              <a:t>  x1, x2</a:t>
            </a:r>
            <a:r>
              <a:rPr lang="zh-CN" altLang="en-US" sz="1500" dirty="0">
                <a:solidFill>
                  <a:srgbClr val="993300"/>
                </a:solidFill>
              </a:rPr>
              <a:t>，</a:t>
            </a:r>
            <a:r>
              <a:rPr lang="en-US" altLang="zh-CN" sz="1500" dirty="0">
                <a:solidFill>
                  <a:srgbClr val="993300"/>
                </a:solidFill>
              </a:rPr>
              <a:t>200</a:t>
            </a:r>
          </a:p>
        </p:txBody>
      </p:sp>
      <p:graphicFrame>
        <p:nvGraphicFramePr>
          <p:cNvPr id="26" name="表格 25"/>
          <p:cNvGraphicFramePr>
            <a:graphicFrameLocks noGrp="1"/>
          </p:cNvGraphicFramePr>
          <p:nvPr/>
        </p:nvGraphicFramePr>
        <p:xfrm>
          <a:off x="2885633" y="1263634"/>
          <a:ext cx="6103145" cy="278012"/>
        </p:xfrm>
        <a:graphic>
          <a:graphicData uri="http://schemas.openxmlformats.org/drawingml/2006/table">
            <a:tbl>
              <a:tblPr firstRow="1" bandRow="1">
                <a:tableStyleId>{5C22544A-7EE6-4342-B048-85BDC9FD1C3A}</a:tableStyleId>
              </a:tblPr>
              <a:tblGrid>
                <a:gridCol w="762893">
                  <a:extLst>
                    <a:ext uri="{9D8B030D-6E8A-4147-A177-3AD203B41FA5}">
                      <a16:colId xmlns="" xmlns:a16="http://schemas.microsoft.com/office/drawing/2014/main" val="20000"/>
                    </a:ext>
                  </a:extLst>
                </a:gridCol>
                <a:gridCol w="886605">
                  <a:extLst>
                    <a:ext uri="{9D8B030D-6E8A-4147-A177-3AD203B41FA5}">
                      <a16:colId xmlns="" xmlns:a16="http://schemas.microsoft.com/office/drawing/2014/main" val="20001"/>
                    </a:ext>
                  </a:extLst>
                </a:gridCol>
                <a:gridCol w="639181">
                  <a:extLst>
                    <a:ext uri="{9D8B030D-6E8A-4147-A177-3AD203B41FA5}">
                      <a16:colId xmlns="" xmlns:a16="http://schemas.microsoft.com/office/drawing/2014/main" val="20002"/>
                    </a:ext>
                  </a:extLst>
                </a:gridCol>
                <a:gridCol w="762893">
                  <a:extLst>
                    <a:ext uri="{9D8B030D-6E8A-4147-A177-3AD203B41FA5}">
                      <a16:colId xmlns="" xmlns:a16="http://schemas.microsoft.com/office/drawing/2014/main" val="20003"/>
                    </a:ext>
                  </a:extLst>
                </a:gridCol>
                <a:gridCol w="675127">
                  <a:extLst>
                    <a:ext uri="{9D8B030D-6E8A-4147-A177-3AD203B41FA5}">
                      <a16:colId xmlns="" xmlns:a16="http://schemas.microsoft.com/office/drawing/2014/main" val="20004"/>
                    </a:ext>
                  </a:extLst>
                </a:gridCol>
                <a:gridCol w="756142">
                  <a:extLst>
                    <a:ext uri="{9D8B030D-6E8A-4147-A177-3AD203B41FA5}">
                      <a16:colId xmlns="" xmlns:a16="http://schemas.microsoft.com/office/drawing/2014/main" val="20005"/>
                    </a:ext>
                  </a:extLst>
                </a:gridCol>
                <a:gridCol w="756142">
                  <a:extLst>
                    <a:ext uri="{9D8B030D-6E8A-4147-A177-3AD203B41FA5}">
                      <a16:colId xmlns="" xmlns:a16="http://schemas.microsoft.com/office/drawing/2014/main" val="20006"/>
                    </a:ext>
                  </a:extLst>
                </a:gridCol>
                <a:gridCol w="864162">
                  <a:extLst>
                    <a:ext uri="{9D8B030D-6E8A-4147-A177-3AD203B41FA5}">
                      <a16:colId xmlns="" xmlns:a16="http://schemas.microsoft.com/office/drawing/2014/main" val="20007"/>
                    </a:ext>
                  </a:extLst>
                </a:gridCol>
              </a:tblGrid>
              <a:tr h="278012">
                <a:tc>
                  <a:txBody>
                    <a:bodyPr/>
                    <a:lstStyle/>
                    <a:p>
                      <a:r>
                        <a:rPr lang="en-US" altLang="zh-CN" sz="1100" b="1" dirty="0" err="1" smtClean="0">
                          <a:solidFill>
                            <a:schemeClr val="tx1"/>
                          </a:solidFill>
                        </a:rPr>
                        <a:t>imm</a:t>
                      </a:r>
                      <a:r>
                        <a:rPr lang="en-US" altLang="zh-CN" sz="1100" b="1" dirty="0" smtClean="0">
                          <a:solidFill>
                            <a:schemeClr val="tx1"/>
                          </a:solidFill>
                        </a:rPr>
                        <a:t>[12]</a:t>
                      </a:r>
                      <a:endParaRPr lang="zh-CN" altLang="en-US" sz="1100" b="1" dirty="0">
                        <a:solidFill>
                          <a:schemeClr val="tx1"/>
                        </a:solidFill>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err="1" smtClean="0">
                          <a:solidFill>
                            <a:schemeClr val="tx1"/>
                          </a:solidFill>
                        </a:rPr>
                        <a:t>imm</a:t>
                      </a:r>
                      <a:r>
                        <a:rPr lang="en-US" altLang="zh-CN" sz="1100" b="1" dirty="0" smtClean="0">
                          <a:solidFill>
                            <a:schemeClr val="tx1"/>
                          </a:solidFill>
                        </a:rPr>
                        <a:t>[10:5]</a:t>
                      </a:r>
                      <a:endParaRPr lang="zh-CN" altLang="en-US" sz="1100" b="1" dirty="0">
                        <a:solidFill>
                          <a:schemeClr val="tx1"/>
                        </a:solidFill>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smtClean="0">
                          <a:solidFill>
                            <a:schemeClr val="tx1"/>
                          </a:solidFill>
                        </a:rPr>
                        <a:t>rs2</a:t>
                      </a:r>
                      <a:endParaRPr lang="zh-CN" altLang="en-US" sz="1100" b="1" dirty="0">
                        <a:solidFill>
                          <a:schemeClr val="tx1"/>
                        </a:solidFill>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altLang="zh-CN" sz="1100" b="1" kern="1200" dirty="0" smtClean="0">
                          <a:solidFill>
                            <a:schemeClr val="dk1"/>
                          </a:solidFill>
                          <a:latin typeface="+mn-lt"/>
                          <a:ea typeface="+mn-ea"/>
                          <a:cs typeface="+mn-cs"/>
                        </a:rPr>
                        <a:t>rs1</a:t>
                      </a:r>
                      <a:endParaRPr lang="zh-CN" altLang="en-US" sz="1100" b="1" kern="1200" dirty="0" smtClean="0">
                        <a:solidFill>
                          <a:schemeClr val="dk1"/>
                        </a:solidFill>
                        <a:latin typeface="+mn-lt"/>
                        <a:ea typeface="+mn-ea"/>
                        <a:cs typeface="+mn-cs"/>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altLang="zh-CN" sz="1100" b="1" kern="1200" dirty="0" smtClean="0">
                          <a:solidFill>
                            <a:schemeClr val="dk1"/>
                          </a:solidFill>
                          <a:latin typeface="+mn-lt"/>
                          <a:ea typeface="+mn-ea"/>
                          <a:cs typeface="+mn-cs"/>
                        </a:rPr>
                        <a:t>funct3</a:t>
                      </a:r>
                      <a:endParaRPr lang="zh-CN" altLang="en-US" sz="1100" b="1" kern="1200" dirty="0" smtClean="0">
                        <a:solidFill>
                          <a:schemeClr val="dk1"/>
                        </a:solidFill>
                        <a:latin typeface="+mn-lt"/>
                        <a:ea typeface="+mn-ea"/>
                        <a:cs typeface="+mn-cs"/>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altLang="zh-CN" sz="1100" b="1" kern="1200" dirty="0" err="1" smtClean="0">
                          <a:solidFill>
                            <a:schemeClr val="dk1"/>
                          </a:solidFill>
                          <a:latin typeface="+mn-lt"/>
                          <a:ea typeface="+mn-ea"/>
                          <a:cs typeface="+mn-cs"/>
                        </a:rPr>
                        <a:t>imm</a:t>
                      </a:r>
                      <a:r>
                        <a:rPr lang="en-US" altLang="zh-CN" sz="1100" b="1" kern="1200" dirty="0" smtClean="0">
                          <a:solidFill>
                            <a:schemeClr val="dk1"/>
                          </a:solidFill>
                          <a:latin typeface="+mn-lt"/>
                          <a:ea typeface="+mn-ea"/>
                          <a:cs typeface="+mn-cs"/>
                        </a:rPr>
                        <a:t>[4:1]</a:t>
                      </a:r>
                      <a:endParaRPr lang="zh-CN" altLang="en-US" sz="1100" b="1" kern="1200" dirty="0" smtClean="0">
                        <a:solidFill>
                          <a:schemeClr val="dk1"/>
                        </a:solidFill>
                        <a:latin typeface="+mn-lt"/>
                        <a:ea typeface="+mn-ea"/>
                        <a:cs typeface="+mn-cs"/>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altLang="zh-CN" sz="1100" b="1" kern="1200" dirty="0" err="1" smtClean="0">
                          <a:solidFill>
                            <a:schemeClr val="dk1"/>
                          </a:solidFill>
                          <a:latin typeface="+mn-lt"/>
                          <a:ea typeface="+mn-ea"/>
                          <a:cs typeface="+mn-cs"/>
                        </a:rPr>
                        <a:t>imm</a:t>
                      </a:r>
                      <a:r>
                        <a:rPr lang="en-US" altLang="zh-CN" sz="1100" b="1" kern="1200" dirty="0" smtClean="0">
                          <a:solidFill>
                            <a:schemeClr val="dk1"/>
                          </a:solidFill>
                          <a:latin typeface="+mn-lt"/>
                          <a:ea typeface="+mn-ea"/>
                          <a:cs typeface="+mn-cs"/>
                        </a:rPr>
                        <a:t>[11]</a:t>
                      </a:r>
                      <a:endParaRPr lang="zh-CN" altLang="en-US" sz="1100" b="1" kern="1200" dirty="0" smtClean="0">
                        <a:solidFill>
                          <a:schemeClr val="dk1"/>
                        </a:solidFill>
                        <a:latin typeface="+mn-lt"/>
                        <a:ea typeface="+mn-ea"/>
                        <a:cs typeface="+mn-cs"/>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altLang="zh-CN" sz="1100" b="1" kern="1200" dirty="0" err="1" smtClean="0">
                          <a:solidFill>
                            <a:schemeClr val="dk1"/>
                          </a:solidFill>
                          <a:latin typeface="+mn-lt"/>
                          <a:ea typeface="+mn-ea"/>
                          <a:cs typeface="+mn-cs"/>
                        </a:rPr>
                        <a:t>opcode</a:t>
                      </a:r>
                      <a:endParaRPr lang="zh-CN" altLang="en-US" sz="1100" b="1" kern="1200" dirty="0" smtClean="0">
                        <a:solidFill>
                          <a:schemeClr val="dk1"/>
                        </a:solidFill>
                        <a:latin typeface="+mn-lt"/>
                        <a:ea typeface="+mn-ea"/>
                        <a:cs typeface="+mn-cs"/>
                      </a:endParaRPr>
                    </a:p>
                  </a:txBody>
                  <a:tcPr marL="68585" marR="68585" marT="34275" marB="34275"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0445989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88" y="188640"/>
            <a:ext cx="9035412" cy="715770"/>
          </a:xfrm>
        </p:spPr>
        <p:txBody>
          <a:bodyPr>
            <a:normAutofit/>
          </a:bodyPr>
          <a:lstStyle/>
          <a:p>
            <a:pPr>
              <a:lnSpc>
                <a:spcPts val="2550"/>
              </a:lnSpc>
            </a:pPr>
            <a:r>
              <a:rPr lang="en-US" altLang="zh-CN" sz="2400" dirty="0"/>
              <a:t>Single Cycle </a:t>
            </a:r>
            <a:r>
              <a:rPr lang="en-US" altLang="zh-CN" sz="2400" dirty="0" err="1" smtClean="0"/>
              <a:t>Implementation:</a:t>
            </a:r>
            <a:r>
              <a:rPr lang="en-US" altLang="zh-CN" sz="2400" dirty="0" err="1" smtClean="0">
                <a:solidFill>
                  <a:srgbClr val="FF0000"/>
                </a:solidFill>
              </a:rPr>
              <a:t>performance</a:t>
            </a:r>
            <a:r>
              <a:rPr lang="en-US" altLang="zh-CN" sz="2400" dirty="0" smtClean="0">
                <a:solidFill>
                  <a:srgbClr val="FF0000"/>
                </a:solidFill>
              </a:rPr>
              <a:t> </a:t>
            </a:r>
            <a:r>
              <a:rPr lang="en-US" altLang="zh-CN" sz="2400" dirty="0"/>
              <a:t>for </a:t>
            </a:r>
            <a:r>
              <a:rPr lang="en-US" altLang="zh-CN" sz="2400" dirty="0" err="1" smtClean="0"/>
              <a:t>ld</a:t>
            </a:r>
            <a:r>
              <a:rPr lang="en-US" altLang="zh-CN" sz="2400" dirty="0"/>
              <a:t> </a:t>
            </a:r>
            <a:r>
              <a:rPr lang="en-US" altLang="zh-CN" sz="2400" dirty="0" smtClean="0"/>
              <a:t>instruction</a:t>
            </a:r>
            <a:endParaRPr lang="zh-CN" altLang="en-US" sz="2400" dirty="0"/>
          </a:p>
        </p:txBody>
      </p:sp>
      <p:sp>
        <p:nvSpPr>
          <p:cNvPr id="3" name="内容占位符 2"/>
          <p:cNvSpPr>
            <a:spLocks noGrp="1"/>
          </p:cNvSpPr>
          <p:nvPr>
            <p:ph idx="1"/>
          </p:nvPr>
        </p:nvSpPr>
        <p:spPr>
          <a:xfrm>
            <a:off x="827584" y="796094"/>
            <a:ext cx="7920880" cy="1900006"/>
          </a:xfrm>
        </p:spPr>
        <p:txBody>
          <a:bodyPr/>
          <a:lstStyle/>
          <a:p>
            <a:pPr lvl="0" eaLnBrk="1" hangingPunct="1">
              <a:buClr>
                <a:srgbClr val="4BACC6">
                  <a:lumMod val="75000"/>
                </a:srgbClr>
              </a:buClr>
            </a:pPr>
            <a:r>
              <a:rPr lang="en-US" altLang="zh-CN" sz="2000" dirty="0"/>
              <a:t>Calculate cycle time assuming negligible delays except:</a:t>
            </a:r>
          </a:p>
          <a:p>
            <a:pPr lvl="1" eaLnBrk="1" hangingPunct="1">
              <a:buClr>
                <a:srgbClr val="4BACC6">
                  <a:lumMod val="75000"/>
                </a:srgbClr>
              </a:buClr>
            </a:pPr>
            <a:r>
              <a:rPr lang="en-US" altLang="zh-CN" sz="2000" dirty="0">
                <a:solidFill>
                  <a:prstClr val="black"/>
                </a:solidFill>
              </a:rPr>
              <a:t>memory (200ps), ALU and adders (200ps), register file access (100ps)</a:t>
            </a:r>
          </a:p>
          <a:p>
            <a:endParaRPr lang="zh-CN" altLang="en-US" dirty="0"/>
          </a:p>
        </p:txBody>
      </p:sp>
      <p:grpSp>
        <p:nvGrpSpPr>
          <p:cNvPr id="4" name="组合 3"/>
          <p:cNvGrpSpPr/>
          <p:nvPr/>
        </p:nvGrpSpPr>
        <p:grpSpPr>
          <a:xfrm>
            <a:off x="154978" y="1700808"/>
            <a:ext cx="7873406" cy="4832665"/>
            <a:chOff x="983519" y="1107175"/>
            <a:chExt cx="6142895" cy="3809337"/>
          </a:xfrm>
        </p:grpSpPr>
        <p:sp>
          <p:nvSpPr>
            <p:cNvPr id="7" name="Text Box 5"/>
            <p:cNvSpPr txBox="1">
              <a:spLocks noChangeArrowheads="1"/>
            </p:cNvSpPr>
            <p:nvPr/>
          </p:nvSpPr>
          <p:spPr bwMode="auto">
            <a:xfrm>
              <a:off x="1331640" y="4581128"/>
              <a:ext cx="93631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Pct val="100000"/>
              </a:pPr>
              <a:r>
                <a:rPr lang="en-US" altLang="zh-CN" sz="1500" dirty="0">
                  <a:solidFill>
                    <a:prstClr val="black"/>
                  </a:solidFill>
                </a:rPr>
                <a:t>200ps</a:t>
              </a:r>
            </a:p>
          </p:txBody>
        </p:sp>
        <p:sp>
          <p:nvSpPr>
            <p:cNvPr id="8" name="Text Box 6"/>
            <p:cNvSpPr txBox="1">
              <a:spLocks noChangeArrowheads="1"/>
            </p:cNvSpPr>
            <p:nvPr/>
          </p:nvSpPr>
          <p:spPr bwMode="auto">
            <a:xfrm>
              <a:off x="5323262" y="4581128"/>
              <a:ext cx="99929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Pct val="100000"/>
              </a:pPr>
              <a:r>
                <a:rPr lang="en-US" altLang="zh-CN" sz="1500" dirty="0">
                  <a:solidFill>
                    <a:prstClr val="black"/>
                  </a:solidFill>
                </a:rPr>
                <a:t>200ps</a:t>
              </a:r>
            </a:p>
          </p:txBody>
        </p:sp>
        <p:sp>
          <p:nvSpPr>
            <p:cNvPr id="9" name="Text Box 7"/>
            <p:cNvSpPr txBox="1">
              <a:spLocks noChangeArrowheads="1"/>
            </p:cNvSpPr>
            <p:nvPr/>
          </p:nvSpPr>
          <p:spPr bwMode="auto">
            <a:xfrm>
              <a:off x="4501372" y="4593347"/>
              <a:ext cx="87739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Pct val="100000"/>
              </a:pPr>
              <a:r>
                <a:rPr lang="en-US" altLang="zh-CN" sz="1500" dirty="0">
                  <a:solidFill>
                    <a:prstClr val="black"/>
                  </a:solidFill>
                </a:rPr>
                <a:t>200ps</a:t>
              </a:r>
            </a:p>
          </p:txBody>
        </p:sp>
        <p:sp>
          <p:nvSpPr>
            <p:cNvPr id="10" name="Text Box 8"/>
            <p:cNvSpPr txBox="1">
              <a:spLocks noChangeArrowheads="1"/>
            </p:cNvSpPr>
            <p:nvPr/>
          </p:nvSpPr>
          <p:spPr bwMode="auto">
            <a:xfrm>
              <a:off x="2765719" y="4593347"/>
              <a:ext cx="1735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50000"/>
                </a:spcBef>
                <a:buSzPct val="100000"/>
              </a:pPr>
              <a:r>
                <a:rPr lang="en-US" altLang="zh-CN" sz="1500" dirty="0">
                  <a:solidFill>
                    <a:prstClr val="black"/>
                  </a:solidFill>
                </a:rPr>
                <a:t>100+100=200ps</a:t>
              </a:r>
            </a:p>
          </p:txBody>
        </p:sp>
        <p:grpSp>
          <p:nvGrpSpPr>
            <p:cNvPr id="12" name="组合 11"/>
            <p:cNvGrpSpPr/>
            <p:nvPr/>
          </p:nvGrpSpPr>
          <p:grpSpPr>
            <a:xfrm>
              <a:off x="983519" y="1107175"/>
              <a:ext cx="6142895" cy="3402378"/>
              <a:chOff x="3647728" y="114380"/>
              <a:chExt cx="8398864" cy="5402852"/>
            </a:xfrm>
          </p:grpSpPr>
          <p:pic>
            <p:nvPicPr>
              <p:cNvPr id="13" name="图片 12"/>
              <p:cNvPicPr>
                <a:picLocks noChangeAspect="1"/>
              </p:cNvPicPr>
              <p:nvPr/>
            </p:nvPicPr>
            <p:blipFill>
              <a:blip r:embed="rId2"/>
              <a:stretch>
                <a:fillRect/>
              </a:stretch>
            </p:blipFill>
            <p:spPr>
              <a:xfrm>
                <a:off x="3647728" y="114380"/>
                <a:ext cx="8398864" cy="5402852"/>
              </a:xfrm>
              <a:prstGeom prst="rect">
                <a:avLst/>
              </a:prstGeom>
            </p:spPr>
          </p:pic>
          <p:cxnSp>
            <p:nvCxnSpPr>
              <p:cNvPr id="14" name="肘形连接符 13"/>
              <p:cNvCxnSpPr/>
              <p:nvPr/>
            </p:nvCxnSpPr>
            <p:spPr>
              <a:xfrm flipV="1">
                <a:off x="10704512" y="561058"/>
                <a:ext cx="576064" cy="275654"/>
              </a:xfrm>
              <a:prstGeom prst="bentConnector3">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0200456"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258804" y="1124744"/>
                <a:ext cx="0" cy="2160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200456" y="1340768"/>
                <a:ext cx="105834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p:nvPr/>
            </p:nvCxnSpPr>
            <p:spPr>
              <a:xfrm>
                <a:off x="10704512" y="114380"/>
                <a:ext cx="1224136" cy="722332"/>
              </a:xfrm>
              <a:prstGeom prst="bentConnector3">
                <a:avLst>
                  <a:gd name="adj1" fmla="val 10335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rot="16200000" flipH="1">
                <a:off x="9194774" y="1710756"/>
                <a:ext cx="3299990" cy="1000594"/>
              </a:xfrm>
              <a:prstGeom prst="bentConnector3">
                <a:avLst>
                  <a:gd name="adj1" fmla="val 26249"/>
                </a:avLst>
              </a:prstGeom>
              <a:ln w="2032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1345067" y="3861048"/>
                <a:ext cx="221238" cy="0"/>
              </a:xfrm>
              <a:prstGeom prst="straightConnector1">
                <a:avLst/>
              </a:prstGeom>
              <a:ln w="222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0321613" y="5291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sp>
            <p:nvSpPr>
              <p:cNvPr id="22" name="椭圆 21"/>
              <p:cNvSpPr/>
              <p:nvPr/>
            </p:nvSpPr>
            <p:spPr>
              <a:xfrm>
                <a:off x="10177596" y="1088739"/>
                <a:ext cx="45719"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SzPct val="100000"/>
                  <a:buFontTx/>
                  <a:buChar char="•"/>
                </a:pPr>
                <a:endParaRPr kumimoji="1" lang="zh-CN" altLang="en-US" sz="1500" b="1">
                  <a:solidFill>
                    <a:prstClr val="white"/>
                  </a:solidFill>
                </a:endParaRPr>
              </a:p>
            </p:txBody>
          </p:sp>
          <p:cxnSp>
            <p:nvCxnSpPr>
              <p:cNvPr id="23" name="肘形连接符 22"/>
              <p:cNvCxnSpPr/>
              <p:nvPr/>
            </p:nvCxnSpPr>
            <p:spPr>
              <a:xfrm flipV="1">
                <a:off x="7104112" y="314654"/>
                <a:ext cx="4558276" cy="1314146"/>
              </a:xfrm>
              <a:prstGeom prst="bentConnector3">
                <a:avLst>
                  <a:gd name="adj1" fmla="val 23253"/>
                </a:avLst>
              </a:prstGeom>
              <a:ln w="19050"/>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1662388" y="314654"/>
                <a:ext cx="0" cy="160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230550" y="1364365"/>
                <a:ext cx="671041" cy="586486"/>
              </a:xfrm>
              <a:prstGeom prst="rect">
                <a:avLst/>
              </a:prstGeom>
              <a:noFill/>
            </p:spPr>
            <p:txBody>
              <a:bodyPr wrap="square" rtlCol="0">
                <a:spAutoFit/>
              </a:bodyPr>
              <a:lstStyle/>
              <a:p>
                <a:pPr>
                  <a:spcBef>
                    <a:spcPct val="20000"/>
                  </a:spcBef>
                  <a:buSzPct val="100000"/>
                </a:pPr>
                <a:r>
                  <a:rPr kumimoji="1" lang="en-US" altLang="zh-CN" sz="900" b="1" dirty="0">
                    <a:solidFill>
                      <a:srgbClr val="4F81BD"/>
                    </a:solidFill>
                  </a:rPr>
                  <a:t>jump</a:t>
                </a:r>
                <a:endParaRPr kumimoji="1" lang="zh-CN" altLang="en-US" sz="900" b="1" dirty="0">
                  <a:solidFill>
                    <a:srgbClr val="4F81BD"/>
                  </a:solidFill>
                </a:endParaRPr>
              </a:p>
            </p:txBody>
          </p:sp>
        </p:grpSp>
      </p:grpSp>
    </p:spTree>
    <p:extLst>
      <p:ext uri="{BB962C8B-B14F-4D97-AF65-F5344CB8AC3E}">
        <p14:creationId xmlns:p14="http://schemas.microsoft.com/office/powerpoint/2010/main" val="33187787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250" dirty="0"/>
              <a:t>Performance  in Single Cycle Implementation</a:t>
            </a:r>
            <a:endParaRPr lang="zh-CN" altLang="en-US" sz="2250" dirty="0"/>
          </a:p>
        </p:txBody>
      </p:sp>
      <p:sp>
        <p:nvSpPr>
          <p:cNvPr id="3" name="内容占位符 2"/>
          <p:cNvSpPr>
            <a:spLocks noGrp="1"/>
          </p:cNvSpPr>
          <p:nvPr>
            <p:ph idx="1"/>
          </p:nvPr>
        </p:nvSpPr>
        <p:spPr/>
        <p:txBody>
          <a:bodyPr/>
          <a:lstStyle/>
          <a:p>
            <a:pPr lvl="0" eaLnBrk="1" hangingPunct="1">
              <a:buClr>
                <a:srgbClr val="4BACC6">
                  <a:lumMod val="75000"/>
                </a:srgbClr>
              </a:buClr>
            </a:pPr>
            <a:r>
              <a:rPr lang="en-US" altLang="zh-CN" sz="1950" dirty="0"/>
              <a:t>Let’s see the following table:</a:t>
            </a:r>
          </a:p>
          <a:p>
            <a:endParaRPr lang="zh-CN" altLang="en-US" dirty="0"/>
          </a:p>
        </p:txBody>
      </p:sp>
      <p:sp>
        <p:nvSpPr>
          <p:cNvPr id="5" name="AutoShape 62"/>
          <p:cNvSpPr>
            <a:spLocks noChangeArrowheads="1"/>
          </p:cNvSpPr>
          <p:nvPr/>
        </p:nvSpPr>
        <p:spPr bwMode="auto">
          <a:xfrm>
            <a:off x="521550" y="4061910"/>
            <a:ext cx="7578842" cy="1257300"/>
          </a:xfrm>
          <a:prstGeom prst="roundRect">
            <a:avLst>
              <a:gd name="adj" fmla="val 1248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lIns="67866" tIns="33338" rIns="67866" bIns="33338"/>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20000"/>
              </a:spcBef>
              <a:buSzPct val="100000"/>
              <a:buFontTx/>
              <a:buChar char="•"/>
            </a:pPr>
            <a:r>
              <a:rPr lang="en-US" altLang="zh-CN" sz="1800" dirty="0">
                <a:solidFill>
                  <a:prstClr val="black"/>
                </a:solidFill>
              </a:rPr>
              <a:t>The conclusion:</a:t>
            </a:r>
          </a:p>
          <a:p>
            <a:pPr lvl="1">
              <a:spcBef>
                <a:spcPct val="20000"/>
              </a:spcBef>
              <a:buSzPct val="100000"/>
            </a:pPr>
            <a:r>
              <a:rPr lang="en-US" altLang="zh-CN" sz="1800" dirty="0">
                <a:solidFill>
                  <a:prstClr val="black"/>
                </a:solidFill>
              </a:rPr>
              <a:t>Different instructions needs different time.</a:t>
            </a:r>
          </a:p>
          <a:p>
            <a:pPr marL="335756" lvl="1" indent="7144">
              <a:spcBef>
                <a:spcPct val="20000"/>
              </a:spcBef>
              <a:buSzPct val="100000"/>
            </a:pPr>
            <a:r>
              <a:rPr lang="en-US" altLang="zh-CN" sz="1800" dirty="0">
                <a:solidFill>
                  <a:srgbClr val="FF3300"/>
                </a:solidFill>
              </a:rPr>
              <a:t>The clock cycle must meet the need of the slowest instruction</a:t>
            </a:r>
            <a:r>
              <a:rPr lang="en-US" altLang="zh-CN" sz="1350" dirty="0">
                <a:solidFill>
                  <a:srgbClr val="FF3300"/>
                </a:solidFill>
              </a:rPr>
              <a:t>. </a:t>
            </a:r>
            <a:r>
              <a:rPr lang="en-US" altLang="zh-CN" sz="1800" dirty="0">
                <a:solidFill>
                  <a:prstClr val="black"/>
                </a:solidFill>
              </a:rPr>
              <a:t>So, some time will be wasted.</a:t>
            </a:r>
          </a:p>
        </p:txBody>
      </p:sp>
      <p:sp>
        <p:nvSpPr>
          <p:cNvPr id="6" name="内容占位符 2"/>
          <p:cNvSpPr txBox="1">
            <a:spLocks/>
          </p:cNvSpPr>
          <p:nvPr/>
        </p:nvSpPr>
        <p:spPr bwMode="auto">
          <a:xfrm>
            <a:off x="467544" y="1808820"/>
            <a:ext cx="8229600" cy="225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Clr>
                <a:srgbClr val="4BACC6">
                  <a:lumMod val="75000"/>
                </a:srgbClr>
              </a:buClr>
            </a:pPr>
            <a:r>
              <a:rPr lang="en-US" altLang="zh-CN" sz="1950"/>
              <a:t>Let’s see the following table:</a:t>
            </a:r>
          </a:p>
          <a:p>
            <a:pPr>
              <a:buClr>
                <a:srgbClr val="4BACC6">
                  <a:lumMod val="75000"/>
                </a:srgbClr>
              </a:buClr>
            </a:pPr>
            <a:endParaRPr lang="en-US" sz="2400"/>
          </a:p>
        </p:txBody>
      </p:sp>
      <p:graphicFrame>
        <p:nvGraphicFramePr>
          <p:cNvPr id="7" name="Group 4"/>
          <p:cNvGraphicFramePr>
            <a:graphicFrameLocks noGrp="1"/>
          </p:cNvGraphicFramePr>
          <p:nvPr>
            <p:extLst/>
          </p:nvPr>
        </p:nvGraphicFramePr>
        <p:xfrm>
          <a:off x="1439652" y="2240869"/>
          <a:ext cx="6265069" cy="1699975"/>
        </p:xfrm>
        <a:graphic>
          <a:graphicData uri="http://schemas.openxmlformats.org/drawingml/2006/table">
            <a:tbl>
              <a:tblPr/>
              <a:tblGrid>
                <a:gridCol w="895350">
                  <a:extLst>
                    <a:ext uri="{9D8B030D-6E8A-4147-A177-3AD203B41FA5}">
                      <a16:colId xmlns:a16="http://schemas.microsoft.com/office/drawing/2014/main" xmlns="" val="20000"/>
                    </a:ext>
                  </a:extLst>
                </a:gridCol>
                <a:gridCol w="894159">
                  <a:extLst>
                    <a:ext uri="{9D8B030D-6E8A-4147-A177-3AD203B41FA5}">
                      <a16:colId xmlns:a16="http://schemas.microsoft.com/office/drawing/2014/main" xmlns="" val="20001"/>
                    </a:ext>
                  </a:extLst>
                </a:gridCol>
                <a:gridCol w="896541">
                  <a:extLst>
                    <a:ext uri="{9D8B030D-6E8A-4147-A177-3AD203B41FA5}">
                      <a16:colId xmlns:a16="http://schemas.microsoft.com/office/drawing/2014/main" xmlns="" val="20002"/>
                    </a:ext>
                  </a:extLst>
                </a:gridCol>
                <a:gridCol w="892969">
                  <a:extLst>
                    <a:ext uri="{9D8B030D-6E8A-4147-A177-3AD203B41FA5}">
                      <a16:colId xmlns:a16="http://schemas.microsoft.com/office/drawing/2014/main" xmlns="" val="20003"/>
                    </a:ext>
                  </a:extLst>
                </a:gridCol>
                <a:gridCol w="896540">
                  <a:extLst>
                    <a:ext uri="{9D8B030D-6E8A-4147-A177-3AD203B41FA5}">
                      <a16:colId xmlns:a16="http://schemas.microsoft.com/office/drawing/2014/main" xmlns="" val="20004"/>
                    </a:ext>
                  </a:extLst>
                </a:gridCol>
                <a:gridCol w="894160">
                  <a:extLst>
                    <a:ext uri="{9D8B030D-6E8A-4147-A177-3AD203B41FA5}">
                      <a16:colId xmlns:a16="http://schemas.microsoft.com/office/drawing/2014/main" xmlns="" val="20005"/>
                    </a:ext>
                  </a:extLst>
                </a:gridCol>
                <a:gridCol w="895350">
                  <a:extLst>
                    <a:ext uri="{9D8B030D-6E8A-4147-A177-3AD203B41FA5}">
                      <a16:colId xmlns:a16="http://schemas.microsoft.com/office/drawing/2014/main" xmlns="" val="20006"/>
                    </a:ext>
                  </a:extLst>
                </a:gridCol>
              </a:tblGrid>
              <a:tr h="48004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err="1" smtClean="0">
                          <a:ln>
                            <a:noFill/>
                          </a:ln>
                          <a:solidFill>
                            <a:schemeClr val="tx1"/>
                          </a:solidFill>
                          <a:effectLst/>
                          <a:latin typeface="Arial" charset="0"/>
                          <a:ea typeface="宋体" charset="-122"/>
                        </a:rPr>
                        <a:t>Instr</a:t>
                      </a:r>
                      <a:endParaRPr kumimoji="0" lang="en-AU" altLang="zh-CN" sz="1400" b="0" i="0" u="none" strike="noStrike" cap="none" normalizeH="0" baseline="0" dirty="0" smtClean="0">
                        <a:ln>
                          <a:noFill/>
                        </a:ln>
                        <a:solidFill>
                          <a:schemeClr val="tx1"/>
                        </a:solidFill>
                        <a:effectLst/>
                        <a:latin typeface="Arial" charset="0"/>
                        <a:ea typeface="宋体" charset="-122"/>
                      </a:endParaRP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Instr fetch</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Register read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ALU op</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Memory access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Register write</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Total time</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998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charset="-122"/>
                        </a:rPr>
                        <a:t>ld</a:t>
                      </a:r>
                      <a:endParaRPr kumimoji="0" lang="en-AU" altLang="zh-CN" sz="1400" b="0" i="0" u="none" strike="noStrike" cap="none" normalizeH="0" baseline="0" dirty="0" smtClean="0">
                        <a:ln>
                          <a:noFill/>
                        </a:ln>
                        <a:solidFill>
                          <a:schemeClr val="tx1"/>
                        </a:solidFill>
                        <a:effectLst/>
                        <a:latin typeface="Arial" charset="0"/>
                        <a:ea typeface="宋体" charset="-122"/>
                      </a:endParaRP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200ps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100 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200ps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200ps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100 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800ps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1"/>
                  </a:ext>
                </a:extLst>
              </a:tr>
              <a:tr h="30355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err="1" smtClean="0">
                          <a:ln>
                            <a:noFill/>
                          </a:ln>
                          <a:solidFill>
                            <a:schemeClr val="tx1"/>
                          </a:solidFill>
                          <a:effectLst/>
                          <a:latin typeface="Arial" charset="0"/>
                          <a:ea typeface="宋体" charset="-122"/>
                        </a:rPr>
                        <a:t>sd</a:t>
                      </a:r>
                      <a:endParaRPr kumimoji="0" lang="en-AU" altLang="zh-CN" sz="1400" b="0" i="0" u="none" strike="noStrike" cap="none" normalizeH="0" baseline="0" dirty="0" smtClean="0">
                        <a:ln>
                          <a:noFill/>
                        </a:ln>
                        <a:solidFill>
                          <a:schemeClr val="tx1"/>
                        </a:solidFill>
                        <a:effectLst/>
                        <a:latin typeface="Arial" charset="0"/>
                        <a:ea typeface="宋体" charset="-122"/>
                      </a:endParaRP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200ps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100 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200ps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200ps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700ps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29998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R-format</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200ps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100 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200ps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100 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600ps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0117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beq</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200ps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100 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200ps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charset="-122"/>
                        </a:rPr>
                        <a:t>500ps</a:t>
                      </a:r>
                      <a:endParaRPr kumimoji="0" lang="en-AU" altLang="zh-CN" sz="1400" b="0" i="0" u="none" strike="noStrike" cap="none" normalizeH="0" baseline="0" dirty="0" smtClean="0">
                        <a:ln>
                          <a:noFill/>
                        </a:ln>
                        <a:solidFill>
                          <a:schemeClr val="tx1"/>
                        </a:solidFill>
                        <a:effectLst/>
                        <a:latin typeface="Arial" charset="0"/>
                        <a:ea typeface="宋体" charset="-122"/>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7902387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idx="1"/>
          </p:nvPr>
        </p:nvSpPr>
        <p:spPr>
          <a:xfrm>
            <a:off x="467544" y="1556792"/>
            <a:ext cx="7886700" cy="4351338"/>
          </a:xfrm>
        </p:spPr>
        <p:txBody>
          <a:bodyPr>
            <a:normAutofit lnSpcReduction="10000"/>
          </a:bodyPr>
          <a:lstStyle/>
          <a:p>
            <a:pPr eaLnBrk="1" hangingPunct="1"/>
            <a:r>
              <a:rPr lang="en-US" altLang="en-US" dirty="0" smtClean="0">
                <a:latin typeface="Times New Roman" panose="02020603050405020304" pitchFamily="18" charset="0"/>
                <a:cs typeface="Times New Roman" panose="02020603050405020304" pitchFamily="18" charset="0"/>
              </a:rPr>
              <a:t>Longest delay determines clock period</a:t>
            </a:r>
          </a:p>
          <a:p>
            <a:pPr lvl="1">
              <a:lnSpc>
                <a:spcPct val="100000"/>
              </a:lnSpc>
            </a:pPr>
            <a:r>
              <a:rPr lang="en-US" altLang="en-US" dirty="0">
                <a:latin typeface="Arial (正文)"/>
              </a:rPr>
              <a:t>Critical path: load instruction</a:t>
            </a:r>
          </a:p>
          <a:p>
            <a:pPr lvl="1">
              <a:lnSpc>
                <a:spcPct val="100000"/>
              </a:lnSpc>
            </a:pPr>
            <a:r>
              <a:rPr lang="en-US" altLang="en-US" dirty="0">
                <a:latin typeface="Arial (正文)"/>
              </a:rPr>
              <a:t>Instruction memory </a:t>
            </a:r>
            <a:r>
              <a:rPr lang="en-US" altLang="en-US" dirty="0">
                <a:latin typeface="Arial (正文)"/>
                <a:sym typeface="Symbol" panose="05050102010706020507" pitchFamily="18" charset="2"/>
              </a:rPr>
              <a:t></a:t>
            </a:r>
            <a:r>
              <a:rPr lang="en-US" altLang="en-US" dirty="0">
                <a:latin typeface="Arial (正文)"/>
              </a:rPr>
              <a:t> register file </a:t>
            </a:r>
            <a:r>
              <a:rPr lang="en-US" altLang="en-US" dirty="0">
                <a:latin typeface="Arial (正文)"/>
                <a:sym typeface="Symbol" panose="05050102010706020507" pitchFamily="18" charset="2"/>
              </a:rPr>
              <a:t></a:t>
            </a:r>
            <a:r>
              <a:rPr lang="en-US" altLang="en-US" dirty="0">
                <a:latin typeface="Arial (正文)"/>
              </a:rPr>
              <a:t> ALU </a:t>
            </a:r>
            <a:r>
              <a:rPr lang="en-US" altLang="en-US" dirty="0">
                <a:latin typeface="Arial (正文)"/>
                <a:sym typeface="Symbol" panose="05050102010706020507" pitchFamily="18" charset="2"/>
              </a:rPr>
              <a:t></a:t>
            </a:r>
            <a:r>
              <a:rPr lang="en-US" altLang="en-US" dirty="0">
                <a:latin typeface="Arial (正文)"/>
              </a:rPr>
              <a:t> data memory </a:t>
            </a:r>
            <a:r>
              <a:rPr lang="en-US" altLang="en-US" dirty="0">
                <a:latin typeface="Arial (正文)"/>
                <a:sym typeface="Symbol" panose="05050102010706020507" pitchFamily="18" charset="2"/>
              </a:rPr>
              <a:t></a:t>
            </a:r>
            <a:r>
              <a:rPr lang="en-US" altLang="en-US" dirty="0">
                <a:latin typeface="Arial (正文)"/>
              </a:rPr>
              <a:t> register file</a:t>
            </a:r>
          </a:p>
          <a:p>
            <a:pPr>
              <a:spcBef>
                <a:spcPts val="450"/>
              </a:spcBef>
              <a:buClr>
                <a:srgbClr val="FF0000"/>
              </a:buClr>
            </a:pPr>
            <a:r>
              <a:rPr lang="en-US" altLang="zh-CN" dirty="0">
                <a:latin typeface="Times New Roman" panose="02020603050405020304" pitchFamily="18" charset="0"/>
                <a:cs typeface="Times New Roman" panose="02020603050405020304" pitchFamily="18" charset="0"/>
              </a:rPr>
              <a:t>W</a:t>
            </a:r>
            <a:r>
              <a:rPr lang="en-US" altLang="zh-CN" dirty="0" smtClean="0">
                <a:latin typeface="Times New Roman" panose="02020603050405020304" pitchFamily="18" charset="0"/>
                <a:cs typeface="Times New Roman" panose="02020603050405020304" pitchFamily="18" charset="0"/>
              </a:rPr>
              <a:t>asteful </a:t>
            </a:r>
            <a:r>
              <a:rPr lang="en-US" altLang="zh-CN" dirty="0">
                <a:latin typeface="Times New Roman" panose="02020603050405020304" pitchFamily="18" charset="0"/>
                <a:cs typeface="Times New Roman" panose="02020603050405020304" pitchFamily="18" charset="0"/>
              </a:rPr>
              <a:t>of area. If the instruction needs to use some functional unit multiple times. </a:t>
            </a:r>
          </a:p>
          <a:p>
            <a:pPr lvl="1">
              <a:lnSpc>
                <a:spcPct val="100000"/>
              </a:lnSpc>
              <a:buClr>
                <a:srgbClr val="4BACC6">
                  <a:lumMod val="75000"/>
                </a:srgbClr>
              </a:buClr>
            </a:pPr>
            <a:r>
              <a:rPr lang="en-US" altLang="zh-CN" dirty="0">
                <a:latin typeface="Arial (正文)"/>
              </a:rPr>
              <a:t>E.g., the instruction ‘</a:t>
            </a:r>
            <a:r>
              <a:rPr lang="en-US" altLang="zh-CN" dirty="0" err="1">
                <a:latin typeface="Arial (正文)"/>
              </a:rPr>
              <a:t>mult’needs</a:t>
            </a:r>
            <a:r>
              <a:rPr lang="en-US" altLang="zh-CN" dirty="0">
                <a:latin typeface="Arial (正文)"/>
              </a:rPr>
              <a:t> to use the ALU repeatedly. So, the CPU will be very large.</a:t>
            </a:r>
            <a:endParaRPr lang="zh-CN" altLang="en-US" dirty="0">
              <a:latin typeface="Arial (正文)"/>
            </a:endParaRPr>
          </a:p>
          <a:p>
            <a:pPr lvl="1">
              <a:lnSpc>
                <a:spcPct val="100000"/>
              </a:lnSpc>
            </a:pPr>
            <a:r>
              <a:rPr lang="en-US" altLang="en-US" dirty="0">
                <a:latin typeface="Arial (正文)"/>
              </a:rPr>
              <a:t>Violates design principle</a:t>
            </a:r>
          </a:p>
          <a:p>
            <a:pPr lvl="1" eaLnBrk="1" hangingPunct="1"/>
            <a:r>
              <a:rPr lang="en-US" altLang="en-US" dirty="0">
                <a:latin typeface="Arial (正文)"/>
              </a:rPr>
              <a:t>Making the common case fast</a:t>
            </a:r>
          </a:p>
          <a:p>
            <a:pPr eaLnBrk="1" hangingPunct="1"/>
            <a:r>
              <a:rPr lang="en-US" altLang="en-US" dirty="0">
                <a:latin typeface="Times New Roman" panose="02020603050405020304" pitchFamily="18" charset="0"/>
                <a:cs typeface="Times New Roman" panose="02020603050405020304" pitchFamily="18" charset="0"/>
              </a:rPr>
              <a:t>We will improve performance by pipelining</a:t>
            </a:r>
          </a:p>
        </p:txBody>
      </p:sp>
      <p:sp>
        <p:nvSpPr>
          <p:cNvPr id="60419" name="Rectangle 2"/>
          <p:cNvSpPr>
            <a:spLocks noGrp="1" noChangeArrowheads="1"/>
          </p:cNvSpPr>
          <p:nvPr>
            <p:ph type="title"/>
          </p:nvPr>
        </p:nvSpPr>
        <p:spPr/>
        <p:txBody>
          <a:bodyPr/>
          <a:lstStyle/>
          <a:p>
            <a:pPr eaLnBrk="1" hangingPunct="1"/>
            <a:r>
              <a:rPr lang="en-US" altLang="en-US" dirty="0" smtClean="0">
                <a:latin typeface="Times New Roman" panose="02020603050405020304" pitchFamily="18" charset="0"/>
                <a:cs typeface="Times New Roman" panose="02020603050405020304" pitchFamily="18" charset="0"/>
              </a:rPr>
              <a:t>Performance Issues</a:t>
            </a:r>
            <a:endParaRPr lang="en-AU"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89148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3"/>
          <p:cNvSpPr>
            <a:spLocks noGrp="1" noChangeArrowheads="1"/>
          </p:cNvSpPr>
          <p:nvPr>
            <p:ph idx="1"/>
          </p:nvPr>
        </p:nvSpPr>
        <p:spPr>
          <a:xfrm>
            <a:off x="611188" y="1020267"/>
            <a:ext cx="7886700" cy="4351338"/>
          </a:xfrm>
        </p:spPr>
        <p:txBody>
          <a:bodyPr/>
          <a:lstStyle/>
          <a:p>
            <a:pPr eaLnBrk="1" hangingPunct="1"/>
            <a:r>
              <a:rPr lang="en-US" altLang="en-US" dirty="0" smtClean="0"/>
              <a:t>Pipelined laundry: overlapping execution</a:t>
            </a:r>
          </a:p>
          <a:p>
            <a:pPr lvl="1"/>
            <a:r>
              <a:rPr lang="en-US" altLang="en-US" dirty="0"/>
              <a:t>The washer, dryer, “folder,” and “</a:t>
            </a:r>
            <a:r>
              <a:rPr lang="en-US" altLang="en-US" dirty="0" err="1"/>
              <a:t>storer</a:t>
            </a:r>
            <a:r>
              <a:rPr lang="en-US" altLang="en-US" dirty="0"/>
              <a:t>” </a:t>
            </a:r>
            <a:r>
              <a:rPr lang="zh-CN" altLang="en-US" dirty="0"/>
              <a:t>，</a:t>
            </a:r>
            <a:r>
              <a:rPr lang="en-US" altLang="en-US" dirty="0" smtClean="0"/>
              <a:t>each </a:t>
            </a:r>
            <a:r>
              <a:rPr lang="en-US" altLang="en-US" dirty="0"/>
              <a:t>take 30 minutes</a:t>
            </a:r>
            <a:endParaRPr lang="en-US" altLang="en-US" dirty="0" smtClean="0"/>
          </a:p>
          <a:p>
            <a:pPr lvl="1" eaLnBrk="1" hangingPunct="1"/>
            <a:r>
              <a:rPr lang="en-US" altLang="en-US" dirty="0" smtClean="0"/>
              <a:t>Parallelism improves performance</a:t>
            </a:r>
          </a:p>
        </p:txBody>
      </p:sp>
      <p:sp>
        <p:nvSpPr>
          <p:cNvPr id="62468" name="Rectangle 2"/>
          <p:cNvSpPr>
            <a:spLocks noGrp="1" noChangeArrowheads="1"/>
          </p:cNvSpPr>
          <p:nvPr>
            <p:ph type="title"/>
          </p:nvPr>
        </p:nvSpPr>
        <p:spPr>
          <a:xfrm>
            <a:off x="628650" y="188640"/>
            <a:ext cx="7886700" cy="831627"/>
          </a:xfrm>
        </p:spPr>
        <p:txBody>
          <a:bodyPr/>
          <a:lstStyle/>
          <a:p>
            <a:pPr eaLnBrk="1" hangingPunct="1"/>
            <a:r>
              <a:rPr lang="en-US" altLang="en-US" dirty="0" smtClean="0"/>
              <a:t>Pipelining Analogy</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59</a:t>
            </a:fld>
            <a:endParaRPr lang="zh-CN" altLang="en-US"/>
          </a:p>
        </p:txBody>
      </p:sp>
      <p:pic>
        <p:nvPicPr>
          <p:cNvPr id="62467" name="Picture 8" descr="f04-2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636912"/>
            <a:ext cx="4484687"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 Box 4"/>
          <p:cNvSpPr txBox="1">
            <a:spLocks noChangeArrowheads="1"/>
          </p:cNvSpPr>
          <p:nvPr/>
        </p:nvSpPr>
        <p:spPr bwMode="auto">
          <a:xfrm rot="5400000">
            <a:off x="7312819" y="1464469"/>
            <a:ext cx="32956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§4.5 An Overview of Pipelining</a:t>
            </a:r>
          </a:p>
        </p:txBody>
      </p:sp>
      <p:sp>
        <p:nvSpPr>
          <p:cNvPr id="62471" name="Rectangle 6"/>
          <p:cNvSpPr>
            <a:spLocks noChangeArrowheads="1"/>
          </p:cNvSpPr>
          <p:nvPr/>
        </p:nvSpPr>
        <p:spPr bwMode="auto">
          <a:xfrm>
            <a:off x="5292725" y="2708275"/>
            <a:ext cx="37353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dirty="0"/>
              <a:t>Four loads:</a:t>
            </a:r>
          </a:p>
          <a:p>
            <a:pPr lvl="1" eaLnBrk="1" hangingPunct="1"/>
            <a:r>
              <a:rPr lang="en-US" altLang="en-US" sz="2400" dirty="0"/>
              <a:t>Speedup</a:t>
            </a:r>
            <a:br>
              <a:rPr lang="en-US" altLang="en-US" sz="2400" dirty="0"/>
            </a:br>
            <a:r>
              <a:rPr lang="en-US" altLang="en-US" sz="2400" dirty="0"/>
              <a:t>= 8/3.5 = 2.3</a:t>
            </a:r>
          </a:p>
          <a:p>
            <a:pPr eaLnBrk="1" hangingPunct="1"/>
            <a:r>
              <a:rPr lang="en-US" altLang="en-US" sz="2800" dirty="0"/>
              <a:t>Non-stop:</a:t>
            </a:r>
          </a:p>
          <a:p>
            <a:pPr lvl="1" eaLnBrk="1" hangingPunct="1"/>
            <a:r>
              <a:rPr lang="en-US" altLang="en-US" sz="2400" dirty="0"/>
              <a:t>Speedup</a:t>
            </a:r>
            <a:br>
              <a:rPr lang="en-US" altLang="en-US" sz="2400" dirty="0"/>
            </a:br>
            <a:r>
              <a:rPr lang="en-US" altLang="en-US" sz="2400" dirty="0"/>
              <a:t>= </a:t>
            </a:r>
            <a:r>
              <a:rPr lang="en-US" altLang="en-US" sz="2400" dirty="0" smtClean="0"/>
              <a:t>2n/</a:t>
            </a:r>
            <a:r>
              <a:rPr lang="en-US" altLang="en-US" sz="2400" dirty="0"/>
              <a:t>(</a:t>
            </a:r>
            <a:r>
              <a:rPr lang="en-US" altLang="en-US" sz="2400" dirty="0" smtClean="0"/>
              <a:t>0.5n </a:t>
            </a:r>
            <a:r>
              <a:rPr lang="en-US" altLang="en-US" sz="2400" dirty="0"/>
              <a:t>+ </a:t>
            </a:r>
            <a:r>
              <a:rPr lang="en-US" altLang="en-US" sz="2400" dirty="0" smtClean="0"/>
              <a:t>1.5) </a:t>
            </a:r>
            <a:r>
              <a:rPr lang="en-US" altLang="en-US" sz="2400" dirty="0"/>
              <a:t>≈ 4</a:t>
            </a:r>
            <a:br>
              <a:rPr lang="en-US" altLang="en-US" sz="2400" dirty="0"/>
            </a:br>
            <a:r>
              <a:rPr lang="en-US" altLang="en-US" sz="2400" dirty="0"/>
              <a:t>= number of stages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1312069" y="1091804"/>
            <a:ext cx="1950353" cy="42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124931" name="Rectangle 3"/>
          <p:cNvSpPr>
            <a:spLocks noGrp="1" noRot="1" noChangeArrowheads="1"/>
          </p:cNvSpPr>
          <p:nvPr>
            <p:ph type="body" idx="1"/>
          </p:nvPr>
        </p:nvSpPr>
        <p:spPr>
          <a:xfrm>
            <a:off x="467544" y="1916907"/>
            <a:ext cx="7961228" cy="3724984"/>
          </a:xfrm>
          <a:noFill/>
        </p:spPr>
        <p:txBody>
          <a:bodyPr vert="horz" wrap="square" lIns="67866" tIns="33338" rIns="67866" bIns="33338" numCol="1" rtlCol="0" anchor="t" anchorCtr="0" compatLnSpc="1">
            <a:prstTxWarp prst="textNoShape">
              <a:avLst/>
            </a:prstTxWarp>
            <a:normAutofit/>
          </a:bodyPr>
          <a:lstStyle/>
          <a:p>
            <a:pPr lvl="1" eaLnBrk="1" hangingPunct="1"/>
            <a:r>
              <a:rPr lang="en-US" altLang="zh-CN" dirty="0"/>
              <a:t>Output from the register </a:t>
            </a:r>
          </a:p>
        </p:txBody>
      </p:sp>
      <p:sp>
        <p:nvSpPr>
          <p:cNvPr id="124932" name="Rectangle 4"/>
          <p:cNvSpPr>
            <a:spLocks noGrp="1" noRot="1" noChangeArrowheads="1"/>
          </p:cNvSpPr>
          <p:nvPr>
            <p:ph type="title"/>
          </p:nvPr>
        </p:nvSpPr>
        <p:spPr>
          <a:xfrm>
            <a:off x="367090" y="539251"/>
            <a:ext cx="6405563" cy="548879"/>
          </a:xfrm>
          <a:noFill/>
        </p:spPr>
        <p:txBody>
          <a:bodyPr vert="horz" wrap="square" lIns="67866" tIns="33338" rIns="67866" bIns="33338" numCol="1" rtlCol="0" anchor="ctr" anchorCtr="0" compatLnSpc="1">
            <a:prstTxWarp prst="textNoShape">
              <a:avLst/>
            </a:prstTxWarp>
            <a:normAutofit/>
          </a:bodyPr>
          <a:lstStyle/>
          <a:p>
            <a:pPr eaLnBrk="1" hangingPunct="1"/>
            <a:r>
              <a:rPr lang="en-US" altLang="zh-CN" sz="2700" dirty="0">
                <a:solidFill>
                  <a:srgbClr val="FF0000"/>
                </a:solidFill>
              </a:rPr>
              <a:t>Register File: </a:t>
            </a:r>
            <a:r>
              <a:rPr lang="en-US" altLang="zh-CN" sz="2700" dirty="0"/>
              <a:t>Read-Output</a:t>
            </a:r>
            <a:endParaRPr lang="en-US" altLang="zh-CN" sz="2700" dirty="0">
              <a:solidFill>
                <a:srgbClr val="FF0000"/>
              </a:solidFill>
            </a:endParaRPr>
          </a:p>
        </p:txBody>
      </p:sp>
      <p:pic>
        <p:nvPicPr>
          <p:cNvPr id="12493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770" y="2672954"/>
            <a:ext cx="4193702" cy="349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24934" name="Group 14"/>
          <p:cNvGrpSpPr>
            <a:grpSpLocks/>
          </p:cNvGrpSpPr>
          <p:nvPr/>
        </p:nvGrpSpPr>
        <p:grpSpPr bwMode="auto">
          <a:xfrm>
            <a:off x="129712" y="2780582"/>
            <a:ext cx="4497058" cy="2912875"/>
            <a:chOff x="68" y="1389"/>
            <a:chExt cx="2761" cy="2066"/>
          </a:xfrm>
        </p:grpSpPr>
        <p:grpSp>
          <p:nvGrpSpPr>
            <p:cNvPr id="124938" name="Group 13"/>
            <p:cNvGrpSpPr>
              <a:grpSpLocks/>
            </p:cNvGrpSpPr>
            <p:nvPr/>
          </p:nvGrpSpPr>
          <p:grpSpPr bwMode="auto">
            <a:xfrm>
              <a:off x="68" y="1389"/>
              <a:ext cx="2352" cy="2066"/>
              <a:chOff x="3024" y="1392"/>
              <a:chExt cx="2352" cy="2066"/>
            </a:xfrm>
          </p:grpSpPr>
          <p:pic>
            <p:nvPicPr>
              <p:cNvPr id="124941" name="Picture 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4" y="1392"/>
                <a:ext cx="1872" cy="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4942" name="Text Box 7"/>
              <p:cNvSpPr txBox="1">
                <a:spLocks noChangeArrowheads="1"/>
              </p:cNvSpPr>
              <p:nvPr/>
            </p:nvSpPr>
            <p:spPr bwMode="auto">
              <a:xfrm>
                <a:off x="3168" y="1392"/>
                <a:ext cx="57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a:solidFill>
                      <a:srgbClr val="3366CC"/>
                    </a:solidFill>
                    <a:latin typeface="Times New Roman" panose="02020603050405020304" pitchFamily="18" charset="0"/>
                  </a:rPr>
                  <a:t>5 bits</a:t>
                </a:r>
                <a:endParaRPr lang="en-US" altLang="zh-CN" sz="1800" b="0">
                  <a:latin typeface="Times New Roman" panose="02020603050405020304" pitchFamily="18" charset="0"/>
                </a:endParaRPr>
              </a:p>
            </p:txBody>
          </p:sp>
          <p:sp>
            <p:nvSpPr>
              <p:cNvPr id="124943" name="Text Box 8"/>
              <p:cNvSpPr txBox="1">
                <a:spLocks noChangeArrowheads="1"/>
              </p:cNvSpPr>
              <p:nvPr/>
            </p:nvSpPr>
            <p:spPr bwMode="auto">
              <a:xfrm>
                <a:off x="3216" y="1776"/>
                <a:ext cx="57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a:solidFill>
                      <a:srgbClr val="3366CC"/>
                    </a:solidFill>
                    <a:latin typeface="Times New Roman" panose="02020603050405020304" pitchFamily="18" charset="0"/>
                  </a:rPr>
                  <a:t>5 bits</a:t>
                </a:r>
                <a:endParaRPr lang="en-US" altLang="zh-CN" sz="1800" b="0">
                  <a:latin typeface="Times New Roman" panose="02020603050405020304" pitchFamily="18" charset="0"/>
                </a:endParaRPr>
              </a:p>
            </p:txBody>
          </p:sp>
          <p:sp>
            <p:nvSpPr>
              <p:cNvPr id="124944" name="Text Box 9"/>
              <p:cNvSpPr txBox="1">
                <a:spLocks noChangeArrowheads="1"/>
              </p:cNvSpPr>
              <p:nvPr/>
            </p:nvSpPr>
            <p:spPr bwMode="auto">
              <a:xfrm>
                <a:off x="3216" y="2184"/>
                <a:ext cx="57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a:solidFill>
                      <a:srgbClr val="3366CC"/>
                    </a:solidFill>
                    <a:latin typeface="Times New Roman" panose="02020603050405020304" pitchFamily="18" charset="0"/>
                  </a:rPr>
                  <a:t>5 bits</a:t>
                </a:r>
                <a:endParaRPr lang="en-US" altLang="zh-CN" sz="1800" b="0">
                  <a:latin typeface="Times New Roman" panose="02020603050405020304" pitchFamily="18" charset="0"/>
                </a:endParaRPr>
              </a:p>
            </p:txBody>
          </p:sp>
          <p:sp>
            <p:nvSpPr>
              <p:cNvPr id="124945" name="Text Box 10"/>
              <p:cNvSpPr txBox="1">
                <a:spLocks noChangeArrowheads="1"/>
              </p:cNvSpPr>
              <p:nvPr/>
            </p:nvSpPr>
            <p:spPr bwMode="auto">
              <a:xfrm>
                <a:off x="3024" y="2592"/>
                <a:ext cx="72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solidFill>
                      <a:srgbClr val="FF3300"/>
                    </a:solidFill>
                    <a:latin typeface="Times New Roman" panose="02020603050405020304" pitchFamily="18" charset="0"/>
                  </a:rPr>
                  <a:t>64 bits</a:t>
                </a:r>
                <a:endParaRPr lang="en-US" altLang="zh-CN" sz="1800" b="0" dirty="0">
                  <a:latin typeface="Times New Roman" panose="02020603050405020304" pitchFamily="18" charset="0"/>
                </a:endParaRPr>
              </a:p>
            </p:txBody>
          </p:sp>
        </p:grpSp>
        <p:sp>
          <p:nvSpPr>
            <p:cNvPr id="124939" name="Text Box 11"/>
            <p:cNvSpPr txBox="1">
              <a:spLocks noChangeArrowheads="1"/>
            </p:cNvSpPr>
            <p:nvPr/>
          </p:nvSpPr>
          <p:spPr bwMode="auto">
            <a:xfrm>
              <a:off x="2109" y="1480"/>
              <a:ext cx="72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solidFill>
                    <a:srgbClr val="FF3300"/>
                  </a:solidFill>
                  <a:latin typeface="Times New Roman" panose="02020603050405020304" pitchFamily="18" charset="0"/>
                </a:rPr>
                <a:t>64 bits</a:t>
              </a:r>
              <a:endParaRPr lang="en-US" altLang="zh-CN" sz="1800" b="0" dirty="0">
                <a:latin typeface="Times New Roman" panose="02020603050405020304" pitchFamily="18" charset="0"/>
              </a:endParaRPr>
            </a:p>
          </p:txBody>
        </p:sp>
        <p:sp>
          <p:nvSpPr>
            <p:cNvPr id="124940" name="Text Box 12"/>
            <p:cNvSpPr txBox="1">
              <a:spLocks noChangeArrowheads="1"/>
            </p:cNvSpPr>
            <p:nvPr/>
          </p:nvSpPr>
          <p:spPr bwMode="auto">
            <a:xfrm>
              <a:off x="2109" y="2389"/>
              <a:ext cx="72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spcBef>
                  <a:spcPct val="50000"/>
                </a:spcBef>
                <a:buSzTx/>
                <a:buFontTx/>
                <a:buNone/>
              </a:pPr>
              <a:r>
                <a:rPr lang="en-US" altLang="zh-CN" sz="1800" b="0" dirty="0">
                  <a:solidFill>
                    <a:srgbClr val="FF3300"/>
                  </a:solidFill>
                  <a:latin typeface="Times New Roman" panose="02020603050405020304" pitchFamily="18" charset="0"/>
                </a:rPr>
                <a:t>64 bits</a:t>
              </a:r>
              <a:endParaRPr lang="en-US" altLang="zh-CN" sz="1800" b="0" dirty="0">
                <a:latin typeface="Times New Roman" panose="02020603050405020304" pitchFamily="18" charset="0"/>
              </a:endParaRPr>
            </a:p>
          </p:txBody>
        </p:sp>
      </p:grpSp>
      <p:sp>
        <p:nvSpPr>
          <p:cNvPr id="124935" name="AutoShape 1028"/>
          <p:cNvSpPr>
            <a:spLocks noChangeArrowheads="1"/>
          </p:cNvSpPr>
          <p:nvPr/>
        </p:nvSpPr>
        <p:spPr bwMode="auto">
          <a:xfrm>
            <a:off x="4229417" y="1657516"/>
            <a:ext cx="2082053" cy="446942"/>
          </a:xfrm>
          <a:prstGeom prst="wedgeEllipseCallout">
            <a:avLst>
              <a:gd name="adj1" fmla="val -5446"/>
              <a:gd name="adj2" fmla="val 203006"/>
            </a:avLst>
          </a:prstGeom>
          <a:noFill/>
          <a:ln w="127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350">
                <a:solidFill>
                  <a:srgbClr val="3366CC"/>
                </a:solidFill>
              </a:rPr>
              <a:t>Reg. address</a:t>
            </a:r>
          </a:p>
        </p:txBody>
      </p:sp>
      <p:sp>
        <p:nvSpPr>
          <p:cNvPr id="124936" name="AutoShape 1029"/>
          <p:cNvSpPr>
            <a:spLocks noChangeArrowheads="1"/>
          </p:cNvSpPr>
          <p:nvPr/>
        </p:nvSpPr>
        <p:spPr bwMode="auto">
          <a:xfrm>
            <a:off x="3262422" y="5301208"/>
            <a:ext cx="2082053" cy="446942"/>
          </a:xfrm>
          <a:prstGeom prst="wedgeEllipseCallout">
            <a:avLst>
              <a:gd name="adj1" fmla="val 44528"/>
              <a:gd name="adj2" fmla="val -199528"/>
            </a:avLst>
          </a:prstGeom>
          <a:noFill/>
          <a:ln w="127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350">
                <a:solidFill>
                  <a:srgbClr val="3366CC"/>
                </a:solidFill>
              </a:rPr>
              <a:t>Reg. address</a:t>
            </a:r>
          </a:p>
        </p:txBody>
      </p:sp>
      <p:sp>
        <p:nvSpPr>
          <p:cNvPr id="124937" name="AutoShape 1030"/>
          <p:cNvSpPr>
            <a:spLocks noChangeArrowheads="1"/>
          </p:cNvSpPr>
          <p:nvPr/>
        </p:nvSpPr>
        <p:spPr bwMode="auto">
          <a:xfrm>
            <a:off x="6325791" y="1916906"/>
            <a:ext cx="2082053" cy="446943"/>
          </a:xfrm>
          <a:prstGeom prst="wedgeEllipseCallout">
            <a:avLst>
              <a:gd name="adj1" fmla="val 31093"/>
              <a:gd name="adj2" fmla="val 350630"/>
            </a:avLst>
          </a:prstGeom>
          <a:noFill/>
          <a:ln w="127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350">
                <a:solidFill>
                  <a:srgbClr val="3366CC"/>
                </a:solidFill>
              </a:rPr>
              <a:t>Data output</a:t>
            </a:r>
          </a:p>
        </p:txBody>
      </p:sp>
    </p:spTree>
    <p:extLst>
      <p:ext uri="{BB962C8B-B14F-4D97-AF65-F5344CB8AC3E}">
        <p14:creationId xmlns:p14="http://schemas.microsoft.com/office/powerpoint/2010/main" val="1382925504"/>
      </p:ext>
    </p:extLst>
  </p:cSld>
  <p:clrMapOvr>
    <a:masterClrMapping/>
  </p:clrMapOvr>
  <p:transition advTm="200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3"/>
          <p:cNvSpPr>
            <a:spLocks noGrp="1" noChangeArrowheads="1"/>
          </p:cNvSpPr>
          <p:nvPr>
            <p:ph idx="1"/>
          </p:nvPr>
        </p:nvSpPr>
        <p:spPr/>
        <p:txBody>
          <a:bodyPr/>
          <a:lstStyle/>
          <a:p>
            <a:pPr marL="609600" indent="-609600" eaLnBrk="1" hangingPunct="1"/>
            <a:r>
              <a:rPr lang="en-US" altLang="en-US" smtClean="0"/>
              <a:t>Five stages, one step per stage</a:t>
            </a:r>
          </a:p>
          <a:p>
            <a:pPr marL="990600" lvl="1" indent="-533400" eaLnBrk="1" hangingPunct="1">
              <a:buSzTx/>
              <a:buFont typeface="Wingdings" panose="05000000000000000000" pitchFamily="2" charset="2"/>
              <a:buAutoNum type="arabicPeriod"/>
            </a:pPr>
            <a:r>
              <a:rPr lang="en-US" altLang="en-US" smtClean="0"/>
              <a:t>IF: Instruction fetch from memory</a:t>
            </a:r>
          </a:p>
          <a:p>
            <a:pPr marL="990600" lvl="1" indent="-533400" eaLnBrk="1" hangingPunct="1">
              <a:buSzTx/>
              <a:buFont typeface="Wingdings" panose="05000000000000000000" pitchFamily="2" charset="2"/>
              <a:buAutoNum type="arabicPeriod"/>
            </a:pPr>
            <a:r>
              <a:rPr lang="en-US" altLang="en-US" smtClean="0"/>
              <a:t>ID: Instruction decode &amp; register read</a:t>
            </a:r>
          </a:p>
          <a:p>
            <a:pPr marL="990600" lvl="1" indent="-533400" eaLnBrk="1" hangingPunct="1">
              <a:buSzTx/>
              <a:buFont typeface="Wingdings" panose="05000000000000000000" pitchFamily="2" charset="2"/>
              <a:buAutoNum type="arabicPeriod"/>
            </a:pPr>
            <a:r>
              <a:rPr lang="en-US" altLang="en-US" smtClean="0"/>
              <a:t>EX: Execute operation or calculate address</a:t>
            </a:r>
          </a:p>
          <a:p>
            <a:pPr marL="990600" lvl="1" indent="-533400" eaLnBrk="1" hangingPunct="1">
              <a:buSzTx/>
              <a:buFont typeface="Wingdings" panose="05000000000000000000" pitchFamily="2" charset="2"/>
              <a:buAutoNum type="arabicPeriod"/>
            </a:pPr>
            <a:r>
              <a:rPr lang="en-US" altLang="en-US" smtClean="0"/>
              <a:t>MEM: Access memory operand</a:t>
            </a:r>
          </a:p>
          <a:p>
            <a:pPr marL="990600" lvl="1" indent="-533400" eaLnBrk="1" hangingPunct="1">
              <a:buSzTx/>
              <a:buFont typeface="Wingdings" panose="05000000000000000000" pitchFamily="2" charset="2"/>
              <a:buAutoNum type="arabicPeriod"/>
            </a:pPr>
            <a:r>
              <a:rPr lang="en-US" altLang="en-US" smtClean="0"/>
              <a:t>WB: Write result back to register</a:t>
            </a:r>
            <a:endParaRPr lang="en-AU" altLang="en-US" smtClean="0"/>
          </a:p>
        </p:txBody>
      </p:sp>
      <p:sp>
        <p:nvSpPr>
          <p:cNvPr id="64515" name="Rectangle 2"/>
          <p:cNvSpPr>
            <a:spLocks noGrp="1" noChangeArrowheads="1"/>
          </p:cNvSpPr>
          <p:nvPr>
            <p:ph type="title"/>
          </p:nvPr>
        </p:nvSpPr>
        <p:spPr/>
        <p:txBody>
          <a:bodyPr/>
          <a:lstStyle/>
          <a:p>
            <a:pPr eaLnBrk="1" hangingPunct="1"/>
            <a:r>
              <a:rPr lang="en-US" altLang="en-US" smtClean="0"/>
              <a:t>RISC-V Pipeline</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60</a:t>
            </a:fld>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Grp="1" noChangeArrowheads="1"/>
          </p:cNvSpPr>
          <p:nvPr>
            <p:ph idx="1"/>
          </p:nvPr>
        </p:nvSpPr>
        <p:spPr>
          <a:xfrm>
            <a:off x="604654" y="1412776"/>
            <a:ext cx="7886700" cy="4351338"/>
          </a:xfrm>
        </p:spPr>
        <p:txBody>
          <a:bodyPr/>
          <a:lstStyle/>
          <a:p>
            <a:pPr eaLnBrk="1" hangingPunct="1"/>
            <a:r>
              <a:rPr lang="en-US" altLang="en-US" sz="2800" smtClean="0"/>
              <a:t>Assume time for stages is</a:t>
            </a:r>
          </a:p>
          <a:p>
            <a:pPr lvl="1" eaLnBrk="1" hangingPunct="1"/>
            <a:r>
              <a:rPr lang="en-US" altLang="en-US" sz="2400" dirty="0" smtClean="0"/>
              <a:t>100ps for register read or write</a:t>
            </a:r>
          </a:p>
          <a:p>
            <a:pPr lvl="1" eaLnBrk="1" hangingPunct="1"/>
            <a:r>
              <a:rPr lang="en-US" altLang="en-US" sz="2400" dirty="0" smtClean="0"/>
              <a:t>200ps for other stages</a:t>
            </a:r>
          </a:p>
          <a:p>
            <a:pPr eaLnBrk="1" hangingPunct="1"/>
            <a:r>
              <a:rPr lang="en-US" altLang="en-US" sz="2800" dirty="0" smtClean="0"/>
              <a:t>Compare pipelined </a:t>
            </a:r>
            <a:r>
              <a:rPr lang="en-US" altLang="en-US" sz="2800" dirty="0" err="1" smtClean="0"/>
              <a:t>datapath</a:t>
            </a:r>
            <a:r>
              <a:rPr lang="en-US" altLang="en-US" sz="2800" dirty="0" smtClean="0"/>
              <a:t> with single-cycle </a:t>
            </a:r>
            <a:r>
              <a:rPr lang="en-US" altLang="en-US" sz="2800" dirty="0" err="1" smtClean="0"/>
              <a:t>datapath</a:t>
            </a:r>
            <a:endParaRPr lang="en-US" altLang="en-US" sz="2800" dirty="0" smtClean="0"/>
          </a:p>
        </p:txBody>
      </p:sp>
      <p:sp>
        <p:nvSpPr>
          <p:cNvPr id="66563" name="Rectangle 2"/>
          <p:cNvSpPr>
            <a:spLocks noGrp="1" noChangeArrowheads="1"/>
          </p:cNvSpPr>
          <p:nvPr>
            <p:ph type="title"/>
          </p:nvPr>
        </p:nvSpPr>
        <p:spPr/>
        <p:txBody>
          <a:bodyPr/>
          <a:lstStyle/>
          <a:p>
            <a:pPr eaLnBrk="1" hangingPunct="1"/>
            <a:r>
              <a:rPr lang="en-US" altLang="en-US" smtClean="0"/>
              <a:t>Pipeline Performance</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61</a:t>
            </a:fld>
            <a:endParaRPr lang="zh-CN" altLang="en-US"/>
          </a:p>
        </p:txBody>
      </p:sp>
      <p:graphicFrame>
        <p:nvGraphicFramePr>
          <p:cNvPr id="327684" name="Group 4"/>
          <p:cNvGraphicFramePr>
            <a:graphicFrameLocks noGrp="1"/>
          </p:cNvGraphicFramePr>
          <p:nvPr/>
        </p:nvGraphicFramePr>
        <p:xfrm>
          <a:off x="395288" y="3846513"/>
          <a:ext cx="8353425" cy="2246311"/>
        </p:xfrm>
        <a:graphic>
          <a:graphicData uri="http://schemas.openxmlformats.org/drawingml/2006/table">
            <a:tbl>
              <a:tblPr/>
              <a:tblGrid>
                <a:gridCol w="1193800"/>
                <a:gridCol w="1192212"/>
                <a:gridCol w="1195388"/>
                <a:gridCol w="1190625"/>
                <a:gridCol w="1195387"/>
                <a:gridCol w="1192213"/>
                <a:gridCol w="1193800"/>
              </a:tblGrid>
              <a:tr h="64006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err="1" smtClean="0">
                          <a:ln>
                            <a:noFill/>
                          </a:ln>
                          <a:solidFill>
                            <a:schemeClr val="tx1"/>
                          </a:solidFill>
                          <a:effectLst/>
                          <a:latin typeface="Arial" charset="0"/>
                        </a:rPr>
                        <a:t>Instr</a:t>
                      </a:r>
                      <a:endParaRPr kumimoji="0" lang="en-AU" sz="1800" b="0" i="0" u="none" strike="noStrike" cap="none" normalizeH="0" baseline="0" dirty="0" smtClean="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Instr fetch</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Register read</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ALU op</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Memory access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Register write</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Total time</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999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err="1" smtClean="0">
                          <a:ln>
                            <a:noFill/>
                          </a:ln>
                          <a:solidFill>
                            <a:schemeClr val="tx1"/>
                          </a:solidFill>
                          <a:effectLst/>
                          <a:latin typeface="Arial" charset="0"/>
                        </a:rPr>
                        <a:t>ld</a:t>
                      </a:r>
                      <a:endParaRPr kumimoji="0" lang="en-AU" sz="1800" b="0" i="0" u="none" strike="noStrike" cap="none" normalizeH="0" baseline="0" dirty="0" smtClean="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 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 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800ps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473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err="1" smtClean="0">
                          <a:ln>
                            <a:noFill/>
                          </a:ln>
                          <a:solidFill>
                            <a:schemeClr val="tx1"/>
                          </a:solidFill>
                          <a:effectLst/>
                          <a:latin typeface="Arial" charset="0"/>
                        </a:rPr>
                        <a:t>sd</a:t>
                      </a:r>
                      <a:endParaRPr kumimoji="0" lang="en-AU" sz="1800" b="0" i="0" u="none" strike="noStrike" cap="none" normalizeH="0" baseline="0" dirty="0" smtClean="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 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700ps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99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R-format</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 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 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600ps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5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err="1" smtClean="0">
                          <a:ln>
                            <a:noFill/>
                          </a:ln>
                          <a:solidFill>
                            <a:schemeClr val="tx1"/>
                          </a:solidFill>
                          <a:effectLst/>
                          <a:latin typeface="Arial" charset="0"/>
                        </a:rPr>
                        <a:t>beq</a:t>
                      </a:r>
                      <a:endParaRPr kumimoji="0" lang="en-AU" sz="1800" b="0" i="0" u="none" strike="noStrike" cap="none" normalizeH="0" baseline="0" dirty="0" smtClean="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 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500ps</a:t>
                      </a:r>
                      <a:endParaRPr kumimoji="0" lang="en-AU" sz="18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smtClean="0">
                <a:solidFill>
                  <a:srgbClr val="000000"/>
                </a:solidFill>
              </a:rPr>
              <a:t>Chapter 4 — The Processor — </a:t>
            </a:r>
            <a:fld id="{48FF50FC-2A85-4867-9730-2833A338325C}" type="slidenum">
              <a:rPr lang="en-AU" altLang="en-US" sz="1400" smtClean="0">
                <a:solidFill>
                  <a:srgbClr val="000000"/>
                </a:solidFill>
              </a:rPr>
              <a:pPr>
                <a:spcBef>
                  <a:spcPct val="0"/>
                </a:spcBef>
                <a:buClrTx/>
                <a:buSzTx/>
                <a:buFontTx/>
                <a:buNone/>
              </a:pPr>
              <a:t>62</a:t>
            </a:fld>
            <a:endParaRPr lang="en-AU" altLang="en-US" sz="1400" smtClean="0">
              <a:solidFill>
                <a:srgbClr val="000000"/>
              </a:solidFill>
            </a:endParaRPr>
          </a:p>
        </p:txBody>
      </p:sp>
      <p:sp>
        <p:nvSpPr>
          <p:cNvPr id="68611" name="Rectangle 2"/>
          <p:cNvSpPr>
            <a:spLocks noGrp="1" noChangeArrowheads="1"/>
          </p:cNvSpPr>
          <p:nvPr>
            <p:ph type="title"/>
          </p:nvPr>
        </p:nvSpPr>
        <p:spPr/>
        <p:txBody>
          <a:bodyPr/>
          <a:lstStyle/>
          <a:p>
            <a:pPr eaLnBrk="1" hangingPunct="1"/>
            <a:r>
              <a:rPr lang="en-US" altLang="en-US" smtClean="0"/>
              <a:t>Pipeline Performance</a:t>
            </a:r>
            <a:endParaRPr lang="en-AU" altLang="en-US" smtClean="0"/>
          </a:p>
        </p:txBody>
      </p:sp>
      <p:sp>
        <p:nvSpPr>
          <p:cNvPr id="68612" name="Text Box 4"/>
          <p:cNvSpPr txBox="1">
            <a:spLocks noChangeArrowheads="1"/>
          </p:cNvSpPr>
          <p:nvPr/>
        </p:nvSpPr>
        <p:spPr bwMode="auto">
          <a:xfrm>
            <a:off x="3132138" y="1196975"/>
            <a:ext cx="267652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smtClean="0">
                <a:solidFill>
                  <a:srgbClr val="000000"/>
                </a:solidFill>
              </a:rPr>
              <a:t>Single-cycle (</a:t>
            </a:r>
            <a:r>
              <a:rPr lang="en-US" altLang="en-US" sz="1800" dirty="0" err="1" smtClean="0">
                <a:solidFill>
                  <a:srgbClr val="000000"/>
                </a:solidFill>
              </a:rPr>
              <a:t>T</a:t>
            </a:r>
            <a:r>
              <a:rPr lang="en-US" altLang="en-US" sz="1800" baseline="-25000" dirty="0" err="1" smtClean="0">
                <a:solidFill>
                  <a:srgbClr val="000000"/>
                </a:solidFill>
              </a:rPr>
              <a:t>c</a:t>
            </a:r>
            <a:r>
              <a:rPr lang="en-US" altLang="en-US" sz="1800" dirty="0" smtClean="0">
                <a:solidFill>
                  <a:srgbClr val="000000"/>
                </a:solidFill>
              </a:rPr>
              <a:t>= 800ps)</a:t>
            </a:r>
            <a:endParaRPr lang="en-AU" altLang="en-US" sz="1800" dirty="0" smtClean="0">
              <a:solidFill>
                <a:srgbClr val="000000"/>
              </a:solidFill>
            </a:endParaRPr>
          </a:p>
        </p:txBody>
      </p:sp>
      <p:sp>
        <p:nvSpPr>
          <p:cNvPr id="68613" name="Text Box 5"/>
          <p:cNvSpPr txBox="1">
            <a:spLocks noChangeArrowheads="1"/>
          </p:cNvSpPr>
          <p:nvPr/>
        </p:nvSpPr>
        <p:spPr bwMode="auto">
          <a:xfrm>
            <a:off x="3276600" y="3644900"/>
            <a:ext cx="238442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smtClean="0">
                <a:solidFill>
                  <a:srgbClr val="000000"/>
                </a:solidFill>
              </a:rPr>
              <a:t>Pipelined (T</a:t>
            </a:r>
            <a:r>
              <a:rPr lang="en-US" altLang="en-US" sz="1800" baseline="-25000" smtClean="0">
                <a:solidFill>
                  <a:srgbClr val="000000"/>
                </a:solidFill>
              </a:rPr>
              <a:t>c</a:t>
            </a:r>
            <a:r>
              <a:rPr lang="en-US" altLang="en-US" sz="1800" smtClean="0">
                <a:solidFill>
                  <a:srgbClr val="000000"/>
                </a:solidFill>
              </a:rPr>
              <a:t>= 200ps)</a:t>
            </a:r>
            <a:endParaRPr lang="en-AU" altLang="en-US" sz="1800" smtClean="0">
              <a:solidFill>
                <a:srgbClr val="000000"/>
              </a:solidFill>
            </a:endParaRPr>
          </a:p>
        </p:txBody>
      </p:sp>
      <p:pic>
        <p:nvPicPr>
          <p:cNvPr id="6861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628775"/>
            <a:ext cx="6624637" cy="456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444208" y="4869160"/>
            <a:ext cx="2499767" cy="584775"/>
          </a:xfrm>
          <a:prstGeom prst="rect">
            <a:avLst/>
          </a:prstGeom>
          <a:noFill/>
        </p:spPr>
        <p:txBody>
          <a:bodyPr wrap="square" rtlCol="0">
            <a:spAutoFit/>
          </a:bodyPr>
          <a:lstStyle/>
          <a:p>
            <a:r>
              <a:rPr lang="en-US" altLang="en-US" dirty="0" err="1" smtClean="0">
                <a:solidFill>
                  <a:srgbClr val="0000FF"/>
                </a:solidFill>
              </a:rPr>
              <a:t>T</a:t>
            </a:r>
            <a:r>
              <a:rPr lang="en-US" altLang="en-US" baseline="-25000" dirty="0" err="1" smtClean="0">
                <a:solidFill>
                  <a:srgbClr val="0000FF"/>
                </a:solidFill>
              </a:rPr>
              <a:t>c</a:t>
            </a:r>
            <a:r>
              <a:rPr lang="en-US" altLang="en-US" dirty="0" smtClean="0">
                <a:solidFill>
                  <a:srgbClr val="0000FF"/>
                </a:solidFill>
              </a:rPr>
              <a:t>:</a:t>
            </a:r>
            <a:r>
              <a:rPr lang="zh-CN" altLang="en-US" dirty="0" smtClean="0">
                <a:solidFill>
                  <a:srgbClr val="0000FF"/>
                </a:solidFill>
              </a:rPr>
              <a:t>每执行一条指令需要的时间</a:t>
            </a:r>
            <a:endParaRPr lang="zh-CN" altLang="en-US" dirty="0">
              <a:solidFill>
                <a:srgbClr val="0000FF"/>
              </a:solidFill>
            </a:endParaRPr>
          </a:p>
        </p:txBody>
      </p:sp>
    </p:spTree>
    <p:extLst>
      <p:ext uri="{BB962C8B-B14F-4D97-AF65-F5344CB8AC3E}">
        <p14:creationId xmlns:p14="http://schemas.microsoft.com/office/powerpoint/2010/main" val="6070307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660" name="Rectangle 3"/>
          <p:cNvSpPr>
            <a:spLocks noGrp="1" noChangeArrowheads="1"/>
          </p:cNvSpPr>
          <p:nvPr>
            <p:ph idx="1"/>
          </p:nvPr>
        </p:nvSpPr>
        <p:spPr>
          <a:xfrm>
            <a:off x="652656" y="1556792"/>
            <a:ext cx="7886700" cy="4351338"/>
          </a:xfrm>
        </p:spPr>
        <p:txBody>
          <a:bodyPr/>
          <a:lstStyle/>
          <a:p>
            <a:pPr eaLnBrk="1" hangingPunct="1"/>
            <a:r>
              <a:rPr lang="en-US" altLang="en-US" dirty="0" smtClean="0"/>
              <a:t>If all stages are balanced</a:t>
            </a:r>
          </a:p>
          <a:p>
            <a:pPr lvl="1" eaLnBrk="1" hangingPunct="1"/>
            <a:r>
              <a:rPr lang="en-US" altLang="en-US" dirty="0" smtClean="0"/>
              <a:t>i.e., all take the same time</a:t>
            </a:r>
          </a:p>
          <a:p>
            <a:pPr lvl="1" eaLnBrk="1" hangingPunct="1">
              <a:lnSpc>
                <a:spcPct val="110000"/>
              </a:lnSpc>
            </a:pPr>
            <a:r>
              <a:rPr lang="en-US" altLang="en-US" dirty="0" smtClean="0"/>
              <a:t>Time between </a:t>
            </a:r>
            <a:r>
              <a:rPr lang="en-US" altLang="en-US" dirty="0" err="1" smtClean="0"/>
              <a:t>instructions</a:t>
            </a:r>
            <a:r>
              <a:rPr lang="en-US" altLang="en-US" baseline="-25000" dirty="0" err="1" smtClean="0"/>
              <a:t>pipelined</a:t>
            </a:r>
            <a:r>
              <a:rPr lang="en-US" altLang="en-US" baseline="-25000" dirty="0" smtClean="0"/>
              <a:t> </a:t>
            </a:r>
            <a:r>
              <a:rPr lang="en-US" altLang="en-US" dirty="0"/>
              <a:t>=</a:t>
            </a:r>
            <a:r>
              <a:rPr lang="en-US" altLang="en-US" dirty="0" smtClean="0"/>
              <a:t/>
            </a:r>
            <a:br>
              <a:rPr lang="en-US" altLang="en-US" dirty="0" smtClean="0"/>
            </a:br>
            <a:r>
              <a:rPr lang="en-US" altLang="en-US" dirty="0" smtClean="0"/>
              <a:t>        Time between </a:t>
            </a:r>
            <a:r>
              <a:rPr lang="en-US" altLang="en-US" dirty="0" err="1" smtClean="0"/>
              <a:t>instructions</a:t>
            </a:r>
            <a:r>
              <a:rPr lang="en-US" altLang="en-US" baseline="-25000" dirty="0" err="1" smtClean="0"/>
              <a:t>nonpipelined</a:t>
            </a:r>
            <a:r>
              <a:rPr lang="en-US" altLang="en-US" dirty="0" smtClean="0"/>
              <a:t/>
            </a:r>
            <a:br>
              <a:rPr lang="en-US" altLang="en-US" dirty="0" smtClean="0"/>
            </a:br>
            <a:r>
              <a:rPr lang="en-US" altLang="en-US" dirty="0" smtClean="0"/>
              <a:t>		Number of stages</a:t>
            </a:r>
          </a:p>
          <a:p>
            <a:pPr eaLnBrk="1" hangingPunct="1"/>
            <a:r>
              <a:rPr lang="en-US" altLang="en-US" dirty="0" smtClean="0"/>
              <a:t>If not balanced, speedup is less</a:t>
            </a:r>
          </a:p>
          <a:p>
            <a:pPr eaLnBrk="1" hangingPunct="1"/>
            <a:r>
              <a:rPr lang="en-US" altLang="en-US" dirty="0" smtClean="0"/>
              <a:t>Speedup due to increased throughput</a:t>
            </a:r>
          </a:p>
          <a:p>
            <a:pPr lvl="1" eaLnBrk="1" hangingPunct="1"/>
            <a:r>
              <a:rPr lang="en-US" altLang="en-US" dirty="0" smtClean="0"/>
              <a:t>Latency (time for each instruction) does not decrease</a:t>
            </a:r>
            <a:endParaRPr lang="en-AU" altLang="en-US" dirty="0" smtClean="0"/>
          </a:p>
        </p:txBody>
      </p:sp>
      <p:sp>
        <p:nvSpPr>
          <p:cNvPr id="70659" name="Rectangle 2"/>
          <p:cNvSpPr>
            <a:spLocks noGrp="1" noChangeArrowheads="1"/>
          </p:cNvSpPr>
          <p:nvPr>
            <p:ph type="title"/>
          </p:nvPr>
        </p:nvSpPr>
        <p:spPr/>
        <p:txBody>
          <a:bodyPr/>
          <a:lstStyle/>
          <a:p>
            <a:pPr eaLnBrk="1" hangingPunct="1"/>
            <a:r>
              <a:rPr lang="en-US" altLang="en-US" smtClean="0"/>
              <a:t>Pipeline Speedup</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63</a:t>
            </a:fld>
            <a:endParaRPr lang="zh-CN" altLang="en-US"/>
          </a:p>
        </p:txBody>
      </p:sp>
      <p:sp>
        <p:nvSpPr>
          <p:cNvPr id="70661" name="Line 4"/>
          <p:cNvSpPr>
            <a:spLocks noChangeShapeType="1"/>
          </p:cNvSpPr>
          <p:nvPr/>
        </p:nvSpPr>
        <p:spPr bwMode="auto">
          <a:xfrm>
            <a:off x="1835150" y="3213100"/>
            <a:ext cx="55451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64</a:t>
            </a:fld>
            <a:endParaRPr lang="zh-CN" altLang="en-US"/>
          </a:p>
        </p:txBody>
      </p:sp>
      <p:pic>
        <p:nvPicPr>
          <p:cNvPr id="3" name="图片 2"/>
          <p:cNvPicPr>
            <a:picLocks noChangeAspect="1"/>
          </p:cNvPicPr>
          <p:nvPr/>
        </p:nvPicPr>
        <p:blipFill>
          <a:blip r:embed="rId2"/>
          <a:stretch>
            <a:fillRect/>
          </a:stretch>
        </p:blipFill>
        <p:spPr>
          <a:xfrm>
            <a:off x="395536" y="404664"/>
            <a:ext cx="8254748" cy="4896544"/>
          </a:xfrm>
          <a:prstGeom prst="rect">
            <a:avLst/>
          </a:prstGeom>
        </p:spPr>
      </p:pic>
      <p:sp>
        <p:nvSpPr>
          <p:cNvPr id="4" name="文本框 3"/>
          <p:cNvSpPr txBox="1"/>
          <p:nvPr/>
        </p:nvSpPr>
        <p:spPr>
          <a:xfrm>
            <a:off x="539552" y="5445224"/>
            <a:ext cx="7848872" cy="1015663"/>
          </a:xfrm>
          <a:prstGeom prst="rect">
            <a:avLst/>
          </a:prstGeom>
          <a:noFill/>
        </p:spPr>
        <p:txBody>
          <a:bodyPr wrap="square" rtlCol="0">
            <a:spAutoFit/>
          </a:bodyPr>
          <a:lstStyle/>
          <a:p>
            <a:r>
              <a:rPr lang="en-US" altLang="zh-CN" sz="2000" dirty="0"/>
              <a:t>We assume the write to the register file occurs in the first half of the clock cycle and the read from the register file occurs in the second half. We use this assumption throughout this chapter.</a:t>
            </a:r>
            <a:endParaRPr lang="zh-CN" altLang="en-US" sz="2000" dirty="0"/>
          </a:p>
        </p:txBody>
      </p:sp>
    </p:spTree>
    <p:extLst>
      <p:ext uri="{BB962C8B-B14F-4D97-AF65-F5344CB8AC3E}">
        <p14:creationId xmlns:p14="http://schemas.microsoft.com/office/powerpoint/2010/main" val="988189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p:cNvSpPr>
            <a:spLocks noGrp="1" noChangeArrowheads="1"/>
          </p:cNvSpPr>
          <p:nvPr>
            <p:ph idx="1"/>
          </p:nvPr>
        </p:nvSpPr>
        <p:spPr>
          <a:xfrm>
            <a:off x="395536" y="1412776"/>
            <a:ext cx="7886700" cy="4351338"/>
          </a:xfrm>
        </p:spPr>
        <p:txBody>
          <a:bodyPr>
            <a:normAutofit/>
          </a:bodyPr>
          <a:lstStyle/>
          <a:p>
            <a:pPr eaLnBrk="1" hangingPunct="1">
              <a:lnSpc>
                <a:spcPct val="90000"/>
              </a:lnSpc>
            </a:pPr>
            <a:r>
              <a:rPr lang="en-US" altLang="en-US" sz="2800" dirty="0" smtClean="0"/>
              <a:t>RISC-V ISA designed for pipelining</a:t>
            </a:r>
          </a:p>
          <a:p>
            <a:pPr lvl="1" eaLnBrk="1" hangingPunct="1">
              <a:lnSpc>
                <a:spcPct val="90000"/>
              </a:lnSpc>
            </a:pPr>
            <a:r>
              <a:rPr lang="en-US" altLang="en-US" sz="2800" dirty="0" smtClean="0"/>
              <a:t>All instructions are 32-bits</a:t>
            </a:r>
          </a:p>
          <a:p>
            <a:pPr lvl="2" eaLnBrk="1" hangingPunct="1">
              <a:lnSpc>
                <a:spcPct val="90000"/>
              </a:lnSpc>
            </a:pPr>
            <a:r>
              <a:rPr lang="en-US" altLang="en-US" sz="2400" dirty="0" smtClean="0"/>
              <a:t>Easier to fetch and decode in one cycle</a:t>
            </a:r>
          </a:p>
          <a:p>
            <a:pPr lvl="2" eaLnBrk="1" hangingPunct="1">
              <a:lnSpc>
                <a:spcPct val="90000"/>
              </a:lnSpc>
            </a:pPr>
            <a:r>
              <a:rPr lang="en-US" altLang="en-US" sz="2400" dirty="0" smtClean="0"/>
              <a:t>c.f. x86: 1- to 17-byte instructions</a:t>
            </a:r>
          </a:p>
          <a:p>
            <a:pPr lvl="1" eaLnBrk="1" hangingPunct="1">
              <a:lnSpc>
                <a:spcPct val="90000"/>
              </a:lnSpc>
            </a:pPr>
            <a:r>
              <a:rPr lang="en-US" altLang="en-US" sz="2800" dirty="0" smtClean="0"/>
              <a:t>Few and regular instruction formats</a:t>
            </a:r>
          </a:p>
          <a:p>
            <a:pPr lvl="2" eaLnBrk="1" hangingPunct="1">
              <a:lnSpc>
                <a:spcPct val="90000"/>
              </a:lnSpc>
            </a:pPr>
            <a:r>
              <a:rPr lang="en-US" altLang="en-US" sz="2400" dirty="0" smtClean="0"/>
              <a:t>Can decode and read registers in one step</a:t>
            </a:r>
          </a:p>
          <a:p>
            <a:pPr lvl="1" eaLnBrk="1" hangingPunct="1">
              <a:lnSpc>
                <a:spcPct val="90000"/>
              </a:lnSpc>
            </a:pPr>
            <a:r>
              <a:rPr lang="en-US" altLang="en-US" sz="2800" dirty="0" smtClean="0"/>
              <a:t>Load/store addressing</a:t>
            </a:r>
          </a:p>
          <a:p>
            <a:pPr lvl="2" eaLnBrk="1" hangingPunct="1">
              <a:lnSpc>
                <a:spcPct val="90000"/>
              </a:lnSpc>
            </a:pPr>
            <a:r>
              <a:rPr lang="en-US" altLang="en-US" sz="2400" dirty="0" smtClean="0"/>
              <a:t>Can calculate address in 3</a:t>
            </a:r>
            <a:r>
              <a:rPr lang="en-US" altLang="en-US" sz="2400" baseline="30000" dirty="0" smtClean="0"/>
              <a:t>rd</a:t>
            </a:r>
            <a:r>
              <a:rPr lang="en-US" altLang="en-US" sz="2400" dirty="0" smtClean="0"/>
              <a:t> stage, access memory in 4</a:t>
            </a:r>
            <a:r>
              <a:rPr lang="en-US" altLang="en-US" sz="2400" baseline="30000" dirty="0" smtClean="0"/>
              <a:t>th</a:t>
            </a:r>
            <a:r>
              <a:rPr lang="en-US" altLang="en-US" sz="2400" dirty="0" smtClean="0"/>
              <a:t> stage</a:t>
            </a:r>
          </a:p>
        </p:txBody>
      </p:sp>
      <p:sp>
        <p:nvSpPr>
          <p:cNvPr id="72707" name="Rectangle 2"/>
          <p:cNvSpPr>
            <a:spLocks noGrp="1" noChangeArrowheads="1"/>
          </p:cNvSpPr>
          <p:nvPr>
            <p:ph type="title"/>
          </p:nvPr>
        </p:nvSpPr>
        <p:spPr>
          <a:xfrm>
            <a:off x="628650" y="365125"/>
            <a:ext cx="5455518" cy="831627"/>
          </a:xfrm>
        </p:spPr>
        <p:txBody>
          <a:bodyPr/>
          <a:lstStyle/>
          <a:p>
            <a:pPr eaLnBrk="1" hangingPunct="1"/>
            <a:r>
              <a:rPr lang="en-US" altLang="en-US" dirty="0" smtClean="0"/>
              <a:t>Pipelining and ISA Design</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65</a:t>
            </a:fld>
            <a:endParaRPr lang="zh-CN" altLang="en-US"/>
          </a:p>
        </p:txBody>
      </p:sp>
      <p:sp>
        <p:nvSpPr>
          <p:cNvPr id="3" name="文本框 2"/>
          <p:cNvSpPr txBox="1"/>
          <p:nvPr/>
        </p:nvSpPr>
        <p:spPr>
          <a:xfrm>
            <a:off x="6588224" y="908720"/>
            <a:ext cx="2376264" cy="584775"/>
          </a:xfrm>
          <a:prstGeom prst="rect">
            <a:avLst/>
          </a:prstGeom>
          <a:noFill/>
        </p:spPr>
        <p:txBody>
          <a:bodyPr wrap="square" rtlCol="0">
            <a:spAutoFit/>
          </a:bodyPr>
          <a:lstStyle/>
          <a:p>
            <a:r>
              <a:rPr lang="en-US" altLang="zh-CN" dirty="0">
                <a:solidFill>
                  <a:srgbClr val="0000FF"/>
                </a:solidFill>
              </a:rPr>
              <a:t>c.f. 【</a:t>
            </a:r>
            <a:r>
              <a:rPr lang="zh-CN" altLang="en-US" dirty="0">
                <a:solidFill>
                  <a:srgbClr val="0000FF"/>
                </a:solidFill>
              </a:rPr>
              <a:t>拉丁语</a:t>
            </a:r>
            <a:r>
              <a:rPr lang="en-US" altLang="zh-CN" dirty="0">
                <a:solidFill>
                  <a:srgbClr val="0000FF"/>
                </a:solidFill>
              </a:rPr>
              <a:t>】 confer</a:t>
            </a:r>
            <a:r>
              <a:rPr lang="zh-CN" altLang="en-US" dirty="0">
                <a:solidFill>
                  <a:srgbClr val="0000FF"/>
                </a:solidFill>
              </a:rPr>
              <a:t>（</a:t>
            </a:r>
            <a:r>
              <a:rPr lang="zh-CN" altLang="en-US" dirty="0" smtClean="0">
                <a:solidFill>
                  <a:srgbClr val="0000FF"/>
                </a:solidFill>
              </a:rPr>
              <a:t>比较 </a:t>
            </a:r>
            <a:r>
              <a:rPr lang="en-US" altLang="zh-CN" dirty="0" smtClean="0">
                <a:solidFill>
                  <a:srgbClr val="0000FF"/>
                </a:solidFill>
              </a:rPr>
              <a:t>compare</a:t>
            </a:r>
            <a:r>
              <a:rPr lang="zh-CN" altLang="en-US" dirty="0" smtClean="0">
                <a:solidFill>
                  <a:srgbClr val="0000FF"/>
                </a:solidFill>
              </a:rPr>
              <a:t>）</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756" name="Rectangle 3"/>
          <p:cNvSpPr>
            <a:spLocks noGrp="1" noChangeArrowheads="1"/>
          </p:cNvSpPr>
          <p:nvPr>
            <p:ph idx="1"/>
          </p:nvPr>
        </p:nvSpPr>
        <p:spPr>
          <a:xfrm>
            <a:off x="467544" y="1340768"/>
            <a:ext cx="7886700" cy="4351338"/>
          </a:xfrm>
        </p:spPr>
        <p:txBody>
          <a:bodyPr/>
          <a:lstStyle/>
          <a:p>
            <a:pPr eaLnBrk="1" hangingPunct="1">
              <a:lnSpc>
                <a:spcPct val="90000"/>
              </a:lnSpc>
            </a:pPr>
            <a:r>
              <a:rPr lang="en-US" altLang="en-US" dirty="0" smtClean="0"/>
              <a:t>Situations that prevent starting the next instruction in the next cycle</a:t>
            </a:r>
          </a:p>
          <a:p>
            <a:pPr eaLnBrk="1" hangingPunct="1">
              <a:lnSpc>
                <a:spcPct val="90000"/>
              </a:lnSpc>
            </a:pPr>
            <a:r>
              <a:rPr lang="en-US" altLang="en-US" dirty="0" smtClean="0"/>
              <a:t>Structure hazards</a:t>
            </a:r>
          </a:p>
          <a:p>
            <a:pPr lvl="1" eaLnBrk="1" hangingPunct="1">
              <a:lnSpc>
                <a:spcPct val="90000"/>
              </a:lnSpc>
            </a:pPr>
            <a:r>
              <a:rPr lang="en-US" altLang="en-US" dirty="0" smtClean="0"/>
              <a:t>A required resource is busy</a:t>
            </a:r>
          </a:p>
          <a:p>
            <a:pPr eaLnBrk="1" hangingPunct="1">
              <a:lnSpc>
                <a:spcPct val="90000"/>
              </a:lnSpc>
            </a:pPr>
            <a:r>
              <a:rPr lang="en-US" altLang="en-US" dirty="0" smtClean="0"/>
              <a:t>Data hazard</a:t>
            </a:r>
          </a:p>
          <a:p>
            <a:pPr lvl="1" eaLnBrk="1" hangingPunct="1">
              <a:lnSpc>
                <a:spcPct val="90000"/>
              </a:lnSpc>
            </a:pPr>
            <a:r>
              <a:rPr lang="en-US" altLang="en-US" dirty="0" smtClean="0"/>
              <a:t>Need to wait for previous instruction to complete its data read/write</a:t>
            </a:r>
          </a:p>
          <a:p>
            <a:pPr eaLnBrk="1" hangingPunct="1">
              <a:lnSpc>
                <a:spcPct val="90000"/>
              </a:lnSpc>
            </a:pPr>
            <a:r>
              <a:rPr lang="en-US" altLang="en-US" dirty="0" smtClean="0"/>
              <a:t>Control hazard</a:t>
            </a:r>
          </a:p>
          <a:p>
            <a:pPr lvl="1" eaLnBrk="1" hangingPunct="1">
              <a:lnSpc>
                <a:spcPct val="90000"/>
              </a:lnSpc>
            </a:pPr>
            <a:r>
              <a:rPr lang="en-US" altLang="en-US" dirty="0" smtClean="0"/>
              <a:t>Deciding on control action depends on previous instruction</a:t>
            </a:r>
            <a:endParaRPr lang="en-AU" altLang="en-US" dirty="0" smtClean="0"/>
          </a:p>
        </p:txBody>
      </p:sp>
      <p:sp>
        <p:nvSpPr>
          <p:cNvPr id="74755" name="Rectangle 2"/>
          <p:cNvSpPr>
            <a:spLocks noGrp="1" noChangeArrowheads="1"/>
          </p:cNvSpPr>
          <p:nvPr>
            <p:ph type="title"/>
          </p:nvPr>
        </p:nvSpPr>
        <p:spPr/>
        <p:txBody>
          <a:bodyPr/>
          <a:lstStyle/>
          <a:p>
            <a:pPr eaLnBrk="1" hangingPunct="1"/>
            <a:r>
              <a:rPr lang="en-US" altLang="en-US" dirty="0" smtClean="0"/>
              <a:t>Hazards </a:t>
            </a:r>
            <a:r>
              <a:rPr lang="en-US" altLang="en-US" sz="2800" dirty="0" smtClean="0"/>
              <a:t>(</a:t>
            </a:r>
            <a:r>
              <a:rPr lang="zh-CN" altLang="en-US" sz="2800" dirty="0" smtClean="0"/>
              <a:t>冒险 遇险</a:t>
            </a:r>
            <a:r>
              <a:rPr lang="en-US" altLang="zh-CN" sz="2800" dirty="0" smtClean="0"/>
              <a:t>)</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66</a:t>
            </a:fld>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804" name="Rectangle 3"/>
          <p:cNvSpPr>
            <a:spLocks noGrp="1" noChangeArrowheads="1"/>
          </p:cNvSpPr>
          <p:nvPr>
            <p:ph idx="1"/>
          </p:nvPr>
        </p:nvSpPr>
        <p:spPr>
          <a:xfrm>
            <a:off x="467544" y="1340768"/>
            <a:ext cx="7886700" cy="4351338"/>
          </a:xfrm>
        </p:spPr>
        <p:txBody>
          <a:bodyPr>
            <a:normAutofit/>
          </a:bodyPr>
          <a:lstStyle/>
          <a:p>
            <a:pPr eaLnBrk="1" hangingPunct="1"/>
            <a:r>
              <a:rPr lang="en-US" altLang="en-US" sz="2800" dirty="0" smtClean="0"/>
              <a:t>Conflict for use of a resource</a:t>
            </a:r>
          </a:p>
          <a:p>
            <a:pPr eaLnBrk="1" hangingPunct="1"/>
            <a:r>
              <a:rPr lang="en-US" altLang="en-US" sz="2800" dirty="0" smtClean="0"/>
              <a:t>In RISC-V pipeline with a single memory</a:t>
            </a:r>
          </a:p>
          <a:p>
            <a:pPr lvl="1" eaLnBrk="1" hangingPunct="1"/>
            <a:r>
              <a:rPr lang="en-US" altLang="en-US" sz="2800" dirty="0" smtClean="0"/>
              <a:t>Load/store requires data access</a:t>
            </a:r>
          </a:p>
          <a:p>
            <a:pPr lvl="1" eaLnBrk="1" hangingPunct="1"/>
            <a:r>
              <a:rPr lang="en-US" altLang="en-US" sz="2800" dirty="0" smtClean="0"/>
              <a:t>Instruction fetch would have to </a:t>
            </a:r>
            <a:r>
              <a:rPr lang="en-US" altLang="en-US" sz="2800" i="1" dirty="0" smtClean="0"/>
              <a:t>stall</a:t>
            </a:r>
            <a:r>
              <a:rPr lang="en-US" altLang="en-US" sz="2800" dirty="0" smtClean="0"/>
              <a:t> for that cycle</a:t>
            </a:r>
          </a:p>
          <a:p>
            <a:pPr lvl="2" eaLnBrk="1" hangingPunct="1"/>
            <a:r>
              <a:rPr lang="en-US" altLang="en-US" sz="2400" dirty="0" smtClean="0"/>
              <a:t>Would cause a pipeline “bubble”</a:t>
            </a:r>
          </a:p>
          <a:p>
            <a:pPr eaLnBrk="1" hangingPunct="1"/>
            <a:r>
              <a:rPr lang="en-US" altLang="en-US" sz="2800" dirty="0" smtClean="0"/>
              <a:t>Hence, pipelined </a:t>
            </a:r>
            <a:r>
              <a:rPr lang="en-US" altLang="en-US" sz="2800" dirty="0" err="1" smtClean="0"/>
              <a:t>datapaths</a:t>
            </a:r>
            <a:r>
              <a:rPr lang="en-US" altLang="en-US" sz="2800" dirty="0" smtClean="0"/>
              <a:t> require separate instruction/data memories</a:t>
            </a:r>
          </a:p>
          <a:p>
            <a:pPr lvl="1" eaLnBrk="1" hangingPunct="1"/>
            <a:r>
              <a:rPr lang="en-US" altLang="en-US" sz="2800" dirty="0" smtClean="0"/>
              <a:t>Or separate instruction/data caches</a:t>
            </a:r>
            <a:endParaRPr lang="en-AU" altLang="en-US" sz="2800" dirty="0" smtClean="0"/>
          </a:p>
        </p:txBody>
      </p:sp>
      <p:sp>
        <p:nvSpPr>
          <p:cNvPr id="76803" name="Rectangle 2"/>
          <p:cNvSpPr>
            <a:spLocks noGrp="1" noChangeArrowheads="1"/>
          </p:cNvSpPr>
          <p:nvPr>
            <p:ph type="title"/>
          </p:nvPr>
        </p:nvSpPr>
        <p:spPr/>
        <p:txBody>
          <a:bodyPr/>
          <a:lstStyle/>
          <a:p>
            <a:pPr eaLnBrk="1" hangingPunct="1"/>
            <a:r>
              <a:rPr lang="en-US" altLang="en-US" smtClean="0"/>
              <a:t>Structure Hazards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67</a:t>
            </a:fld>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852" name="Rectangle 3"/>
          <p:cNvSpPr>
            <a:spLocks noGrp="1" noChangeArrowheads="1"/>
          </p:cNvSpPr>
          <p:nvPr>
            <p:ph idx="1"/>
          </p:nvPr>
        </p:nvSpPr>
        <p:spPr>
          <a:xfrm>
            <a:off x="596662" y="1412776"/>
            <a:ext cx="7886700" cy="4351338"/>
          </a:xfrm>
        </p:spPr>
        <p:txBody>
          <a:bodyPr/>
          <a:lstStyle/>
          <a:p>
            <a:pPr eaLnBrk="1" hangingPunct="1"/>
            <a:r>
              <a:rPr lang="en-US" altLang="en-US" dirty="0" smtClean="0"/>
              <a:t>An instruction depends on completion of data access by a previous instruction</a:t>
            </a:r>
          </a:p>
          <a:p>
            <a:pPr lvl="1" eaLnBrk="1" hangingPunct="1"/>
            <a:r>
              <a:rPr lang="en-US" altLang="en-US" dirty="0" smtClean="0">
                <a:latin typeface="Lucida Console" panose="020B0609040504020204" pitchFamily="49" charset="0"/>
              </a:rPr>
              <a:t>add	</a:t>
            </a:r>
            <a:r>
              <a:rPr lang="en-US" altLang="en-US" dirty="0" smtClean="0">
                <a:solidFill>
                  <a:srgbClr val="FF0000"/>
                </a:solidFill>
                <a:latin typeface="Lucida Console" panose="020B0609040504020204" pitchFamily="49" charset="0"/>
              </a:rPr>
              <a:t>x19</a:t>
            </a:r>
            <a:r>
              <a:rPr lang="en-US" altLang="en-US" dirty="0" smtClean="0">
                <a:latin typeface="Lucida Console" panose="020B0609040504020204" pitchFamily="49" charset="0"/>
              </a:rPr>
              <a:t>, x0, x1</a:t>
            </a:r>
            <a:br>
              <a:rPr lang="en-US" altLang="en-US" dirty="0" smtClean="0">
                <a:latin typeface="Lucida Console" panose="020B0609040504020204" pitchFamily="49" charset="0"/>
              </a:rPr>
            </a:br>
            <a:r>
              <a:rPr lang="en-US" altLang="en-US" dirty="0" smtClean="0">
                <a:latin typeface="Lucida Console" panose="020B0609040504020204" pitchFamily="49" charset="0"/>
              </a:rPr>
              <a:t>sub	x2, </a:t>
            </a:r>
            <a:r>
              <a:rPr lang="en-US" altLang="en-US" dirty="0" smtClean="0">
                <a:solidFill>
                  <a:srgbClr val="FF0000"/>
                </a:solidFill>
                <a:latin typeface="Lucida Console" panose="020B0609040504020204" pitchFamily="49" charset="0"/>
              </a:rPr>
              <a:t>x19</a:t>
            </a:r>
            <a:r>
              <a:rPr lang="en-US" altLang="en-US" dirty="0" smtClean="0">
                <a:latin typeface="Lucida Console" panose="020B0609040504020204" pitchFamily="49" charset="0"/>
              </a:rPr>
              <a:t>, x3</a:t>
            </a:r>
          </a:p>
        </p:txBody>
      </p:sp>
      <p:sp>
        <p:nvSpPr>
          <p:cNvPr id="78851" name="Rectangle 2"/>
          <p:cNvSpPr>
            <a:spLocks noGrp="1" noChangeArrowheads="1"/>
          </p:cNvSpPr>
          <p:nvPr>
            <p:ph type="title"/>
          </p:nvPr>
        </p:nvSpPr>
        <p:spPr/>
        <p:txBody>
          <a:bodyPr/>
          <a:lstStyle/>
          <a:p>
            <a:pPr eaLnBrk="1" hangingPunct="1"/>
            <a:r>
              <a:rPr lang="en-US" altLang="en-US" smtClean="0"/>
              <a:t>Data Hazards</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68</a:t>
            </a:fld>
            <a:endParaRPr lang="zh-CN" altLang="en-US"/>
          </a:p>
        </p:txBody>
      </p:sp>
      <p:pic>
        <p:nvPicPr>
          <p:cNvPr id="7885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001" y="3212976"/>
            <a:ext cx="8380749" cy="295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148064" y="365125"/>
            <a:ext cx="3240360" cy="646331"/>
          </a:xfrm>
          <a:prstGeom prst="rect">
            <a:avLst/>
          </a:prstGeom>
          <a:noFill/>
        </p:spPr>
        <p:txBody>
          <a:bodyPr wrap="square" rtlCol="0">
            <a:spAutoFit/>
          </a:bodyPr>
          <a:lstStyle/>
          <a:p>
            <a:r>
              <a:rPr lang="en-US" altLang="zh-CN" sz="1800" b="1" dirty="0">
                <a:solidFill>
                  <a:srgbClr val="0000FF"/>
                </a:solidFill>
              </a:rPr>
              <a:t>P</a:t>
            </a:r>
            <a:r>
              <a:rPr lang="en-US" altLang="zh-CN" sz="1800" b="1" dirty="0" smtClean="0">
                <a:solidFill>
                  <a:srgbClr val="0000FF"/>
                </a:solidFill>
              </a:rPr>
              <a:t>ipeline stall</a:t>
            </a:r>
            <a:r>
              <a:rPr lang="en-US" altLang="zh-CN" sz="1800" dirty="0" smtClean="0">
                <a:solidFill>
                  <a:srgbClr val="0000FF"/>
                </a:solidFill>
              </a:rPr>
              <a:t> is given </a:t>
            </a:r>
            <a:r>
              <a:rPr lang="en-US" altLang="zh-CN" sz="1800" dirty="0">
                <a:solidFill>
                  <a:srgbClr val="0000FF"/>
                </a:solidFill>
              </a:rPr>
              <a:t>the nickname </a:t>
            </a:r>
            <a:r>
              <a:rPr lang="en-US" altLang="zh-CN" sz="1800" b="1" dirty="0" smtClean="0">
                <a:solidFill>
                  <a:srgbClr val="0000FF"/>
                </a:solidFill>
              </a:rPr>
              <a:t>bubble.</a:t>
            </a:r>
            <a:endParaRPr lang="zh-CN" altLang="en-US" sz="1800" dirty="0">
              <a:solidFill>
                <a:srgbClr val="0000FF"/>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3"/>
          <p:cNvSpPr>
            <a:spLocks noGrp="1" noChangeArrowheads="1"/>
          </p:cNvSpPr>
          <p:nvPr>
            <p:ph idx="1"/>
          </p:nvPr>
        </p:nvSpPr>
        <p:spPr>
          <a:xfrm>
            <a:off x="516066" y="1109315"/>
            <a:ext cx="7886700" cy="4351338"/>
          </a:xfrm>
        </p:spPr>
        <p:txBody>
          <a:bodyPr/>
          <a:lstStyle/>
          <a:p>
            <a:pPr eaLnBrk="1" hangingPunct="1"/>
            <a:r>
              <a:rPr lang="en-US" altLang="en-US" dirty="0" smtClean="0"/>
              <a:t>Use result when it is computed</a:t>
            </a:r>
          </a:p>
          <a:p>
            <a:pPr lvl="1" eaLnBrk="1" hangingPunct="1"/>
            <a:r>
              <a:rPr lang="en-US" altLang="en-US" dirty="0" smtClean="0"/>
              <a:t>Don’t wait for it to be stored in a register</a:t>
            </a:r>
          </a:p>
          <a:p>
            <a:pPr lvl="1" eaLnBrk="1" hangingPunct="1"/>
            <a:r>
              <a:rPr lang="en-US" altLang="en-US" dirty="0" smtClean="0"/>
              <a:t>Requires extra connections in the </a:t>
            </a:r>
            <a:r>
              <a:rPr lang="en-US" altLang="en-US" dirty="0" err="1" smtClean="0"/>
              <a:t>datapath</a:t>
            </a:r>
            <a:endParaRPr lang="en-AU" altLang="en-US" dirty="0" smtClean="0"/>
          </a:p>
        </p:txBody>
      </p:sp>
      <p:sp>
        <p:nvSpPr>
          <p:cNvPr id="80899" name="Rectangle 2"/>
          <p:cNvSpPr>
            <a:spLocks noGrp="1" noChangeArrowheads="1"/>
          </p:cNvSpPr>
          <p:nvPr>
            <p:ph type="title"/>
          </p:nvPr>
        </p:nvSpPr>
        <p:spPr>
          <a:xfrm>
            <a:off x="628650" y="116632"/>
            <a:ext cx="7886700" cy="831627"/>
          </a:xfrm>
        </p:spPr>
        <p:txBody>
          <a:bodyPr/>
          <a:lstStyle/>
          <a:p>
            <a:pPr eaLnBrk="1" hangingPunct="1"/>
            <a:r>
              <a:rPr lang="en-US" altLang="en-US" dirty="0" smtClean="0"/>
              <a:t>Forwarding (aka Bypassing)</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69</a:t>
            </a:fld>
            <a:endParaRPr lang="zh-CN" altLang="en-US"/>
          </a:p>
        </p:txBody>
      </p:sp>
      <p:pic>
        <p:nvPicPr>
          <p:cNvPr id="8090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736" y="2420888"/>
            <a:ext cx="8545198" cy="295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15600" y="5589240"/>
            <a:ext cx="8417119" cy="1077218"/>
          </a:xfrm>
          <a:prstGeom prst="rect">
            <a:avLst/>
          </a:prstGeom>
          <a:noFill/>
        </p:spPr>
        <p:txBody>
          <a:bodyPr wrap="square" rtlCol="0">
            <a:spAutoFit/>
          </a:bodyPr>
          <a:lstStyle/>
          <a:p>
            <a:r>
              <a:rPr lang="en-US" altLang="zh-CN" dirty="0">
                <a:solidFill>
                  <a:srgbClr val="0000FF"/>
                </a:solidFill>
              </a:rPr>
              <a:t>a</a:t>
            </a:r>
            <a:r>
              <a:rPr lang="en-US" altLang="zh-CN" dirty="0" smtClean="0">
                <a:solidFill>
                  <a:srgbClr val="0000FF"/>
                </a:solidFill>
              </a:rPr>
              <a:t>ka:  also known as  </a:t>
            </a:r>
            <a:r>
              <a:rPr lang="zh-CN" altLang="en-US" dirty="0" smtClean="0">
                <a:solidFill>
                  <a:srgbClr val="0000FF"/>
                </a:solidFill>
              </a:rPr>
              <a:t>也称为</a:t>
            </a:r>
            <a:r>
              <a:rPr lang="en-US" altLang="zh-CN" dirty="0" smtClean="0">
                <a:solidFill>
                  <a:srgbClr val="0000FF"/>
                </a:solidFill>
              </a:rPr>
              <a:t>.</a:t>
            </a:r>
            <a:r>
              <a:rPr lang="en-US" altLang="zh-CN" dirty="0">
                <a:solidFill>
                  <a:srgbClr val="0000FF"/>
                </a:solidFill>
              </a:rPr>
              <a:t> </a:t>
            </a:r>
            <a:r>
              <a:rPr lang="zh-CN" altLang="en-US" dirty="0" smtClean="0">
                <a:solidFill>
                  <a:srgbClr val="0000FF"/>
                </a:solidFill>
              </a:rPr>
              <a:t>书</a:t>
            </a:r>
            <a:r>
              <a:rPr lang="en-US" altLang="zh-CN" dirty="0" smtClean="0">
                <a:solidFill>
                  <a:srgbClr val="0000FF"/>
                </a:solidFill>
              </a:rPr>
              <a:t>P271</a:t>
            </a:r>
            <a:r>
              <a:rPr lang="zh-CN" altLang="en-US" dirty="0" smtClean="0">
                <a:solidFill>
                  <a:srgbClr val="0000FF"/>
                </a:solidFill>
              </a:rPr>
              <a:t>说：</a:t>
            </a:r>
            <a:r>
              <a:rPr lang="en-US" altLang="zh-CN" dirty="0" smtClean="0">
                <a:solidFill>
                  <a:srgbClr val="0000FF"/>
                </a:solidFill>
              </a:rPr>
              <a:t>The </a:t>
            </a:r>
            <a:r>
              <a:rPr lang="en-US" altLang="zh-CN" dirty="0">
                <a:solidFill>
                  <a:srgbClr val="0000FF"/>
                </a:solidFill>
              </a:rPr>
              <a:t>name “forwarding” comes from the idea that the result is </a:t>
            </a:r>
            <a:r>
              <a:rPr lang="en-US" altLang="zh-CN" u="sng" dirty="0" smtClean="0">
                <a:solidFill>
                  <a:srgbClr val="0000FF"/>
                </a:solidFill>
              </a:rPr>
              <a:t>passed forward</a:t>
            </a:r>
            <a:r>
              <a:rPr lang="zh-CN" altLang="en-US" u="sng" dirty="0" smtClean="0">
                <a:solidFill>
                  <a:srgbClr val="0000FF"/>
                </a:solidFill>
              </a:rPr>
              <a:t>（向将来递交）</a:t>
            </a:r>
            <a:r>
              <a:rPr lang="en-US" altLang="zh-CN" u="sng" dirty="0" smtClean="0">
                <a:solidFill>
                  <a:srgbClr val="0000FF"/>
                </a:solidFill>
              </a:rPr>
              <a:t> </a:t>
            </a:r>
            <a:r>
              <a:rPr lang="en-US" altLang="zh-CN" dirty="0">
                <a:solidFill>
                  <a:srgbClr val="0000FF"/>
                </a:solidFill>
              </a:rPr>
              <a:t>from an earlier instruction to a later instruction. “</a:t>
            </a:r>
            <a:r>
              <a:rPr lang="en-US" altLang="zh-CN" u="sng" dirty="0">
                <a:solidFill>
                  <a:srgbClr val="0000FF"/>
                </a:solidFill>
              </a:rPr>
              <a:t>Bypassing</a:t>
            </a:r>
            <a:r>
              <a:rPr lang="en-US" altLang="zh-CN" u="sng" dirty="0" smtClean="0">
                <a:solidFill>
                  <a:srgbClr val="0000FF"/>
                </a:solidFill>
              </a:rPr>
              <a:t>”</a:t>
            </a:r>
            <a:r>
              <a:rPr lang="zh-CN" altLang="en-US" u="sng" dirty="0" smtClean="0">
                <a:solidFill>
                  <a:srgbClr val="0000FF"/>
                </a:solidFill>
              </a:rPr>
              <a:t>（旁路，绕过）</a:t>
            </a:r>
            <a:r>
              <a:rPr lang="en-US" altLang="zh-CN" dirty="0" smtClean="0">
                <a:solidFill>
                  <a:srgbClr val="0000FF"/>
                </a:solidFill>
              </a:rPr>
              <a:t> </a:t>
            </a:r>
            <a:r>
              <a:rPr lang="en-US" altLang="zh-CN" dirty="0">
                <a:solidFill>
                  <a:srgbClr val="0000FF"/>
                </a:solidFill>
              </a:rPr>
              <a:t>comes </a:t>
            </a:r>
            <a:r>
              <a:rPr lang="en-US" altLang="zh-CN" dirty="0" smtClean="0">
                <a:solidFill>
                  <a:srgbClr val="0000FF"/>
                </a:solidFill>
              </a:rPr>
              <a:t>from passing </a:t>
            </a:r>
            <a:r>
              <a:rPr lang="en-US" altLang="zh-CN" dirty="0">
                <a:solidFill>
                  <a:srgbClr val="0000FF"/>
                </a:solidFill>
              </a:rPr>
              <a:t>the result around the register file to the desired unit.</a:t>
            </a:r>
            <a:r>
              <a:rPr lang="en-US" altLang="zh-CN" dirty="0" smtClean="0">
                <a:solidFill>
                  <a:srgbClr val="0000FF"/>
                </a:solidFill>
              </a:rPr>
              <a:t> </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ChangeArrowheads="1"/>
          </p:cNvSpPr>
          <p:nvPr/>
        </p:nvSpPr>
        <p:spPr bwMode="auto">
          <a:xfrm>
            <a:off x="1143001" y="695668"/>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Arial" panose="020B0604020202020204" pitchFamily="34" charset="0"/>
                <a:ea typeface="宋体" panose="02010600030101010101" pitchFamily="2" charset="-122"/>
              </a:defRPr>
            </a:lvl1pPr>
            <a:lvl2pPr marL="742950" indent="-285750">
              <a:defRPr kumimoji="1" sz="2000" b="1">
                <a:solidFill>
                  <a:schemeClr val="tx1"/>
                </a:solidFill>
                <a:latin typeface="Arial" panose="020B0604020202020204" pitchFamily="34" charset="0"/>
                <a:ea typeface="宋体" panose="02010600030101010101" pitchFamily="2" charset="-122"/>
              </a:defRPr>
            </a:lvl2pPr>
            <a:lvl3pPr marL="1143000" indent="-228600">
              <a:defRPr kumimoji="1" sz="2000" b="1">
                <a:solidFill>
                  <a:schemeClr val="tx1"/>
                </a:solidFill>
                <a:latin typeface="Arial" panose="020B0604020202020204" pitchFamily="34" charset="0"/>
                <a:ea typeface="宋体" panose="02010600030101010101" pitchFamily="2" charset="-122"/>
              </a:defRPr>
            </a:lvl3pPr>
            <a:lvl4pPr marL="1600200" indent="-228600">
              <a:defRPr kumimoji="1" sz="2000" b="1">
                <a:solidFill>
                  <a:schemeClr val="tx1"/>
                </a:solidFill>
                <a:latin typeface="Arial" panose="020B0604020202020204" pitchFamily="34" charset="0"/>
                <a:ea typeface="宋体" panose="02010600030101010101" pitchFamily="2" charset="-122"/>
              </a:defRPr>
            </a:lvl4pPr>
            <a:lvl5pPr marL="2057400" indent="-228600">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b="1">
                <a:solidFill>
                  <a:schemeClr val="tx1"/>
                </a:solidFill>
                <a:latin typeface="Arial" panose="020B0604020202020204" pitchFamily="34" charset="0"/>
                <a:ea typeface="宋体" panose="02010600030101010101" pitchFamily="2" charset="-122"/>
              </a:defRPr>
            </a:lvl9pPr>
          </a:lstStyle>
          <a:p>
            <a:endParaRPr lang="zh-CN" altLang="en-US" sz="1500"/>
          </a:p>
        </p:txBody>
      </p:sp>
      <p:sp>
        <p:nvSpPr>
          <p:cNvPr id="128003" name="Rectangle 3"/>
          <p:cNvSpPr>
            <a:spLocks noGrp="1" noRot="1" noChangeArrowheads="1"/>
          </p:cNvSpPr>
          <p:nvPr>
            <p:ph type="body" idx="1"/>
          </p:nvPr>
        </p:nvSpPr>
        <p:spPr>
          <a:xfrm>
            <a:off x="899592" y="533743"/>
            <a:ext cx="6405563" cy="323850"/>
          </a:xfrm>
        </p:spPr>
        <p:txBody>
          <a:bodyPr>
            <a:normAutofit lnSpcReduction="10000"/>
          </a:bodyPr>
          <a:lstStyle/>
          <a:p>
            <a:pPr eaLnBrk="1" hangingPunct="1">
              <a:lnSpc>
                <a:spcPct val="80000"/>
              </a:lnSpc>
              <a:buFont typeface="Wingdings" panose="05000000000000000000" pitchFamily="2" charset="2"/>
              <a:buNone/>
            </a:pPr>
            <a:r>
              <a:rPr lang="en-US" altLang="en-US" sz="2100" dirty="0">
                <a:solidFill>
                  <a:srgbClr val="FF0000"/>
                </a:solidFill>
                <a:cs typeface="Times New Roman" panose="02020603050405020304" pitchFamily="18" charset="0"/>
              </a:rPr>
              <a:t>Description</a:t>
            </a:r>
            <a:r>
              <a:rPr lang="en-US" altLang="zh-CN" sz="2100" dirty="0">
                <a:solidFill>
                  <a:srgbClr val="FF0000"/>
                </a:solidFill>
                <a:cs typeface="Times New Roman" panose="02020603050405020304" pitchFamily="18" charset="0"/>
              </a:rPr>
              <a:t>: 32×64bits Register files</a:t>
            </a:r>
            <a:r>
              <a:rPr lang="en-US" altLang="zh-CN" sz="2100" dirty="0">
                <a:solidFill>
                  <a:srgbClr val="000000"/>
                </a:solidFill>
                <a:cs typeface="Times New Roman" panose="02020603050405020304" pitchFamily="18" charset="0"/>
              </a:rPr>
              <a:t> </a:t>
            </a:r>
            <a:endParaRPr lang="en-US" altLang="zh-CN" sz="2100" dirty="0">
              <a:solidFill>
                <a:srgbClr val="080808"/>
              </a:solidFill>
            </a:endParaRPr>
          </a:p>
        </p:txBody>
      </p:sp>
      <p:sp>
        <p:nvSpPr>
          <p:cNvPr id="5" name="Rectangle 4"/>
          <p:cNvSpPr>
            <a:spLocks noChangeArrowheads="1"/>
          </p:cNvSpPr>
          <p:nvPr/>
        </p:nvSpPr>
        <p:spPr bwMode="auto">
          <a:xfrm>
            <a:off x="130635" y="1340768"/>
            <a:ext cx="8756135" cy="5078313"/>
          </a:xfrm>
          <a:prstGeom prst="rect">
            <a:avLst/>
          </a:prstGeom>
          <a:solidFill>
            <a:schemeClr val="bg1">
              <a:lumMod val="95000"/>
            </a:schemeClr>
          </a:solidFill>
          <a:ln w="12700">
            <a:noFill/>
            <a:miter lim="800000"/>
            <a:headEnd/>
            <a:tailEnd/>
          </a:ln>
          <a:effectLst/>
        </p:spPr>
        <p:txBody>
          <a:bodyPr wrap="square">
            <a:spAutoFit/>
          </a:bodyPr>
          <a:lstStyle/>
          <a:p>
            <a:pPr eaLnBrk="0" hangingPunct="0">
              <a:spcBef>
                <a:spcPct val="0"/>
              </a:spcBef>
              <a:buSzPct val="100000"/>
              <a:buNone/>
            </a:pPr>
            <a:r>
              <a:rPr lang="en-US" altLang="zh-CN" sz="1800" b="1" dirty="0">
                <a:solidFill>
                  <a:srgbClr val="FF0000"/>
                </a:solidFill>
              </a:rPr>
              <a:t>Module  regs</a:t>
            </a:r>
            <a:r>
              <a:rPr lang="en-US" altLang="zh-CN" sz="1800" dirty="0"/>
              <a:t>( input                </a:t>
            </a:r>
            <a:r>
              <a:rPr lang="en-US" altLang="zh-CN" sz="1800" dirty="0" err="1"/>
              <a:t>clk</a:t>
            </a:r>
            <a:r>
              <a:rPr lang="en-US" altLang="zh-CN" sz="1800" dirty="0"/>
              <a:t>,  </a:t>
            </a:r>
            <a:r>
              <a:rPr lang="en-US" altLang="zh-CN" sz="1800" dirty="0" err="1"/>
              <a:t>rst</a:t>
            </a:r>
            <a:r>
              <a:rPr lang="en-US" altLang="zh-CN" sz="1800" dirty="0"/>
              <a:t>,  </a:t>
            </a:r>
            <a:r>
              <a:rPr lang="en-US" altLang="zh-CN" sz="1800" dirty="0" err="1"/>
              <a:t>RegWrite</a:t>
            </a:r>
            <a:r>
              <a:rPr lang="en-US" altLang="zh-CN" sz="1800" dirty="0"/>
              <a:t>, </a:t>
            </a:r>
          </a:p>
          <a:p>
            <a:pPr eaLnBrk="0" hangingPunct="0">
              <a:spcBef>
                <a:spcPct val="0"/>
              </a:spcBef>
              <a:buSzPct val="100000"/>
              <a:buNone/>
            </a:pPr>
            <a:r>
              <a:rPr lang="en-US" altLang="zh-CN" sz="1800" dirty="0"/>
              <a:t>    	        input    [4:0]    Rs1_addr, Rs2_addr, </a:t>
            </a:r>
            <a:r>
              <a:rPr lang="en-US" altLang="zh-CN" sz="1800" dirty="0" err="1"/>
              <a:t>Wt_addr</a:t>
            </a:r>
            <a:r>
              <a:rPr lang="en-US" altLang="zh-CN" sz="1800" dirty="0"/>
              <a:t>, </a:t>
            </a:r>
          </a:p>
          <a:p>
            <a:pPr eaLnBrk="0" hangingPunct="0">
              <a:spcBef>
                <a:spcPct val="0"/>
              </a:spcBef>
              <a:buSzPct val="100000"/>
              <a:buNone/>
            </a:pPr>
            <a:r>
              <a:rPr lang="en-US" altLang="zh-CN" sz="1800" dirty="0"/>
              <a:t>	        input    [63:0]  </a:t>
            </a:r>
            <a:r>
              <a:rPr lang="en-US" altLang="zh-CN" sz="1800" dirty="0" err="1"/>
              <a:t>Wt_data</a:t>
            </a:r>
            <a:r>
              <a:rPr lang="en-US" altLang="zh-CN" sz="1800" dirty="0"/>
              <a:t>,</a:t>
            </a:r>
          </a:p>
          <a:p>
            <a:pPr eaLnBrk="0" hangingPunct="0">
              <a:spcBef>
                <a:spcPct val="0"/>
              </a:spcBef>
              <a:buSzPct val="100000"/>
              <a:buNone/>
            </a:pPr>
            <a:r>
              <a:rPr lang="en-US" altLang="zh-CN" sz="1800" dirty="0"/>
              <a:t>	        output [63:0]  Rs1_data,  Rs2_data</a:t>
            </a:r>
          </a:p>
          <a:p>
            <a:pPr eaLnBrk="0" hangingPunct="0">
              <a:spcBef>
                <a:spcPct val="0"/>
              </a:spcBef>
              <a:buSzPct val="100000"/>
              <a:buNone/>
            </a:pPr>
            <a:r>
              <a:rPr lang="en-US" altLang="zh-CN" sz="1800" dirty="0"/>
              <a:t>	    );</a:t>
            </a:r>
          </a:p>
          <a:p>
            <a:pPr eaLnBrk="0" hangingPunct="0">
              <a:spcBef>
                <a:spcPct val="0"/>
              </a:spcBef>
              <a:buSzPct val="100000"/>
              <a:buNone/>
            </a:pPr>
            <a:r>
              <a:rPr lang="en-US" altLang="zh-CN" sz="1800" dirty="0"/>
              <a:t> 	</a:t>
            </a:r>
            <a:r>
              <a:rPr lang="en-US" altLang="zh-CN" sz="1800" dirty="0" err="1"/>
              <a:t>reg</a:t>
            </a:r>
            <a:r>
              <a:rPr lang="en-US" altLang="zh-CN" sz="1800" dirty="0"/>
              <a:t> [63:0] register [1:31]; 		// r1 - r31</a:t>
            </a:r>
          </a:p>
          <a:p>
            <a:pPr eaLnBrk="0" hangingPunct="0">
              <a:spcBef>
                <a:spcPct val="0"/>
              </a:spcBef>
              <a:buSzPct val="100000"/>
              <a:buNone/>
            </a:pPr>
            <a:r>
              <a:rPr lang="en-US" altLang="zh-CN" sz="1800" dirty="0"/>
              <a:t>	integer </a:t>
            </a:r>
            <a:r>
              <a:rPr lang="en-US" altLang="zh-CN" sz="1800" dirty="0" err="1"/>
              <a:t>i</a:t>
            </a:r>
            <a:r>
              <a:rPr lang="en-US" altLang="zh-CN" sz="1800" dirty="0"/>
              <a:t>;</a:t>
            </a:r>
          </a:p>
          <a:p>
            <a:pPr marL="257175" indent="-257175">
              <a:buSzPct val="100000"/>
            </a:pPr>
            <a:endParaRPr lang="en-US" altLang="zh-CN" sz="1800" dirty="0"/>
          </a:p>
          <a:p>
            <a:pPr eaLnBrk="0" hangingPunct="0">
              <a:spcBef>
                <a:spcPct val="0"/>
              </a:spcBef>
              <a:buSzPct val="100000"/>
              <a:buNone/>
            </a:pPr>
            <a:r>
              <a:rPr lang="en-US" altLang="zh-CN" sz="1800" dirty="0"/>
              <a:t>	assign </a:t>
            </a:r>
            <a:r>
              <a:rPr lang="en-US" altLang="zh-CN" sz="1800" dirty="0" err="1"/>
              <a:t>rdata_A</a:t>
            </a:r>
            <a:r>
              <a:rPr lang="en-US" altLang="zh-CN" sz="1800" dirty="0"/>
              <a:t> = (Rs1_addr== 0) ? 0 : register[Rs1_addr];	    </a:t>
            </a:r>
            <a:r>
              <a:rPr lang="en-US" altLang="zh-CN" sz="1800" dirty="0" smtClean="0"/>
              <a:t>// </a:t>
            </a:r>
            <a:r>
              <a:rPr lang="en-US" altLang="zh-CN" sz="1800" dirty="0"/>
              <a:t>read</a:t>
            </a:r>
          </a:p>
          <a:p>
            <a:pPr eaLnBrk="0" hangingPunct="0">
              <a:spcBef>
                <a:spcPct val="0"/>
              </a:spcBef>
              <a:buSzPct val="100000"/>
              <a:buNone/>
            </a:pPr>
            <a:r>
              <a:rPr lang="en-US" altLang="zh-CN" sz="1800" dirty="0"/>
              <a:t>	assign </a:t>
            </a:r>
            <a:r>
              <a:rPr lang="en-US" altLang="zh-CN" sz="1800" dirty="0" err="1"/>
              <a:t>rdata_B</a:t>
            </a:r>
            <a:r>
              <a:rPr lang="en-US" altLang="zh-CN" sz="1800" dirty="0"/>
              <a:t> = (Rs2_addr== 0) ? 0 : register[Rs2_addr];   	    </a:t>
            </a:r>
            <a:r>
              <a:rPr lang="en-US" altLang="zh-CN" sz="1800" dirty="0" smtClean="0"/>
              <a:t>// </a:t>
            </a:r>
            <a:r>
              <a:rPr lang="en-US" altLang="zh-CN" sz="1800" dirty="0"/>
              <a:t>read</a:t>
            </a:r>
          </a:p>
          <a:p>
            <a:pPr marL="257175" indent="-257175">
              <a:buSzPct val="100000"/>
            </a:pPr>
            <a:endParaRPr lang="en-US" altLang="zh-CN" sz="1800" dirty="0"/>
          </a:p>
          <a:p>
            <a:pPr eaLnBrk="0" hangingPunct="0">
              <a:spcBef>
                <a:spcPct val="0"/>
              </a:spcBef>
              <a:buSzPct val="100000"/>
              <a:buNone/>
            </a:pPr>
            <a:r>
              <a:rPr lang="en-US" altLang="zh-CN" sz="1800" dirty="0"/>
              <a:t>	always @(</a:t>
            </a:r>
            <a:r>
              <a:rPr lang="en-US" altLang="zh-CN" sz="1800" dirty="0" err="1"/>
              <a:t>posedge</a:t>
            </a:r>
            <a:r>
              <a:rPr lang="en-US" altLang="zh-CN" sz="1800" dirty="0"/>
              <a:t> </a:t>
            </a:r>
            <a:r>
              <a:rPr lang="en-US" altLang="zh-CN" sz="1800" dirty="0" err="1"/>
              <a:t>clk</a:t>
            </a:r>
            <a:r>
              <a:rPr lang="en-US" altLang="zh-CN" sz="1800" dirty="0"/>
              <a:t> or </a:t>
            </a:r>
            <a:r>
              <a:rPr lang="en-US" altLang="zh-CN" sz="1800" dirty="0" err="1"/>
              <a:t>posedge</a:t>
            </a:r>
            <a:r>
              <a:rPr lang="en-US" altLang="zh-CN" sz="1800" dirty="0"/>
              <a:t> </a:t>
            </a:r>
            <a:r>
              <a:rPr lang="en-US" altLang="zh-CN" sz="1800" dirty="0" err="1"/>
              <a:t>rst</a:t>
            </a:r>
            <a:r>
              <a:rPr lang="en-US" altLang="zh-CN" sz="1800" dirty="0"/>
              <a:t>) </a:t>
            </a:r>
          </a:p>
          <a:p>
            <a:pPr eaLnBrk="0" hangingPunct="0">
              <a:spcBef>
                <a:spcPct val="0"/>
              </a:spcBef>
              <a:buSzPct val="100000"/>
              <a:buNone/>
            </a:pPr>
            <a:r>
              <a:rPr lang="en-US" altLang="zh-CN" sz="1800" dirty="0"/>
              <a:t>	begin   if (</a:t>
            </a:r>
            <a:r>
              <a:rPr lang="en-US" altLang="zh-CN" sz="1800" dirty="0" err="1"/>
              <a:t>rst</a:t>
            </a:r>
            <a:r>
              <a:rPr lang="en-US" altLang="zh-CN" sz="1800" dirty="0"/>
              <a:t>==1)  </a:t>
            </a:r>
          </a:p>
          <a:p>
            <a:pPr eaLnBrk="0" hangingPunct="0">
              <a:spcBef>
                <a:spcPct val="0"/>
              </a:spcBef>
              <a:buSzPct val="100000"/>
              <a:buNone/>
            </a:pPr>
            <a:r>
              <a:rPr lang="en-US" altLang="zh-CN" sz="1800" dirty="0"/>
              <a:t>			for (</a:t>
            </a:r>
            <a:r>
              <a:rPr lang="en-US" altLang="zh-CN" sz="1800" dirty="0" err="1"/>
              <a:t>i</a:t>
            </a:r>
            <a:r>
              <a:rPr lang="en-US" altLang="zh-CN" sz="1800" dirty="0"/>
              <a:t>=1; </a:t>
            </a:r>
            <a:r>
              <a:rPr lang="en-US" altLang="zh-CN" sz="1800" dirty="0" err="1"/>
              <a:t>i</a:t>
            </a:r>
            <a:r>
              <a:rPr lang="en-US" altLang="zh-CN" sz="1800" dirty="0"/>
              <a:t>&lt;32; </a:t>
            </a:r>
            <a:r>
              <a:rPr lang="en-US" altLang="zh-CN" sz="1800" dirty="0" err="1"/>
              <a:t>i</a:t>
            </a:r>
            <a:r>
              <a:rPr lang="en-US" altLang="zh-CN" sz="1800" dirty="0"/>
              <a:t>=i+1)  register[</a:t>
            </a:r>
            <a:r>
              <a:rPr lang="en-US" altLang="zh-CN" sz="1800" dirty="0" err="1"/>
              <a:t>i</a:t>
            </a:r>
            <a:r>
              <a:rPr lang="en-US" altLang="zh-CN" sz="1800" dirty="0"/>
              <a:t>] &lt;= 0; 	</a:t>
            </a:r>
            <a:r>
              <a:rPr lang="en-US" altLang="zh-CN" sz="1800" dirty="0" smtClean="0"/>
              <a:t>// </a:t>
            </a:r>
            <a:r>
              <a:rPr lang="en-US" altLang="zh-CN" sz="1800" dirty="0"/>
              <a:t>reset</a:t>
            </a:r>
          </a:p>
          <a:p>
            <a:pPr eaLnBrk="0" hangingPunct="0">
              <a:spcBef>
                <a:spcPct val="0"/>
              </a:spcBef>
              <a:buSzPct val="100000"/>
              <a:buNone/>
            </a:pPr>
            <a:r>
              <a:rPr lang="en-US" altLang="zh-CN" sz="1800" dirty="0"/>
              <a:t>	 	else if ((</a:t>
            </a:r>
            <a:r>
              <a:rPr lang="en-US" altLang="zh-CN" sz="1800" dirty="0" err="1"/>
              <a:t>Wt_addr</a:t>
            </a:r>
            <a:r>
              <a:rPr lang="en-US" altLang="zh-CN" sz="1800" dirty="0"/>
              <a:t> != 0) &amp;&amp; (</a:t>
            </a:r>
            <a:r>
              <a:rPr lang="en-US" altLang="zh-CN" sz="1800" dirty="0" err="1"/>
              <a:t>RegWrite</a:t>
            </a:r>
            <a:r>
              <a:rPr lang="en-US" altLang="zh-CN" sz="1800" dirty="0"/>
              <a:t> == 1)) </a:t>
            </a:r>
          </a:p>
          <a:p>
            <a:pPr eaLnBrk="0" hangingPunct="0">
              <a:spcBef>
                <a:spcPct val="0"/>
              </a:spcBef>
              <a:buSzPct val="100000"/>
              <a:buNone/>
            </a:pPr>
            <a:r>
              <a:rPr lang="en-US" altLang="zh-CN" sz="1800" dirty="0"/>
              <a:t>			register[</a:t>
            </a:r>
            <a:r>
              <a:rPr lang="en-US" altLang="zh-CN" sz="1800" dirty="0" err="1"/>
              <a:t>Wt_addr</a:t>
            </a:r>
            <a:r>
              <a:rPr lang="en-US" altLang="zh-CN" sz="1800" dirty="0"/>
              <a:t>] &lt;= </a:t>
            </a:r>
            <a:r>
              <a:rPr lang="en-US" altLang="zh-CN" sz="1800" dirty="0" err="1"/>
              <a:t>Wt_data</a:t>
            </a:r>
            <a:r>
              <a:rPr lang="en-US" altLang="zh-CN" sz="1800" dirty="0"/>
              <a:t>;      		</a:t>
            </a:r>
            <a:r>
              <a:rPr lang="en-US" altLang="zh-CN" sz="1800" dirty="0" smtClean="0"/>
              <a:t>// </a:t>
            </a:r>
            <a:r>
              <a:rPr lang="en-US" altLang="zh-CN" sz="1800" dirty="0"/>
              <a:t>write</a:t>
            </a:r>
          </a:p>
          <a:p>
            <a:pPr eaLnBrk="0" hangingPunct="0">
              <a:spcBef>
                <a:spcPct val="0"/>
              </a:spcBef>
              <a:buSzPct val="100000"/>
              <a:buNone/>
            </a:pPr>
            <a:r>
              <a:rPr lang="en-US" altLang="zh-CN" sz="1800" dirty="0"/>
              <a:t>	end</a:t>
            </a:r>
          </a:p>
          <a:p>
            <a:pPr eaLnBrk="0" hangingPunct="0">
              <a:spcBef>
                <a:spcPct val="0"/>
              </a:spcBef>
              <a:buSzPct val="100000"/>
              <a:buNone/>
            </a:pPr>
            <a:r>
              <a:rPr lang="en-US" altLang="zh-CN" sz="1800" b="1" dirty="0" err="1">
                <a:solidFill>
                  <a:srgbClr val="FF0000"/>
                </a:solidFill>
              </a:rPr>
              <a:t>endmodule</a:t>
            </a:r>
            <a:endParaRPr lang="en-US" altLang="zh-CN" sz="1800" b="1" dirty="0">
              <a:solidFill>
                <a:srgbClr val="FF0000"/>
              </a:solidFill>
            </a:endParaRPr>
          </a:p>
        </p:txBody>
      </p:sp>
    </p:spTree>
    <p:extLst>
      <p:ext uri="{BB962C8B-B14F-4D97-AF65-F5344CB8AC3E}">
        <p14:creationId xmlns:p14="http://schemas.microsoft.com/office/powerpoint/2010/main" val="238815197"/>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p:cNvSpPr>
            <a:spLocks noGrp="1" noChangeArrowheads="1"/>
          </p:cNvSpPr>
          <p:nvPr>
            <p:ph idx="1"/>
          </p:nvPr>
        </p:nvSpPr>
        <p:spPr>
          <a:xfrm>
            <a:off x="628650" y="1412776"/>
            <a:ext cx="7886700" cy="4351338"/>
          </a:xfrm>
        </p:spPr>
        <p:txBody>
          <a:bodyPr/>
          <a:lstStyle/>
          <a:p>
            <a:pPr eaLnBrk="1" hangingPunct="1"/>
            <a:r>
              <a:rPr lang="en-US" altLang="en-US" dirty="0" smtClean="0"/>
              <a:t>Can’t always avoid stalls by forwarding</a:t>
            </a:r>
          </a:p>
          <a:p>
            <a:pPr lvl="1" eaLnBrk="1" hangingPunct="1"/>
            <a:r>
              <a:rPr lang="en-US" altLang="en-US" dirty="0" smtClean="0"/>
              <a:t>If value not computed when needed</a:t>
            </a:r>
          </a:p>
          <a:p>
            <a:pPr lvl="1" eaLnBrk="1" hangingPunct="1"/>
            <a:r>
              <a:rPr lang="en-US" altLang="en-US" dirty="0" smtClean="0"/>
              <a:t>Can’t forward backward in time!</a:t>
            </a:r>
            <a:endParaRPr lang="en-AU" altLang="en-US" dirty="0" smtClean="0"/>
          </a:p>
        </p:txBody>
      </p:sp>
      <p:sp>
        <p:nvSpPr>
          <p:cNvPr id="82947" name="Rectangle 2"/>
          <p:cNvSpPr>
            <a:spLocks noGrp="1" noChangeArrowheads="1"/>
          </p:cNvSpPr>
          <p:nvPr>
            <p:ph type="title"/>
          </p:nvPr>
        </p:nvSpPr>
        <p:spPr/>
        <p:txBody>
          <a:bodyPr/>
          <a:lstStyle/>
          <a:p>
            <a:pPr eaLnBrk="1" hangingPunct="1"/>
            <a:r>
              <a:rPr lang="en-US" altLang="en-US" smtClean="0"/>
              <a:t>Load-Use Data Hazard</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70</a:t>
            </a:fld>
            <a:endParaRPr lang="zh-CN" altLang="en-US"/>
          </a:p>
        </p:txBody>
      </p:sp>
      <p:sp>
        <p:nvSpPr>
          <p:cNvPr id="6" name="文本框 5"/>
          <p:cNvSpPr txBox="1"/>
          <p:nvPr/>
        </p:nvSpPr>
        <p:spPr>
          <a:xfrm>
            <a:off x="5883042" y="766445"/>
            <a:ext cx="3240360" cy="646331"/>
          </a:xfrm>
          <a:prstGeom prst="rect">
            <a:avLst/>
          </a:prstGeom>
          <a:noFill/>
        </p:spPr>
        <p:txBody>
          <a:bodyPr wrap="square" rtlCol="0">
            <a:spAutoFit/>
          </a:bodyPr>
          <a:lstStyle/>
          <a:p>
            <a:r>
              <a:rPr lang="en-US" altLang="zh-CN" sz="1800" b="1" dirty="0">
                <a:solidFill>
                  <a:srgbClr val="0000FF"/>
                </a:solidFill>
              </a:rPr>
              <a:t>P</a:t>
            </a:r>
            <a:r>
              <a:rPr lang="en-US" altLang="zh-CN" sz="1800" b="1" dirty="0" smtClean="0">
                <a:solidFill>
                  <a:srgbClr val="0000FF"/>
                </a:solidFill>
              </a:rPr>
              <a:t>ipeline stall</a:t>
            </a:r>
            <a:r>
              <a:rPr lang="en-US" altLang="zh-CN" sz="1800" dirty="0" smtClean="0">
                <a:solidFill>
                  <a:srgbClr val="0000FF"/>
                </a:solidFill>
              </a:rPr>
              <a:t> is given </a:t>
            </a:r>
            <a:r>
              <a:rPr lang="en-US" altLang="zh-CN" sz="1800" dirty="0">
                <a:solidFill>
                  <a:srgbClr val="0000FF"/>
                </a:solidFill>
              </a:rPr>
              <a:t>the nickname </a:t>
            </a:r>
            <a:r>
              <a:rPr lang="en-US" altLang="zh-CN" sz="1800" b="1" dirty="0" smtClean="0">
                <a:solidFill>
                  <a:srgbClr val="0000FF"/>
                </a:solidFill>
              </a:rPr>
              <a:t>bubble.</a:t>
            </a:r>
            <a:endParaRPr lang="zh-CN" altLang="en-US" sz="1800" dirty="0">
              <a:solidFill>
                <a:srgbClr val="0000FF"/>
              </a:solidFill>
            </a:endParaRPr>
          </a:p>
        </p:txBody>
      </p:sp>
      <p:pic>
        <p:nvPicPr>
          <p:cNvPr id="3" name="图片 2"/>
          <p:cNvPicPr>
            <a:picLocks noChangeAspect="1"/>
          </p:cNvPicPr>
          <p:nvPr/>
        </p:nvPicPr>
        <p:blipFill>
          <a:blip r:embed="rId3"/>
          <a:stretch>
            <a:fillRect/>
          </a:stretch>
        </p:blipFill>
        <p:spPr>
          <a:xfrm>
            <a:off x="636642" y="2780928"/>
            <a:ext cx="7753350" cy="305752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p:cNvSpPr>
            <a:spLocks noGrp="1" noChangeArrowheads="1"/>
          </p:cNvSpPr>
          <p:nvPr>
            <p:ph idx="1"/>
          </p:nvPr>
        </p:nvSpPr>
        <p:spPr>
          <a:xfrm>
            <a:off x="628650" y="1412776"/>
            <a:ext cx="7886700" cy="4351338"/>
          </a:xfrm>
        </p:spPr>
        <p:txBody>
          <a:bodyPr/>
          <a:lstStyle/>
          <a:p>
            <a:pPr eaLnBrk="1" hangingPunct="1"/>
            <a:r>
              <a:rPr lang="en-US" altLang="en-US" dirty="0" smtClean="0"/>
              <a:t>Can’t always avoid stalls by forwarding</a:t>
            </a:r>
          </a:p>
          <a:p>
            <a:pPr lvl="1" eaLnBrk="1" hangingPunct="1"/>
            <a:r>
              <a:rPr lang="en-US" altLang="en-US" dirty="0" smtClean="0"/>
              <a:t>If value not computed when needed</a:t>
            </a:r>
          </a:p>
          <a:p>
            <a:pPr lvl="1" eaLnBrk="1" hangingPunct="1"/>
            <a:r>
              <a:rPr lang="en-US" altLang="en-US" dirty="0" smtClean="0"/>
              <a:t>Can’t forward backward in time!</a:t>
            </a:r>
            <a:endParaRPr lang="en-AU" altLang="en-US" dirty="0" smtClean="0"/>
          </a:p>
        </p:txBody>
      </p:sp>
      <p:sp>
        <p:nvSpPr>
          <p:cNvPr id="82947" name="Rectangle 2"/>
          <p:cNvSpPr>
            <a:spLocks noGrp="1" noChangeArrowheads="1"/>
          </p:cNvSpPr>
          <p:nvPr>
            <p:ph type="title"/>
          </p:nvPr>
        </p:nvSpPr>
        <p:spPr/>
        <p:txBody>
          <a:bodyPr/>
          <a:lstStyle/>
          <a:p>
            <a:pPr eaLnBrk="1" hangingPunct="1"/>
            <a:r>
              <a:rPr lang="en-US" altLang="en-US" smtClean="0"/>
              <a:t>Load-Use Data Hazard</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71</a:t>
            </a:fld>
            <a:endParaRPr lang="zh-CN" altLang="en-US"/>
          </a:p>
        </p:txBody>
      </p:sp>
      <p:pic>
        <p:nvPicPr>
          <p:cNvPr id="8294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816802"/>
            <a:ext cx="7776914" cy="307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883042" y="766445"/>
            <a:ext cx="3240360" cy="646331"/>
          </a:xfrm>
          <a:prstGeom prst="rect">
            <a:avLst/>
          </a:prstGeom>
          <a:noFill/>
        </p:spPr>
        <p:txBody>
          <a:bodyPr wrap="square" rtlCol="0">
            <a:spAutoFit/>
          </a:bodyPr>
          <a:lstStyle/>
          <a:p>
            <a:r>
              <a:rPr lang="en-US" altLang="zh-CN" sz="1800" b="1" dirty="0">
                <a:solidFill>
                  <a:srgbClr val="0000FF"/>
                </a:solidFill>
              </a:rPr>
              <a:t>P</a:t>
            </a:r>
            <a:r>
              <a:rPr lang="en-US" altLang="zh-CN" sz="1800" b="1" dirty="0" smtClean="0">
                <a:solidFill>
                  <a:srgbClr val="0000FF"/>
                </a:solidFill>
              </a:rPr>
              <a:t>ipeline stall</a:t>
            </a:r>
            <a:r>
              <a:rPr lang="en-US" altLang="zh-CN" sz="1800" dirty="0" smtClean="0">
                <a:solidFill>
                  <a:srgbClr val="0000FF"/>
                </a:solidFill>
              </a:rPr>
              <a:t> is given </a:t>
            </a:r>
            <a:r>
              <a:rPr lang="en-US" altLang="zh-CN" sz="1800" dirty="0">
                <a:solidFill>
                  <a:srgbClr val="0000FF"/>
                </a:solidFill>
              </a:rPr>
              <a:t>the nickname </a:t>
            </a:r>
            <a:r>
              <a:rPr lang="en-US" altLang="zh-CN" sz="1800" b="1" dirty="0" smtClean="0">
                <a:solidFill>
                  <a:srgbClr val="0000FF"/>
                </a:solidFill>
              </a:rPr>
              <a:t>bubble.</a:t>
            </a:r>
            <a:endParaRPr lang="zh-CN" altLang="en-US" sz="1800" dirty="0">
              <a:solidFill>
                <a:srgbClr val="0000FF"/>
              </a:solidFill>
            </a:endParaRPr>
          </a:p>
        </p:txBody>
      </p:sp>
    </p:spTree>
    <p:extLst>
      <p:ext uri="{BB962C8B-B14F-4D97-AF65-F5344CB8AC3E}">
        <p14:creationId xmlns:p14="http://schemas.microsoft.com/office/powerpoint/2010/main" val="6202088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3"/>
          <p:cNvSpPr>
            <a:spLocks noGrp="1" noChangeArrowheads="1"/>
          </p:cNvSpPr>
          <p:nvPr>
            <p:ph idx="1"/>
          </p:nvPr>
        </p:nvSpPr>
        <p:spPr/>
        <p:txBody>
          <a:bodyPr/>
          <a:lstStyle/>
          <a:p>
            <a:pPr eaLnBrk="1" hangingPunct="1"/>
            <a:r>
              <a:rPr lang="en-US" altLang="en-US" smtClean="0"/>
              <a:t>Reorder code to avoid use of load result in the next instruction</a:t>
            </a:r>
          </a:p>
          <a:p>
            <a:pPr eaLnBrk="1" hangingPunct="1"/>
            <a:r>
              <a:rPr lang="en-US" altLang="en-US" smtClean="0"/>
              <a:t>C code for </a:t>
            </a:r>
            <a:r>
              <a:rPr lang="en-US" altLang="en-US" smtClean="0">
                <a:latin typeface="Lucida Console" panose="020B0609040504020204" pitchFamily="49" charset="0"/>
              </a:rPr>
              <a:t>a = b + e; c = b + f;</a:t>
            </a:r>
            <a:endParaRPr lang="en-AU" altLang="en-US" smtClean="0">
              <a:latin typeface="Lucida Console" panose="020B0609040504020204" pitchFamily="49" charset="0"/>
            </a:endParaRPr>
          </a:p>
        </p:txBody>
      </p:sp>
      <p:sp>
        <p:nvSpPr>
          <p:cNvPr id="84995" name="Rectangle 2"/>
          <p:cNvSpPr>
            <a:spLocks noGrp="1" noChangeArrowheads="1"/>
          </p:cNvSpPr>
          <p:nvPr>
            <p:ph type="title"/>
          </p:nvPr>
        </p:nvSpPr>
        <p:spPr/>
        <p:txBody>
          <a:bodyPr>
            <a:normAutofit/>
          </a:bodyPr>
          <a:lstStyle/>
          <a:p>
            <a:pPr eaLnBrk="1" hangingPunct="1"/>
            <a:r>
              <a:rPr lang="en-US" altLang="en-US" sz="4000" smtClean="0"/>
              <a:t>Code Scheduling to Avoid Stalls</a:t>
            </a:r>
            <a:endParaRPr lang="en-AU" altLang="en-US" sz="400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72</a:t>
            </a:fld>
            <a:endParaRPr lang="zh-CN" altLang="en-US"/>
          </a:p>
        </p:txBody>
      </p:sp>
      <p:sp>
        <p:nvSpPr>
          <p:cNvPr id="84997" name="Text Box 4"/>
          <p:cNvSpPr txBox="1">
            <a:spLocks noChangeArrowheads="1"/>
          </p:cNvSpPr>
          <p:nvPr/>
        </p:nvSpPr>
        <p:spPr bwMode="auto">
          <a:xfrm>
            <a:off x="1665288" y="3225800"/>
            <a:ext cx="2992437" cy="2616200"/>
          </a:xfrm>
          <a:prstGeom prst="rect">
            <a:avLst/>
          </a:prstGeom>
          <a:solidFill>
            <a:schemeClr val="accent3">
              <a:lumMod val="40000"/>
              <a:lumOff val="60000"/>
            </a:schemeClr>
          </a:solidFill>
          <a:ln>
            <a:noFill/>
          </a:ln>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x1, 0(x0)</a:t>
            </a:r>
          </a:p>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x2</a:t>
            </a:r>
            <a:r>
              <a:rPr lang="en-US" altLang="en-US" sz="2000" dirty="0">
                <a:latin typeface="Lucida Console" panose="020B0609040504020204" pitchFamily="49" charset="0"/>
              </a:rPr>
              <a:t>, 8(x0)</a:t>
            </a:r>
          </a:p>
          <a:p>
            <a:pPr>
              <a:buClrTx/>
              <a:buSzTx/>
              <a:buFontTx/>
              <a:buNone/>
            </a:pPr>
            <a:r>
              <a:rPr lang="en-US" altLang="en-US" sz="2000" dirty="0">
                <a:latin typeface="Lucida Console" panose="020B0609040504020204" pitchFamily="49" charset="0"/>
              </a:rPr>
              <a:t>add		x3, x1, </a:t>
            </a:r>
            <a:r>
              <a:rPr lang="en-US" altLang="en-US" sz="2000" dirty="0">
                <a:solidFill>
                  <a:srgbClr val="FF0000"/>
                </a:solidFill>
                <a:latin typeface="Lucida Console" panose="020B0609040504020204" pitchFamily="49" charset="0"/>
              </a:rPr>
              <a:t>x2</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x3, 24(x0)</a:t>
            </a:r>
          </a:p>
          <a:p>
            <a:pPr>
              <a:buClrTx/>
              <a:buSzTx/>
              <a:buFont typeface="Wingdings" panose="05000000000000000000" pitchFamily="2" charset="2"/>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x4</a:t>
            </a:r>
            <a:r>
              <a:rPr lang="en-US" altLang="en-US" sz="2000" dirty="0">
                <a:latin typeface="Lucida Console" panose="020B0609040504020204" pitchFamily="49" charset="0"/>
              </a:rPr>
              <a:t>, 16(x0)</a:t>
            </a:r>
          </a:p>
          <a:p>
            <a:pPr>
              <a:buClrTx/>
              <a:buSzTx/>
              <a:buFontTx/>
              <a:buNone/>
            </a:pPr>
            <a:r>
              <a:rPr lang="en-US" altLang="en-US" sz="2000" dirty="0">
                <a:latin typeface="Lucida Console" panose="020B0609040504020204" pitchFamily="49" charset="0"/>
              </a:rPr>
              <a:t>add		x5, x1, </a:t>
            </a:r>
            <a:r>
              <a:rPr lang="en-US" altLang="en-US" sz="2000" dirty="0">
                <a:solidFill>
                  <a:srgbClr val="FF0000"/>
                </a:solidFill>
                <a:latin typeface="Lucida Console" panose="020B0609040504020204" pitchFamily="49" charset="0"/>
              </a:rPr>
              <a:t>x4</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x5, 32(x0)</a:t>
            </a:r>
            <a:endParaRPr lang="en-AU" altLang="en-US" sz="2000" dirty="0">
              <a:latin typeface="Lucida Console" panose="020B0609040504020204" pitchFamily="49" charset="0"/>
            </a:endParaRPr>
          </a:p>
        </p:txBody>
      </p:sp>
      <p:sp>
        <p:nvSpPr>
          <p:cNvPr id="84998" name="AutoShape 5"/>
          <p:cNvSpPr>
            <a:spLocks/>
          </p:cNvSpPr>
          <p:nvPr/>
        </p:nvSpPr>
        <p:spPr bwMode="auto">
          <a:xfrm>
            <a:off x="296863" y="4078288"/>
            <a:ext cx="914400" cy="401637"/>
          </a:xfrm>
          <a:prstGeom prst="borderCallout1">
            <a:avLst>
              <a:gd name="adj1" fmla="val 28458"/>
              <a:gd name="adj2" fmla="val 108333"/>
              <a:gd name="adj3" fmla="val 25296"/>
              <a:gd name="adj4" fmla="val 147917"/>
            </a:avLst>
          </a:prstGeom>
          <a:solidFill>
            <a:schemeClr val="tx2">
              <a:lumMod val="40000"/>
              <a:lumOff val="6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stall</a:t>
            </a:r>
            <a:endParaRPr lang="en-AU" altLang="en-US" sz="1800"/>
          </a:p>
        </p:txBody>
      </p:sp>
      <p:sp>
        <p:nvSpPr>
          <p:cNvPr id="84999" name="AutoShape 6"/>
          <p:cNvSpPr>
            <a:spLocks/>
          </p:cNvSpPr>
          <p:nvPr/>
        </p:nvSpPr>
        <p:spPr bwMode="auto">
          <a:xfrm>
            <a:off x="296863" y="5157788"/>
            <a:ext cx="914400" cy="401637"/>
          </a:xfrm>
          <a:prstGeom prst="borderCallout1">
            <a:avLst>
              <a:gd name="adj1" fmla="val 28458"/>
              <a:gd name="adj2" fmla="val 108333"/>
              <a:gd name="adj3" fmla="val 25296"/>
              <a:gd name="adj4" fmla="val 147917"/>
            </a:avLst>
          </a:prstGeom>
          <a:solidFill>
            <a:schemeClr val="tx2">
              <a:lumMod val="40000"/>
              <a:lumOff val="6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stall</a:t>
            </a:r>
            <a:endParaRPr lang="en-AU" altLang="en-US" sz="1800"/>
          </a:p>
        </p:txBody>
      </p:sp>
      <p:sp>
        <p:nvSpPr>
          <p:cNvPr id="85000" name="Text Box 7"/>
          <p:cNvSpPr txBox="1">
            <a:spLocks noChangeArrowheads="1"/>
          </p:cNvSpPr>
          <p:nvPr/>
        </p:nvSpPr>
        <p:spPr bwMode="auto">
          <a:xfrm>
            <a:off x="5457825" y="3225800"/>
            <a:ext cx="2992438" cy="2616200"/>
          </a:xfrm>
          <a:prstGeom prst="rect">
            <a:avLst/>
          </a:prstGeom>
          <a:solidFill>
            <a:schemeClr val="accent3">
              <a:lumMod val="40000"/>
              <a:lumOff val="60000"/>
            </a:schemeClr>
          </a:solidFill>
          <a:ln>
            <a:noFill/>
          </a:ln>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x1, 0(x0)</a:t>
            </a:r>
          </a:p>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x2</a:t>
            </a:r>
            <a:r>
              <a:rPr lang="en-US" altLang="en-US" sz="2000" dirty="0">
                <a:latin typeface="Lucida Console" panose="020B0609040504020204" pitchFamily="49" charset="0"/>
              </a:rPr>
              <a:t>, 8(x0)</a:t>
            </a:r>
          </a:p>
          <a:p>
            <a:pPr>
              <a:buClrTx/>
              <a:buSzTx/>
              <a:buFont typeface="Wingdings" panose="05000000000000000000" pitchFamily="2" charset="2"/>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x4</a:t>
            </a:r>
            <a:r>
              <a:rPr lang="en-US" altLang="en-US" sz="2000" dirty="0">
                <a:latin typeface="Lucida Console" panose="020B0609040504020204" pitchFamily="49" charset="0"/>
              </a:rPr>
              <a:t>, 16(x0)</a:t>
            </a:r>
          </a:p>
          <a:p>
            <a:pPr>
              <a:buClrTx/>
              <a:buSzTx/>
              <a:buFontTx/>
              <a:buNone/>
            </a:pPr>
            <a:r>
              <a:rPr lang="en-US" altLang="en-US" sz="2000" dirty="0">
                <a:latin typeface="Lucida Console" panose="020B0609040504020204" pitchFamily="49" charset="0"/>
              </a:rPr>
              <a:t>add		x3, x1, </a:t>
            </a:r>
            <a:r>
              <a:rPr lang="en-US" altLang="en-US" sz="2000" dirty="0">
                <a:solidFill>
                  <a:srgbClr val="FF0000"/>
                </a:solidFill>
                <a:latin typeface="Lucida Console" panose="020B0609040504020204" pitchFamily="49" charset="0"/>
              </a:rPr>
              <a:t>x2</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x3, 24(x0)</a:t>
            </a:r>
          </a:p>
          <a:p>
            <a:pPr>
              <a:buClrTx/>
              <a:buSzTx/>
              <a:buFontTx/>
              <a:buNone/>
            </a:pPr>
            <a:r>
              <a:rPr lang="en-US" altLang="en-US" sz="2000" dirty="0">
                <a:latin typeface="Lucida Console" panose="020B0609040504020204" pitchFamily="49" charset="0"/>
              </a:rPr>
              <a:t>add		x5, x1, </a:t>
            </a:r>
            <a:r>
              <a:rPr lang="en-US" altLang="en-US" sz="2000" dirty="0">
                <a:solidFill>
                  <a:srgbClr val="FF0000"/>
                </a:solidFill>
                <a:latin typeface="Lucida Console" panose="020B0609040504020204" pitchFamily="49" charset="0"/>
              </a:rPr>
              <a:t>x4</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x5, 32(x0)</a:t>
            </a:r>
            <a:endParaRPr lang="en-AU" altLang="en-US" sz="2000" dirty="0">
              <a:latin typeface="Lucida Console" panose="020B0609040504020204" pitchFamily="49" charset="0"/>
            </a:endParaRPr>
          </a:p>
        </p:txBody>
      </p:sp>
      <p:sp>
        <p:nvSpPr>
          <p:cNvPr id="85001" name="Line 8"/>
          <p:cNvSpPr>
            <a:spLocks noChangeShapeType="1"/>
          </p:cNvSpPr>
          <p:nvPr/>
        </p:nvSpPr>
        <p:spPr bwMode="auto">
          <a:xfrm flipV="1">
            <a:off x="4859338" y="4221163"/>
            <a:ext cx="647700" cy="6731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02" name="Oval 9"/>
          <p:cNvSpPr>
            <a:spLocks noChangeArrowheads="1"/>
          </p:cNvSpPr>
          <p:nvPr/>
        </p:nvSpPr>
        <p:spPr bwMode="auto">
          <a:xfrm>
            <a:off x="2878138"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3" name="Oval 10"/>
          <p:cNvSpPr>
            <a:spLocks noChangeArrowheads="1"/>
          </p:cNvSpPr>
          <p:nvPr/>
        </p:nvSpPr>
        <p:spPr bwMode="auto">
          <a:xfrm>
            <a:off x="4067175"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4" name="Oval 11"/>
          <p:cNvSpPr>
            <a:spLocks noChangeArrowheads="1"/>
          </p:cNvSpPr>
          <p:nvPr/>
        </p:nvSpPr>
        <p:spPr bwMode="auto">
          <a:xfrm>
            <a:off x="2820988" y="46529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5" name="Oval 12"/>
          <p:cNvSpPr>
            <a:spLocks noChangeArrowheads="1"/>
          </p:cNvSpPr>
          <p:nvPr/>
        </p:nvSpPr>
        <p:spPr bwMode="auto">
          <a:xfrm>
            <a:off x="4068763"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6" name="Oval 13"/>
          <p:cNvSpPr>
            <a:spLocks noChangeArrowheads="1"/>
          </p:cNvSpPr>
          <p:nvPr/>
        </p:nvSpPr>
        <p:spPr bwMode="auto">
          <a:xfrm>
            <a:off x="6661150"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7" name="Oval 14"/>
          <p:cNvSpPr>
            <a:spLocks noChangeArrowheads="1"/>
          </p:cNvSpPr>
          <p:nvPr/>
        </p:nvSpPr>
        <p:spPr bwMode="auto">
          <a:xfrm>
            <a:off x="7885113" y="4292600"/>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8" name="Oval 15"/>
          <p:cNvSpPr>
            <a:spLocks noChangeArrowheads="1"/>
          </p:cNvSpPr>
          <p:nvPr/>
        </p:nvSpPr>
        <p:spPr bwMode="auto">
          <a:xfrm>
            <a:off x="7885113"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9" name="Oval 16"/>
          <p:cNvSpPr>
            <a:spLocks noChangeArrowheads="1"/>
          </p:cNvSpPr>
          <p:nvPr/>
        </p:nvSpPr>
        <p:spPr bwMode="auto">
          <a:xfrm>
            <a:off x="6661150"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10" name="Line 17"/>
          <p:cNvSpPr>
            <a:spLocks noChangeShapeType="1"/>
          </p:cNvSpPr>
          <p:nvPr/>
        </p:nvSpPr>
        <p:spPr bwMode="auto">
          <a:xfrm>
            <a:off x="3516313" y="3819525"/>
            <a:ext cx="550862" cy="2587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Line 18"/>
          <p:cNvSpPr>
            <a:spLocks noChangeShapeType="1"/>
          </p:cNvSpPr>
          <p:nvPr/>
        </p:nvSpPr>
        <p:spPr bwMode="auto">
          <a:xfrm>
            <a:off x="3449638" y="4918075"/>
            <a:ext cx="619125" cy="311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2" name="Line 19"/>
          <p:cNvSpPr>
            <a:spLocks noChangeShapeType="1"/>
          </p:cNvSpPr>
          <p:nvPr/>
        </p:nvSpPr>
        <p:spPr bwMode="auto">
          <a:xfrm>
            <a:off x="7302500" y="3829050"/>
            <a:ext cx="654050" cy="4921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3" name="Line 20"/>
          <p:cNvSpPr>
            <a:spLocks noChangeShapeType="1"/>
          </p:cNvSpPr>
          <p:nvPr/>
        </p:nvSpPr>
        <p:spPr bwMode="auto">
          <a:xfrm>
            <a:off x="7231063" y="4287838"/>
            <a:ext cx="796925" cy="72548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4" name="Text Box 21"/>
          <p:cNvSpPr txBox="1">
            <a:spLocks noChangeArrowheads="1"/>
          </p:cNvSpPr>
          <p:nvPr/>
        </p:nvSpPr>
        <p:spPr bwMode="auto">
          <a:xfrm>
            <a:off x="6300788"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11 cycles</a:t>
            </a:r>
            <a:endParaRPr lang="en-AU" altLang="en-US" sz="1800"/>
          </a:p>
        </p:txBody>
      </p:sp>
      <p:sp>
        <p:nvSpPr>
          <p:cNvPr id="85015" name="Text Box 22"/>
          <p:cNvSpPr txBox="1">
            <a:spLocks noChangeArrowheads="1"/>
          </p:cNvSpPr>
          <p:nvPr/>
        </p:nvSpPr>
        <p:spPr bwMode="auto">
          <a:xfrm>
            <a:off x="2506663"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13 cycles</a:t>
            </a:r>
            <a:endParaRPr lang="en-AU" altLang="en-US" sz="180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p:cNvSpPr>
            <a:spLocks noGrp="1" noChangeArrowheads="1"/>
          </p:cNvSpPr>
          <p:nvPr>
            <p:ph idx="1"/>
          </p:nvPr>
        </p:nvSpPr>
        <p:spPr/>
        <p:txBody>
          <a:bodyPr/>
          <a:lstStyle/>
          <a:p>
            <a:pPr eaLnBrk="1" hangingPunct="1">
              <a:lnSpc>
                <a:spcPct val="90000"/>
              </a:lnSpc>
            </a:pPr>
            <a:r>
              <a:rPr lang="en-US" altLang="en-US" dirty="0" smtClean="0"/>
              <a:t>Branch determines flow of control</a:t>
            </a:r>
          </a:p>
          <a:p>
            <a:pPr lvl="1" eaLnBrk="1" hangingPunct="1">
              <a:lnSpc>
                <a:spcPct val="90000"/>
              </a:lnSpc>
            </a:pPr>
            <a:r>
              <a:rPr lang="en-US" altLang="en-US" dirty="0" smtClean="0"/>
              <a:t>Fetching next instruction depends on branch outcome</a:t>
            </a:r>
          </a:p>
          <a:p>
            <a:pPr lvl="1" eaLnBrk="1" hangingPunct="1">
              <a:lnSpc>
                <a:spcPct val="90000"/>
              </a:lnSpc>
            </a:pPr>
            <a:r>
              <a:rPr lang="en-US" altLang="en-US" dirty="0" smtClean="0"/>
              <a:t>Pipeline can’t always fetch correct instruction</a:t>
            </a:r>
          </a:p>
          <a:p>
            <a:pPr lvl="2" eaLnBrk="1" hangingPunct="1">
              <a:lnSpc>
                <a:spcPct val="90000"/>
              </a:lnSpc>
            </a:pPr>
            <a:r>
              <a:rPr lang="en-US" altLang="en-US" dirty="0" smtClean="0"/>
              <a:t>Still working on ID stage of branch</a:t>
            </a:r>
          </a:p>
          <a:p>
            <a:pPr eaLnBrk="1" hangingPunct="1">
              <a:lnSpc>
                <a:spcPct val="90000"/>
              </a:lnSpc>
            </a:pPr>
            <a:endParaRPr lang="en-US" altLang="en-US" dirty="0" smtClean="0"/>
          </a:p>
          <a:p>
            <a:pPr eaLnBrk="1" hangingPunct="1">
              <a:lnSpc>
                <a:spcPct val="90000"/>
              </a:lnSpc>
            </a:pPr>
            <a:r>
              <a:rPr lang="en-US" altLang="en-US" dirty="0" smtClean="0"/>
              <a:t>In RISC-V pipeline</a:t>
            </a:r>
          </a:p>
          <a:p>
            <a:pPr lvl="1" eaLnBrk="1" hangingPunct="1">
              <a:lnSpc>
                <a:spcPct val="90000"/>
              </a:lnSpc>
            </a:pPr>
            <a:r>
              <a:rPr lang="en-US" altLang="en-US" dirty="0" smtClean="0"/>
              <a:t>Need to compare registers and compute target early in the pipeline</a:t>
            </a:r>
          </a:p>
          <a:p>
            <a:pPr lvl="1" eaLnBrk="1" hangingPunct="1">
              <a:lnSpc>
                <a:spcPct val="90000"/>
              </a:lnSpc>
            </a:pPr>
            <a:r>
              <a:rPr lang="en-US" altLang="en-US" dirty="0" smtClean="0"/>
              <a:t>Add hardware to do it in ID stage</a:t>
            </a:r>
            <a:endParaRPr lang="en-AU" altLang="en-US" dirty="0" smtClean="0"/>
          </a:p>
        </p:txBody>
      </p:sp>
      <p:sp>
        <p:nvSpPr>
          <p:cNvPr id="87043" name="Rectangle 2"/>
          <p:cNvSpPr>
            <a:spLocks noGrp="1" noChangeArrowheads="1"/>
          </p:cNvSpPr>
          <p:nvPr>
            <p:ph type="title"/>
          </p:nvPr>
        </p:nvSpPr>
        <p:spPr/>
        <p:txBody>
          <a:bodyPr/>
          <a:lstStyle/>
          <a:p>
            <a:pPr eaLnBrk="1" hangingPunct="1"/>
            <a:r>
              <a:rPr lang="en-US" altLang="en-US" dirty="0" smtClean="0"/>
              <a:t>Control Hazards</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73</a:t>
            </a:fld>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3"/>
          <p:cNvSpPr>
            <a:spLocks noGrp="1" noChangeArrowheads="1"/>
          </p:cNvSpPr>
          <p:nvPr>
            <p:ph idx="1"/>
          </p:nvPr>
        </p:nvSpPr>
        <p:spPr/>
        <p:txBody>
          <a:bodyPr/>
          <a:lstStyle/>
          <a:p>
            <a:pPr eaLnBrk="1" hangingPunct="1"/>
            <a:r>
              <a:rPr lang="en-US" altLang="en-US" dirty="0" smtClean="0"/>
              <a:t>Wait until branch outcome determined before fetching next instruction</a:t>
            </a:r>
            <a:endParaRPr lang="en-AU" altLang="en-US" dirty="0" smtClean="0"/>
          </a:p>
        </p:txBody>
      </p:sp>
      <p:sp>
        <p:nvSpPr>
          <p:cNvPr id="89091" name="Rectangle 2"/>
          <p:cNvSpPr>
            <a:spLocks noGrp="1" noChangeArrowheads="1"/>
          </p:cNvSpPr>
          <p:nvPr>
            <p:ph type="title"/>
          </p:nvPr>
        </p:nvSpPr>
        <p:spPr/>
        <p:txBody>
          <a:bodyPr>
            <a:normAutofit fontScale="90000"/>
          </a:bodyPr>
          <a:lstStyle/>
          <a:p>
            <a:r>
              <a:rPr lang="en-US" altLang="zh-CN" dirty="0" smtClean="0"/>
              <a:t>Method 1 of </a:t>
            </a:r>
            <a:r>
              <a:rPr lang="en-US" altLang="en-US" dirty="0"/>
              <a:t>Control Hazards</a:t>
            </a:r>
            <a:r>
              <a:rPr lang="en-US" altLang="zh-CN" dirty="0" smtClean="0"/>
              <a:t> </a:t>
            </a:r>
            <a:r>
              <a:rPr lang="zh-CN" altLang="en-US" dirty="0" smtClean="0"/>
              <a:t>：</a:t>
            </a:r>
            <a:r>
              <a:rPr lang="en-US" altLang="en-US" dirty="0" smtClean="0"/>
              <a:t>Stall on Branch</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74</a:t>
            </a:fld>
            <a:endParaRPr lang="zh-CN" altLang="en-US"/>
          </a:p>
        </p:txBody>
      </p:sp>
      <p:pic>
        <p:nvPicPr>
          <p:cNvPr id="8909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576513"/>
            <a:ext cx="7653337"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3"/>
          <p:cNvSpPr>
            <a:spLocks noGrp="1" noChangeArrowheads="1"/>
          </p:cNvSpPr>
          <p:nvPr>
            <p:ph idx="1"/>
          </p:nvPr>
        </p:nvSpPr>
        <p:spPr/>
        <p:txBody>
          <a:bodyPr>
            <a:normAutofit fontScale="92500" lnSpcReduction="10000"/>
          </a:bodyPr>
          <a:lstStyle/>
          <a:p>
            <a:pPr eaLnBrk="1" hangingPunct="1"/>
            <a:r>
              <a:rPr lang="en-US" altLang="en-US" dirty="0" smtClean="0"/>
              <a:t>Longer pipelines can’t readily determine branch outcome early</a:t>
            </a:r>
          </a:p>
          <a:p>
            <a:pPr lvl="1">
              <a:lnSpc>
                <a:spcPct val="100000"/>
              </a:lnSpc>
            </a:pPr>
            <a:r>
              <a:rPr lang="zh-CN" altLang="en-US" sz="2000" dirty="0" smtClean="0">
                <a:solidFill>
                  <a:srgbClr val="0000FF"/>
                </a:solidFill>
              </a:rPr>
              <a:t>用方法</a:t>
            </a:r>
            <a:r>
              <a:rPr lang="en-US" altLang="zh-CN" sz="2000" dirty="0" smtClean="0">
                <a:solidFill>
                  <a:srgbClr val="0000FF"/>
                </a:solidFill>
              </a:rPr>
              <a:t>1</a:t>
            </a:r>
            <a:r>
              <a:rPr lang="zh-CN" altLang="en-US" sz="2000" dirty="0" smtClean="0">
                <a:solidFill>
                  <a:srgbClr val="0000FF"/>
                </a:solidFill>
              </a:rPr>
              <a:t>时，更</a:t>
            </a:r>
            <a:r>
              <a:rPr lang="zh-CN" altLang="en-US" sz="2000" dirty="0">
                <a:solidFill>
                  <a:srgbClr val="0000FF"/>
                </a:solidFill>
              </a:rPr>
              <a:t>长的流水线（例如</a:t>
            </a:r>
            <a:r>
              <a:rPr lang="en-US" altLang="zh-CN" sz="2000" dirty="0">
                <a:solidFill>
                  <a:srgbClr val="0000FF"/>
                </a:solidFill>
              </a:rPr>
              <a:t>8</a:t>
            </a:r>
            <a:r>
              <a:rPr lang="zh-CN" altLang="en-US" sz="2000" dirty="0">
                <a:solidFill>
                  <a:srgbClr val="0000FF"/>
                </a:solidFill>
              </a:rPr>
              <a:t>个</a:t>
            </a:r>
            <a:r>
              <a:rPr lang="en-US" altLang="zh-CN" sz="2000" dirty="0">
                <a:solidFill>
                  <a:srgbClr val="0000FF"/>
                </a:solidFill>
              </a:rPr>
              <a:t>stage</a:t>
            </a:r>
            <a:r>
              <a:rPr lang="zh-CN" altLang="en-US" sz="2000" dirty="0">
                <a:solidFill>
                  <a:srgbClr val="0000FF"/>
                </a:solidFill>
              </a:rPr>
              <a:t>）往往无法在第</a:t>
            </a:r>
            <a:r>
              <a:rPr lang="en-US" altLang="zh-CN" sz="2000" dirty="0">
                <a:solidFill>
                  <a:srgbClr val="0000FF"/>
                </a:solidFill>
              </a:rPr>
              <a:t>2 stage</a:t>
            </a:r>
            <a:r>
              <a:rPr lang="zh-CN" altLang="en-US" sz="2000" dirty="0">
                <a:solidFill>
                  <a:srgbClr val="0000FF"/>
                </a:solidFill>
              </a:rPr>
              <a:t>确定是否跳转及下一条要执行指令的地址，例如在第</a:t>
            </a:r>
            <a:r>
              <a:rPr lang="en-US" altLang="zh-CN" sz="2000" dirty="0">
                <a:solidFill>
                  <a:srgbClr val="0000FF"/>
                </a:solidFill>
              </a:rPr>
              <a:t>4</a:t>
            </a:r>
            <a:r>
              <a:rPr lang="zh-CN" altLang="en-US" sz="2000" dirty="0">
                <a:solidFill>
                  <a:srgbClr val="0000FF"/>
                </a:solidFill>
              </a:rPr>
              <a:t>个</a:t>
            </a:r>
            <a:r>
              <a:rPr lang="en-US" altLang="zh-CN" sz="2000" dirty="0">
                <a:solidFill>
                  <a:srgbClr val="0000FF"/>
                </a:solidFill>
              </a:rPr>
              <a:t>stage</a:t>
            </a:r>
            <a:r>
              <a:rPr lang="zh-CN" altLang="en-US" sz="2000" dirty="0">
                <a:solidFill>
                  <a:srgbClr val="0000FF"/>
                </a:solidFill>
              </a:rPr>
              <a:t>才能确定，则</a:t>
            </a:r>
            <a:r>
              <a:rPr lang="en-US" altLang="zh-CN" sz="2000" dirty="0">
                <a:solidFill>
                  <a:srgbClr val="0000FF"/>
                </a:solidFill>
              </a:rPr>
              <a:t>BEQ</a:t>
            </a:r>
            <a:r>
              <a:rPr lang="zh-CN" altLang="en-US" sz="2000" dirty="0">
                <a:solidFill>
                  <a:srgbClr val="0000FF"/>
                </a:solidFill>
              </a:rPr>
              <a:t>指令的第</a:t>
            </a:r>
            <a:r>
              <a:rPr lang="en-US" altLang="zh-CN" sz="2000" dirty="0">
                <a:solidFill>
                  <a:srgbClr val="0000FF"/>
                </a:solidFill>
              </a:rPr>
              <a:t>2</a:t>
            </a:r>
            <a:r>
              <a:rPr lang="zh-CN" altLang="en-US" sz="2000" dirty="0">
                <a:solidFill>
                  <a:srgbClr val="0000FF"/>
                </a:solidFill>
              </a:rPr>
              <a:t>、</a:t>
            </a:r>
            <a:r>
              <a:rPr lang="en-US" altLang="zh-CN" sz="2000" dirty="0">
                <a:solidFill>
                  <a:srgbClr val="0000FF"/>
                </a:solidFill>
              </a:rPr>
              <a:t>3</a:t>
            </a:r>
            <a:r>
              <a:rPr lang="zh-CN" altLang="en-US" sz="2000" dirty="0">
                <a:solidFill>
                  <a:srgbClr val="0000FF"/>
                </a:solidFill>
              </a:rPr>
              <a:t>、</a:t>
            </a:r>
            <a:r>
              <a:rPr lang="en-US" altLang="zh-CN" sz="2000" dirty="0">
                <a:solidFill>
                  <a:srgbClr val="0000FF"/>
                </a:solidFill>
              </a:rPr>
              <a:t>4 stage</a:t>
            </a:r>
            <a:r>
              <a:rPr lang="zh-CN" altLang="en-US" sz="2000" dirty="0">
                <a:solidFill>
                  <a:srgbClr val="0000FF"/>
                </a:solidFill>
              </a:rPr>
              <a:t>都要</a:t>
            </a:r>
            <a:r>
              <a:rPr lang="en-US" altLang="zh-CN" sz="2000" dirty="0">
                <a:solidFill>
                  <a:srgbClr val="0000FF"/>
                </a:solidFill>
              </a:rPr>
              <a:t>stall</a:t>
            </a:r>
            <a:endParaRPr lang="en-US" altLang="en-US" sz="2000" dirty="0">
              <a:solidFill>
                <a:srgbClr val="0000FF"/>
              </a:solidFill>
            </a:endParaRPr>
          </a:p>
          <a:p>
            <a:pPr lvl="1" eaLnBrk="1" hangingPunct="1"/>
            <a:r>
              <a:rPr lang="en-US" altLang="en-US" dirty="0" smtClean="0"/>
              <a:t>Stall penalty becomes unacceptable</a:t>
            </a:r>
          </a:p>
          <a:p>
            <a:pPr eaLnBrk="1" hangingPunct="1"/>
            <a:r>
              <a:rPr lang="en-US" altLang="en-US" dirty="0" smtClean="0"/>
              <a:t>Predict outcome of branch</a:t>
            </a:r>
            <a:r>
              <a:rPr lang="zh-CN" altLang="en-US" dirty="0" smtClean="0"/>
              <a:t>（</a:t>
            </a:r>
            <a:r>
              <a:rPr lang="zh-CN" altLang="en-US" dirty="0" smtClean="0">
                <a:solidFill>
                  <a:srgbClr val="0000FF"/>
                </a:solidFill>
              </a:rPr>
              <a:t>见下页的简单预测方法</a:t>
            </a:r>
            <a:r>
              <a:rPr lang="zh-CN" altLang="en-US" dirty="0" smtClean="0"/>
              <a:t>）</a:t>
            </a:r>
            <a:endParaRPr lang="en-US" altLang="en-US" dirty="0" smtClean="0"/>
          </a:p>
          <a:p>
            <a:pPr lvl="1" eaLnBrk="1" hangingPunct="1"/>
            <a:r>
              <a:rPr lang="en-US" altLang="en-US" dirty="0" smtClean="0"/>
              <a:t>Only stall if prediction is wrong</a:t>
            </a:r>
            <a:r>
              <a:rPr lang="zh-CN" altLang="en-US" dirty="0" smtClean="0"/>
              <a:t>（</a:t>
            </a:r>
            <a:r>
              <a:rPr lang="zh-CN" altLang="en-US" sz="2200" dirty="0" smtClean="0">
                <a:solidFill>
                  <a:srgbClr val="0000FF"/>
                </a:solidFill>
              </a:rPr>
              <a:t>实际处理时，</a:t>
            </a:r>
            <a:r>
              <a:rPr lang="en-US" altLang="zh-CN" sz="2200" dirty="0" smtClean="0">
                <a:solidFill>
                  <a:srgbClr val="0000FF"/>
                </a:solidFill>
              </a:rPr>
              <a:t>BEQ</a:t>
            </a:r>
            <a:r>
              <a:rPr lang="zh-CN" altLang="en-US" sz="2200" dirty="0" smtClean="0">
                <a:solidFill>
                  <a:srgbClr val="0000FF"/>
                </a:solidFill>
              </a:rPr>
              <a:t>指令下面的那条指令（例如下页图的</a:t>
            </a:r>
            <a:r>
              <a:rPr lang="en-US" altLang="zh-CN" sz="2200" dirty="0" err="1" smtClean="0">
                <a:solidFill>
                  <a:srgbClr val="0000FF"/>
                </a:solidFill>
              </a:rPr>
              <a:t>ld</a:t>
            </a:r>
            <a:r>
              <a:rPr lang="en-US" altLang="zh-CN" sz="2200" dirty="0" smtClean="0">
                <a:solidFill>
                  <a:srgbClr val="0000FF"/>
                </a:solidFill>
              </a:rPr>
              <a:t> x3 400(x0)</a:t>
            </a:r>
            <a:r>
              <a:rPr lang="zh-CN" altLang="en-US" sz="2200" dirty="0" smtClean="0">
                <a:solidFill>
                  <a:srgbClr val="0000FF"/>
                </a:solidFill>
              </a:rPr>
              <a:t>）的第</a:t>
            </a:r>
            <a:r>
              <a:rPr lang="en-US" altLang="zh-CN" sz="2200" dirty="0" smtClean="0">
                <a:solidFill>
                  <a:srgbClr val="0000FF"/>
                </a:solidFill>
              </a:rPr>
              <a:t>1</a:t>
            </a:r>
            <a:r>
              <a:rPr lang="zh-CN" altLang="en-US" sz="2200" dirty="0" smtClean="0">
                <a:solidFill>
                  <a:srgbClr val="0000FF"/>
                </a:solidFill>
              </a:rPr>
              <a:t>周期操作无效，相当于</a:t>
            </a:r>
            <a:r>
              <a:rPr lang="en-US" altLang="zh-CN" sz="2200" dirty="0" smtClean="0">
                <a:solidFill>
                  <a:srgbClr val="0000FF"/>
                </a:solidFill>
              </a:rPr>
              <a:t>stall</a:t>
            </a:r>
            <a:r>
              <a:rPr lang="zh-CN" altLang="en-US" dirty="0" smtClean="0">
                <a:solidFill>
                  <a:srgbClr val="0000FF"/>
                </a:solidFill>
              </a:rPr>
              <a:t>）</a:t>
            </a:r>
            <a:endParaRPr lang="en-US" altLang="en-US" dirty="0" smtClean="0">
              <a:solidFill>
                <a:srgbClr val="0000FF"/>
              </a:solidFill>
            </a:endParaRPr>
          </a:p>
          <a:p>
            <a:pPr eaLnBrk="1" hangingPunct="1"/>
            <a:r>
              <a:rPr lang="en-US" altLang="en-US" dirty="0" smtClean="0"/>
              <a:t>In RISC-V pipeline</a:t>
            </a:r>
          </a:p>
          <a:p>
            <a:pPr lvl="1" eaLnBrk="1" hangingPunct="1"/>
            <a:r>
              <a:rPr lang="en-US" altLang="en-US" dirty="0" smtClean="0"/>
              <a:t>Predict branches not taken</a:t>
            </a:r>
            <a:r>
              <a:rPr lang="en-US" altLang="en-US" sz="2000" dirty="0" smtClean="0">
                <a:solidFill>
                  <a:srgbClr val="0000FF"/>
                </a:solidFill>
              </a:rPr>
              <a:t>(</a:t>
            </a:r>
            <a:r>
              <a:rPr lang="zh-CN" altLang="en-US" sz="2000" dirty="0" smtClean="0">
                <a:solidFill>
                  <a:srgbClr val="0000FF"/>
                </a:solidFill>
              </a:rPr>
              <a:t>预测不跳转</a:t>
            </a:r>
            <a:r>
              <a:rPr lang="en-US" altLang="zh-CN" sz="2000" dirty="0" smtClean="0">
                <a:solidFill>
                  <a:srgbClr val="0000FF"/>
                </a:solidFill>
              </a:rPr>
              <a:t>)</a:t>
            </a:r>
            <a:endParaRPr lang="en-US" altLang="en-US" sz="2000" dirty="0" smtClean="0">
              <a:solidFill>
                <a:srgbClr val="0000FF"/>
              </a:solidFill>
            </a:endParaRPr>
          </a:p>
          <a:p>
            <a:pPr lvl="1" eaLnBrk="1" hangingPunct="1"/>
            <a:r>
              <a:rPr lang="en-US" altLang="en-US" dirty="0" smtClean="0"/>
              <a:t>Fetch instruction after branch, with no delay</a:t>
            </a:r>
            <a:endParaRPr lang="en-AU" altLang="en-US" dirty="0" smtClean="0"/>
          </a:p>
        </p:txBody>
      </p:sp>
      <p:sp>
        <p:nvSpPr>
          <p:cNvPr id="91139" name="Rectangle 2"/>
          <p:cNvSpPr>
            <a:spLocks noGrp="1" noChangeArrowheads="1"/>
          </p:cNvSpPr>
          <p:nvPr>
            <p:ph type="title"/>
          </p:nvPr>
        </p:nvSpPr>
        <p:spPr>
          <a:xfrm>
            <a:off x="645857" y="548680"/>
            <a:ext cx="7886700" cy="831627"/>
          </a:xfrm>
        </p:spPr>
        <p:txBody>
          <a:bodyPr>
            <a:normAutofit fontScale="90000"/>
          </a:bodyPr>
          <a:lstStyle/>
          <a:p>
            <a:r>
              <a:rPr lang="en-US" altLang="zh-CN" dirty="0" smtClean="0"/>
              <a:t>Method 2 of </a:t>
            </a:r>
            <a:r>
              <a:rPr lang="en-US" altLang="en-US" dirty="0" smtClean="0"/>
              <a:t>Control </a:t>
            </a:r>
            <a:r>
              <a:rPr lang="en-US" altLang="en-US" dirty="0"/>
              <a:t>Hazards</a:t>
            </a:r>
            <a:r>
              <a:rPr lang="en-US" altLang="zh-CN" dirty="0" smtClean="0"/>
              <a:t> </a:t>
            </a:r>
            <a:r>
              <a:rPr lang="zh-CN" altLang="en-US" dirty="0"/>
              <a:t>： </a:t>
            </a:r>
            <a:r>
              <a:rPr lang="en-US" altLang="en-US" dirty="0" smtClean="0"/>
              <a:t>Branch Prediction</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75</a:t>
            </a:fld>
            <a:endParaRPr lang="zh-CN"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D528EED-B5BF-41FB-B592-AFAF9E7A8E71}" type="slidenum">
              <a:rPr lang="zh-CN" altLang="en-US" smtClean="0"/>
              <a:t>76</a:t>
            </a:fld>
            <a:endParaRPr lang="zh-CN" altLang="en-US"/>
          </a:p>
        </p:txBody>
      </p:sp>
      <p:pic>
        <p:nvPicPr>
          <p:cNvPr id="3" name="图片 2"/>
          <p:cNvPicPr>
            <a:picLocks noChangeAspect="1"/>
          </p:cNvPicPr>
          <p:nvPr/>
        </p:nvPicPr>
        <p:blipFill>
          <a:blip r:embed="rId2"/>
          <a:stretch>
            <a:fillRect/>
          </a:stretch>
        </p:blipFill>
        <p:spPr>
          <a:xfrm>
            <a:off x="539552" y="116632"/>
            <a:ext cx="7056784" cy="6546780"/>
          </a:xfrm>
          <a:prstGeom prst="rect">
            <a:avLst/>
          </a:prstGeom>
        </p:spPr>
      </p:pic>
      <p:sp>
        <p:nvSpPr>
          <p:cNvPr id="4" name="文本框 3"/>
          <p:cNvSpPr txBox="1"/>
          <p:nvPr/>
        </p:nvSpPr>
        <p:spPr>
          <a:xfrm>
            <a:off x="6588224" y="1772816"/>
            <a:ext cx="1800200" cy="338554"/>
          </a:xfrm>
          <a:prstGeom prst="rect">
            <a:avLst/>
          </a:prstGeom>
          <a:noFill/>
        </p:spPr>
        <p:txBody>
          <a:bodyPr wrap="square" rtlCol="0">
            <a:spAutoFit/>
          </a:bodyPr>
          <a:lstStyle/>
          <a:p>
            <a:r>
              <a:rPr lang="zh-CN" altLang="en-US" b="1" dirty="0" smtClean="0">
                <a:solidFill>
                  <a:srgbClr val="0000FF"/>
                </a:solidFill>
              </a:rPr>
              <a:t>预测正确时</a:t>
            </a:r>
            <a:endParaRPr lang="zh-CN" altLang="en-US" b="1" dirty="0">
              <a:solidFill>
                <a:srgbClr val="0000FF"/>
              </a:solidFill>
            </a:endParaRPr>
          </a:p>
        </p:txBody>
      </p:sp>
      <p:sp>
        <p:nvSpPr>
          <p:cNvPr id="5" name="文本框 4"/>
          <p:cNvSpPr txBox="1"/>
          <p:nvPr/>
        </p:nvSpPr>
        <p:spPr>
          <a:xfrm>
            <a:off x="6948264" y="3933056"/>
            <a:ext cx="1800200" cy="338554"/>
          </a:xfrm>
          <a:prstGeom prst="rect">
            <a:avLst/>
          </a:prstGeom>
          <a:noFill/>
        </p:spPr>
        <p:txBody>
          <a:bodyPr wrap="square" rtlCol="0">
            <a:spAutoFit/>
          </a:bodyPr>
          <a:lstStyle/>
          <a:p>
            <a:r>
              <a:rPr lang="zh-CN" altLang="en-US" b="1" dirty="0" smtClean="0">
                <a:solidFill>
                  <a:srgbClr val="0000FF"/>
                </a:solidFill>
              </a:rPr>
              <a:t>预测错误时</a:t>
            </a:r>
            <a:endParaRPr lang="zh-CN" altLang="en-US" b="1" dirty="0">
              <a:solidFill>
                <a:srgbClr val="0000FF"/>
              </a:solidFill>
            </a:endParaRPr>
          </a:p>
        </p:txBody>
      </p:sp>
      <p:sp>
        <p:nvSpPr>
          <p:cNvPr id="6" name="文本框 5"/>
          <p:cNvSpPr txBox="1"/>
          <p:nvPr/>
        </p:nvSpPr>
        <p:spPr>
          <a:xfrm>
            <a:off x="7092280" y="4725144"/>
            <a:ext cx="1872208" cy="830997"/>
          </a:xfrm>
          <a:prstGeom prst="rect">
            <a:avLst/>
          </a:prstGeom>
          <a:noFill/>
        </p:spPr>
        <p:txBody>
          <a:bodyPr wrap="square" rtlCol="0">
            <a:spAutoFit/>
          </a:bodyPr>
          <a:lstStyle/>
          <a:p>
            <a:r>
              <a:rPr lang="zh-CN" altLang="en-US" b="1" dirty="0" smtClean="0">
                <a:solidFill>
                  <a:srgbClr val="0000FF"/>
                </a:solidFill>
              </a:rPr>
              <a:t>本图是一种简单粗暴的预测方法：预测不会跳转</a:t>
            </a:r>
            <a:endParaRPr lang="zh-CN" altLang="en-US" b="1" dirty="0">
              <a:solidFill>
                <a:srgbClr val="0000FF"/>
              </a:solidFill>
            </a:endParaRPr>
          </a:p>
        </p:txBody>
      </p:sp>
    </p:spTree>
    <p:extLst>
      <p:ext uri="{BB962C8B-B14F-4D97-AF65-F5344CB8AC3E}">
        <p14:creationId xmlns:p14="http://schemas.microsoft.com/office/powerpoint/2010/main" val="8289523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3"/>
          <p:cNvSpPr>
            <a:spLocks noGrp="1" noChangeArrowheads="1"/>
          </p:cNvSpPr>
          <p:nvPr>
            <p:ph idx="1"/>
          </p:nvPr>
        </p:nvSpPr>
        <p:spPr>
          <a:xfrm>
            <a:off x="628650" y="1412776"/>
            <a:ext cx="7886700" cy="4351338"/>
          </a:xfrm>
        </p:spPr>
        <p:txBody>
          <a:bodyPr/>
          <a:lstStyle/>
          <a:p>
            <a:pPr eaLnBrk="1" hangingPunct="1"/>
            <a:r>
              <a:rPr lang="en-US" altLang="en-US" sz="2800" dirty="0" smtClean="0"/>
              <a:t>Static branch prediction</a:t>
            </a:r>
          </a:p>
          <a:p>
            <a:pPr lvl="1" eaLnBrk="1" hangingPunct="1"/>
            <a:r>
              <a:rPr lang="en-US" altLang="en-US" sz="2400" dirty="0" smtClean="0"/>
              <a:t>Based on typical branch behavior</a:t>
            </a:r>
          </a:p>
          <a:p>
            <a:pPr lvl="1" eaLnBrk="1" hangingPunct="1"/>
            <a:r>
              <a:rPr lang="en-US" altLang="en-US" sz="2400" dirty="0" smtClean="0"/>
              <a:t>Example: loop</a:t>
            </a:r>
            <a:r>
              <a:rPr lang="zh-CN" altLang="en-US" sz="2400" dirty="0" smtClean="0"/>
              <a:t>，</a:t>
            </a:r>
            <a:r>
              <a:rPr lang="en-US" altLang="en-US" sz="2400" dirty="0" smtClean="0">
                <a:solidFill>
                  <a:srgbClr val="0000FF"/>
                </a:solidFill>
              </a:rPr>
              <a:t>and if-statement branches </a:t>
            </a:r>
            <a:r>
              <a:rPr lang="en-US" altLang="zh-CN" sz="2400" dirty="0" smtClean="0">
                <a:solidFill>
                  <a:srgbClr val="0000FF"/>
                </a:solidFill>
              </a:rPr>
              <a:t>at </a:t>
            </a:r>
            <a:r>
              <a:rPr lang="en-US" altLang="zh-CN" dirty="0" smtClean="0">
                <a:solidFill>
                  <a:srgbClr val="0000FF"/>
                </a:solidFill>
              </a:rPr>
              <a:t>loop bottom</a:t>
            </a:r>
            <a:endParaRPr lang="en-US" altLang="en-US" sz="2400" dirty="0" smtClean="0">
              <a:solidFill>
                <a:srgbClr val="0000FF"/>
              </a:solidFill>
            </a:endParaRPr>
          </a:p>
          <a:p>
            <a:pPr lvl="2" eaLnBrk="1" hangingPunct="1"/>
            <a:r>
              <a:rPr lang="en-US" altLang="en-US" sz="2000" dirty="0" smtClean="0"/>
              <a:t>Predict backward branches taken</a:t>
            </a:r>
          </a:p>
          <a:p>
            <a:pPr lvl="2" eaLnBrk="1" hangingPunct="1"/>
            <a:r>
              <a:rPr lang="en-US" altLang="en-US" sz="2000" dirty="0" smtClean="0"/>
              <a:t>Predict forward branches not taken</a:t>
            </a:r>
          </a:p>
          <a:p>
            <a:pPr eaLnBrk="1" hangingPunct="1"/>
            <a:r>
              <a:rPr lang="en-US" altLang="en-US" sz="2800" dirty="0" smtClean="0"/>
              <a:t>Dynamic branch prediction</a:t>
            </a:r>
          </a:p>
          <a:p>
            <a:pPr lvl="1" eaLnBrk="1" hangingPunct="1"/>
            <a:r>
              <a:rPr lang="en-US" altLang="en-US" sz="2400" dirty="0" smtClean="0"/>
              <a:t>Hardware measures actual branch behavior</a:t>
            </a:r>
          </a:p>
          <a:p>
            <a:pPr lvl="2" eaLnBrk="1" hangingPunct="1"/>
            <a:r>
              <a:rPr lang="en-US" altLang="en-US" sz="2000" dirty="0" smtClean="0"/>
              <a:t>e.g., record recent history of each branch</a:t>
            </a:r>
          </a:p>
          <a:p>
            <a:pPr lvl="1" eaLnBrk="1" hangingPunct="1"/>
            <a:r>
              <a:rPr lang="en-US" altLang="en-US" sz="2400" dirty="0" smtClean="0"/>
              <a:t>Assume future behavior will continue the trend</a:t>
            </a:r>
          </a:p>
          <a:p>
            <a:pPr lvl="2" eaLnBrk="1" hangingPunct="1"/>
            <a:r>
              <a:rPr lang="en-US" altLang="en-US" sz="2000" dirty="0" smtClean="0"/>
              <a:t>When wrong, stall while re-fetching, and update history</a:t>
            </a:r>
            <a:endParaRPr lang="en-AU" altLang="en-US" sz="2000" dirty="0" smtClean="0"/>
          </a:p>
        </p:txBody>
      </p:sp>
      <p:sp>
        <p:nvSpPr>
          <p:cNvPr id="93187" name="Rectangle 2"/>
          <p:cNvSpPr>
            <a:spLocks noGrp="1" noChangeArrowheads="1"/>
          </p:cNvSpPr>
          <p:nvPr>
            <p:ph type="title"/>
          </p:nvPr>
        </p:nvSpPr>
        <p:spPr/>
        <p:txBody>
          <a:bodyPr>
            <a:normAutofit/>
          </a:bodyPr>
          <a:lstStyle/>
          <a:p>
            <a:pPr eaLnBrk="1" hangingPunct="1"/>
            <a:r>
              <a:rPr lang="en-US" altLang="en-US" sz="4000" smtClean="0"/>
              <a:t>More-Realistic Branch Prediction</a:t>
            </a:r>
            <a:endParaRPr lang="en-AU" altLang="en-US" sz="400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77</a:t>
            </a:fld>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3"/>
          <p:cNvSpPr>
            <a:spLocks noGrp="1" noChangeArrowheads="1"/>
          </p:cNvSpPr>
          <p:nvPr>
            <p:ph idx="1"/>
          </p:nvPr>
        </p:nvSpPr>
        <p:spPr/>
        <p:txBody>
          <a:bodyPr/>
          <a:lstStyle/>
          <a:p>
            <a:pPr eaLnBrk="1" hangingPunct="1"/>
            <a:r>
              <a:rPr lang="en-US" altLang="en-US" dirty="0" smtClean="0"/>
              <a:t>Pipelining improves performance by increasing instruction throughput</a:t>
            </a:r>
          </a:p>
          <a:p>
            <a:pPr lvl="1" eaLnBrk="1" hangingPunct="1"/>
            <a:r>
              <a:rPr lang="en-US" altLang="en-US" dirty="0" smtClean="0"/>
              <a:t>Executes multiple instructions in parallel</a:t>
            </a:r>
          </a:p>
          <a:p>
            <a:pPr lvl="1" eaLnBrk="1" hangingPunct="1"/>
            <a:r>
              <a:rPr lang="en-US" altLang="en-US" dirty="0" smtClean="0"/>
              <a:t>Each instruction has the same latency</a:t>
            </a:r>
          </a:p>
          <a:p>
            <a:pPr eaLnBrk="1" hangingPunct="1"/>
            <a:r>
              <a:rPr lang="en-US" altLang="en-US" dirty="0" smtClean="0"/>
              <a:t>Subject to hazards (</a:t>
            </a:r>
            <a:r>
              <a:rPr lang="zh-CN" altLang="en-US" sz="2000" dirty="0" smtClean="0"/>
              <a:t>容易遭受</a:t>
            </a:r>
            <a:r>
              <a:rPr lang="en-US" altLang="zh-CN" dirty="0" smtClean="0"/>
              <a:t>hazards</a:t>
            </a:r>
            <a:r>
              <a:rPr lang="en-US" altLang="en-US" dirty="0" smtClean="0"/>
              <a:t>)</a:t>
            </a:r>
          </a:p>
          <a:p>
            <a:pPr lvl="1" eaLnBrk="1" hangingPunct="1"/>
            <a:r>
              <a:rPr lang="en-US" altLang="en-US" dirty="0" smtClean="0"/>
              <a:t>Structure, data, control</a:t>
            </a:r>
          </a:p>
          <a:p>
            <a:pPr eaLnBrk="1" hangingPunct="1"/>
            <a:r>
              <a:rPr lang="en-AU" altLang="en-US" dirty="0" smtClean="0"/>
              <a:t>Instruction set design affects complexity of pipeline implementation</a:t>
            </a:r>
          </a:p>
        </p:txBody>
      </p:sp>
      <p:sp>
        <p:nvSpPr>
          <p:cNvPr id="95235" name="Rectangle 2"/>
          <p:cNvSpPr>
            <a:spLocks noGrp="1" noChangeArrowheads="1"/>
          </p:cNvSpPr>
          <p:nvPr>
            <p:ph type="title"/>
          </p:nvPr>
        </p:nvSpPr>
        <p:spPr/>
        <p:txBody>
          <a:bodyPr/>
          <a:lstStyle/>
          <a:p>
            <a:pPr eaLnBrk="1" hangingPunct="1"/>
            <a:r>
              <a:rPr lang="en-US" altLang="en-US" smtClean="0"/>
              <a:t>Pipeline Summary</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78</a:t>
            </a:fld>
            <a:endParaRPr lang="zh-CN" altLang="en-US"/>
          </a:p>
        </p:txBody>
      </p:sp>
      <p:sp>
        <p:nvSpPr>
          <p:cNvPr id="95237" name="Text Box 4"/>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dirty="0">
                <a:solidFill>
                  <a:schemeClr val="folHlink"/>
                </a:solidFill>
                <a:latin typeface="Arial Black" panose="020B0A04020102020204" pitchFamily="34" charset="0"/>
              </a:rPr>
              <a:t>The BIG </a:t>
            </a:r>
            <a:r>
              <a:rPr lang="en-US" altLang="en-US" sz="2400" b="1" dirty="0" smtClean="0">
                <a:solidFill>
                  <a:schemeClr val="folHlink"/>
                </a:solidFill>
                <a:latin typeface="Arial Black" panose="020B0A04020102020204" pitchFamily="34" charset="0"/>
              </a:rPr>
              <a:t>Picture</a:t>
            </a:r>
            <a:endParaRPr lang="en-US" altLang="en-US" sz="2400" b="1" dirty="0">
              <a:solidFill>
                <a:schemeClr val="folHlink"/>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3"/>
          <p:cNvSpPr>
            <a:spLocks noGrp="1" noChangeArrowheads="1"/>
          </p:cNvSpPr>
          <p:nvPr>
            <p:ph idx="1"/>
          </p:nvPr>
        </p:nvSpPr>
        <p:spPr>
          <a:xfrm>
            <a:off x="628650" y="1196752"/>
            <a:ext cx="7886700" cy="5524723"/>
          </a:xfrm>
        </p:spPr>
        <p:txBody>
          <a:bodyPr>
            <a:normAutofit/>
          </a:bodyPr>
          <a:lstStyle/>
          <a:p>
            <a:r>
              <a:rPr lang="en-US" altLang="en-US" dirty="0" smtClean="0">
                <a:solidFill>
                  <a:srgbClr val="0000FF"/>
                </a:solidFill>
              </a:rPr>
              <a:t>For </a:t>
            </a:r>
            <a:r>
              <a:rPr lang="en-US" altLang="en-US" dirty="0">
                <a:solidFill>
                  <a:srgbClr val="0000FF"/>
                </a:solidFill>
              </a:rPr>
              <a:t>modern pipelines, structural hazards usually </a:t>
            </a:r>
            <a:r>
              <a:rPr lang="en-US" altLang="en-US" dirty="0" smtClean="0">
                <a:solidFill>
                  <a:srgbClr val="0000FF"/>
                </a:solidFill>
              </a:rPr>
              <a:t>revolve</a:t>
            </a:r>
            <a:r>
              <a:rPr lang="zh-CN" altLang="en-US" dirty="0" smtClean="0">
                <a:solidFill>
                  <a:srgbClr val="0000FF"/>
                </a:solidFill>
              </a:rPr>
              <a:t>（反复出现）</a:t>
            </a:r>
            <a:r>
              <a:rPr lang="en-US" altLang="en-US" dirty="0" smtClean="0">
                <a:solidFill>
                  <a:srgbClr val="0000FF"/>
                </a:solidFill>
              </a:rPr>
              <a:t> </a:t>
            </a:r>
            <a:r>
              <a:rPr lang="en-US" altLang="en-US" dirty="0">
                <a:solidFill>
                  <a:srgbClr val="0000FF"/>
                </a:solidFill>
              </a:rPr>
              <a:t>around the </a:t>
            </a:r>
            <a:r>
              <a:rPr lang="en-US" altLang="en-US" dirty="0" smtClean="0">
                <a:solidFill>
                  <a:srgbClr val="0000FF"/>
                </a:solidFill>
              </a:rPr>
              <a:t>floating-point </a:t>
            </a:r>
            <a:r>
              <a:rPr lang="en-US" altLang="en-US" dirty="0">
                <a:solidFill>
                  <a:srgbClr val="0000FF"/>
                </a:solidFill>
              </a:rPr>
              <a:t>unit, which may not be fully pipelined, </a:t>
            </a:r>
            <a:endParaRPr lang="en-US" altLang="en-US" dirty="0" smtClean="0">
              <a:solidFill>
                <a:srgbClr val="0000FF"/>
              </a:solidFill>
            </a:endParaRPr>
          </a:p>
          <a:p>
            <a:r>
              <a:rPr lang="en-US" altLang="en-US" dirty="0" smtClean="0">
                <a:solidFill>
                  <a:srgbClr val="0000FF"/>
                </a:solidFill>
              </a:rPr>
              <a:t>control </a:t>
            </a:r>
            <a:r>
              <a:rPr lang="en-US" altLang="en-US" dirty="0">
                <a:solidFill>
                  <a:srgbClr val="0000FF"/>
                </a:solidFill>
              </a:rPr>
              <a:t>hazards are </a:t>
            </a:r>
            <a:r>
              <a:rPr lang="en-US" altLang="en-US" dirty="0" smtClean="0">
                <a:solidFill>
                  <a:srgbClr val="0000FF"/>
                </a:solidFill>
              </a:rPr>
              <a:t>usually more </a:t>
            </a:r>
            <a:r>
              <a:rPr lang="en-US" altLang="en-US" dirty="0">
                <a:solidFill>
                  <a:srgbClr val="0000FF"/>
                </a:solidFill>
              </a:rPr>
              <a:t>of a problem in integer programs, which tend to have higher conditional branch frequencies as well as less predictable branches. </a:t>
            </a:r>
            <a:endParaRPr lang="en-US" altLang="en-US" dirty="0" smtClean="0">
              <a:solidFill>
                <a:srgbClr val="0000FF"/>
              </a:solidFill>
            </a:endParaRPr>
          </a:p>
          <a:p>
            <a:r>
              <a:rPr lang="en-US" altLang="en-US" dirty="0" smtClean="0">
                <a:solidFill>
                  <a:srgbClr val="0000FF"/>
                </a:solidFill>
              </a:rPr>
              <a:t>Data </a:t>
            </a:r>
            <a:r>
              <a:rPr lang="en-US" altLang="en-US" dirty="0">
                <a:solidFill>
                  <a:srgbClr val="0000FF"/>
                </a:solidFill>
              </a:rPr>
              <a:t>hazards can be performance bottlenecks in both integer and floating-point programs. </a:t>
            </a:r>
            <a:endParaRPr lang="en-US" altLang="en-US" dirty="0" smtClean="0">
              <a:solidFill>
                <a:srgbClr val="0000FF"/>
              </a:solidFill>
            </a:endParaRPr>
          </a:p>
          <a:p>
            <a:pPr lvl="1"/>
            <a:r>
              <a:rPr lang="en-US" altLang="en-US" dirty="0" smtClean="0">
                <a:solidFill>
                  <a:srgbClr val="0000FF"/>
                </a:solidFill>
              </a:rPr>
              <a:t>Often </a:t>
            </a:r>
            <a:r>
              <a:rPr lang="en-US" altLang="en-US" dirty="0">
                <a:solidFill>
                  <a:srgbClr val="0000FF"/>
                </a:solidFill>
              </a:rPr>
              <a:t>it is easier to deal with data hazards in floating-point programs because the lower conditional branch frequency and more regular memory access patterns allow the compiler to try to schedule instructions to avoid hazards.</a:t>
            </a:r>
            <a:endParaRPr lang="en-AU" altLang="en-US" dirty="0" smtClean="0">
              <a:solidFill>
                <a:srgbClr val="0000FF"/>
              </a:solidFill>
            </a:endParaRPr>
          </a:p>
        </p:txBody>
      </p:sp>
      <p:sp>
        <p:nvSpPr>
          <p:cNvPr id="95235" name="Rectangle 2"/>
          <p:cNvSpPr>
            <a:spLocks noGrp="1" noChangeArrowheads="1"/>
          </p:cNvSpPr>
          <p:nvPr>
            <p:ph type="title"/>
          </p:nvPr>
        </p:nvSpPr>
        <p:spPr/>
        <p:txBody>
          <a:bodyPr/>
          <a:lstStyle/>
          <a:p>
            <a:pPr eaLnBrk="1" hangingPunct="1"/>
            <a:r>
              <a:rPr lang="en-US" altLang="en-US" smtClean="0"/>
              <a:t>Pipeline Summary</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79</a:t>
            </a:fld>
            <a:endParaRPr lang="zh-CN" altLang="en-US"/>
          </a:p>
        </p:txBody>
      </p:sp>
      <p:sp>
        <p:nvSpPr>
          <p:cNvPr id="3" name="文本框 2"/>
          <p:cNvSpPr txBox="1"/>
          <p:nvPr/>
        </p:nvSpPr>
        <p:spPr>
          <a:xfrm>
            <a:off x="6228184" y="365125"/>
            <a:ext cx="2592288" cy="584775"/>
          </a:xfrm>
          <a:prstGeom prst="rect">
            <a:avLst/>
          </a:prstGeom>
          <a:solidFill>
            <a:srgbClr val="FF7C80"/>
          </a:solidFill>
        </p:spPr>
        <p:txBody>
          <a:bodyPr wrap="square" rtlCol="0">
            <a:spAutoFit/>
          </a:bodyPr>
          <a:lstStyle/>
          <a:p>
            <a:r>
              <a:rPr lang="zh-CN" altLang="en-US" b="1" dirty="0" smtClean="0"/>
              <a:t>书</a:t>
            </a:r>
            <a:r>
              <a:rPr lang="en-US" altLang="zh-CN" b="1" dirty="0" smtClean="0"/>
              <a:t>P275</a:t>
            </a:r>
            <a:r>
              <a:rPr lang="zh-CN" altLang="en-US" b="1" dirty="0" smtClean="0"/>
              <a:t>的一段话，自看，不讲</a:t>
            </a:r>
            <a:endParaRPr lang="zh-CN" altLang="en-US" b="1" dirty="0"/>
          </a:p>
        </p:txBody>
      </p:sp>
    </p:spTree>
    <p:extLst>
      <p:ext uri="{BB962C8B-B14F-4D97-AF65-F5344CB8AC3E}">
        <p14:creationId xmlns:p14="http://schemas.microsoft.com/office/powerpoint/2010/main" val="2147707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smtClean="0"/>
              <a:t>CPU Overview</a:t>
            </a:r>
            <a:endParaRPr lang="en-AU" altLang="en-US" smtClean="0"/>
          </a:p>
        </p:txBody>
      </p:sp>
      <p:sp>
        <p:nvSpPr>
          <p:cNvPr id="3" name="灯片编号占位符 2"/>
          <p:cNvSpPr>
            <a:spLocks noGrp="1"/>
          </p:cNvSpPr>
          <p:nvPr>
            <p:ph type="sldNum" sz="quarter" idx="10"/>
          </p:nvPr>
        </p:nvSpPr>
        <p:spPr/>
        <p:txBody>
          <a:bodyPr/>
          <a:lstStyle/>
          <a:p>
            <a:fld id="{450322E1-33AF-46D7-A5AC-266B73D5C552}" type="slidenum">
              <a:rPr lang="zh-CN" altLang="en-US" smtClean="0"/>
              <a:t>8</a:t>
            </a:fld>
            <a:endParaRPr lang="zh-CN" altLang="en-US"/>
          </a:p>
        </p:txBody>
      </p:sp>
      <p:pic>
        <p:nvPicPr>
          <p:cNvPr id="11268"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525588"/>
            <a:ext cx="8027987"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4139952" y="260648"/>
            <a:ext cx="4104456" cy="1323439"/>
          </a:xfrm>
          <a:prstGeom prst="rect">
            <a:avLst/>
          </a:prstGeom>
          <a:noFill/>
        </p:spPr>
        <p:txBody>
          <a:bodyPr wrap="square" rtlCol="0">
            <a:spAutoFit/>
          </a:bodyPr>
          <a:lstStyle/>
          <a:p>
            <a:r>
              <a:rPr lang="en-US" altLang="zh-CN" dirty="0" smtClean="0"/>
              <a:t>ADD X5, X6, X7     SUB </a:t>
            </a:r>
            <a:r>
              <a:rPr lang="en-US" altLang="zh-CN" dirty="0"/>
              <a:t>X5, X6, X7</a:t>
            </a:r>
          </a:p>
          <a:p>
            <a:r>
              <a:rPr lang="en-US" altLang="zh-CN" dirty="0" smtClean="0"/>
              <a:t>AND </a:t>
            </a:r>
            <a:r>
              <a:rPr lang="en-US" altLang="zh-CN" dirty="0"/>
              <a:t>X5, X6, </a:t>
            </a:r>
            <a:r>
              <a:rPr lang="en-US" altLang="zh-CN" dirty="0" smtClean="0"/>
              <a:t>X7     OR </a:t>
            </a:r>
            <a:r>
              <a:rPr lang="en-US" altLang="zh-CN" dirty="0"/>
              <a:t>X5, X6, </a:t>
            </a:r>
            <a:r>
              <a:rPr lang="en-US" altLang="zh-CN" dirty="0" smtClean="0"/>
              <a:t>X7</a:t>
            </a:r>
            <a:endParaRPr lang="en-US" altLang="zh-CN" dirty="0"/>
          </a:p>
          <a:p>
            <a:r>
              <a:rPr lang="en-US" altLang="zh-CN" dirty="0" smtClean="0"/>
              <a:t>LD  X4, -24(X8)</a:t>
            </a:r>
          </a:p>
          <a:p>
            <a:r>
              <a:rPr lang="en-US" altLang="zh-CN" dirty="0" smtClean="0"/>
              <a:t>SD  X4,-24(X9)</a:t>
            </a:r>
          </a:p>
          <a:p>
            <a:r>
              <a:rPr lang="en-US" altLang="zh-CN" dirty="0" smtClean="0"/>
              <a:t>BEQ  X0,X4, exit1</a:t>
            </a:r>
            <a:endParaRPr lang="zh-CN" alt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49560" y="692696"/>
            <a:ext cx="7605464" cy="1656184"/>
          </a:xfrm>
        </p:spPr>
        <p:txBody>
          <a:bodyPr>
            <a:noAutofit/>
          </a:bodyPr>
          <a:lstStyle/>
          <a:p>
            <a:pPr algn="l"/>
            <a:r>
              <a:rPr lang="en-US" altLang="zh-CN" sz="2400" dirty="0">
                <a:solidFill>
                  <a:srgbClr val="0000FF"/>
                </a:solidFill>
              </a:rPr>
              <a:t>In the next few sections of this chapter, we cover the concept of pipelining using the RISC-V instruction subset </a:t>
            </a:r>
            <a:r>
              <a:rPr lang="en-US" altLang="zh-CN" sz="2400" dirty="0" smtClean="0">
                <a:solidFill>
                  <a:srgbClr val="0000FF"/>
                </a:solidFill>
              </a:rPr>
              <a:t>(figure 4.12) from </a:t>
            </a:r>
            <a:r>
              <a:rPr lang="en-US" altLang="zh-CN" sz="2400" dirty="0">
                <a:solidFill>
                  <a:srgbClr val="0000FF"/>
                </a:solidFill>
              </a:rPr>
              <a:t>the single-cycle implementation in Section 4.4 and show a simplified version of its pipeline.</a:t>
            </a:r>
            <a:endParaRPr lang="zh-CN" altLang="en-US" sz="2400" dirty="0">
              <a:solidFill>
                <a:srgbClr val="0000FF"/>
              </a:solidFill>
            </a:endParaRPr>
          </a:p>
        </p:txBody>
      </p:sp>
      <p:pic>
        <p:nvPicPr>
          <p:cNvPr id="4" name="图片 3"/>
          <p:cNvPicPr>
            <a:picLocks noChangeAspect="1"/>
          </p:cNvPicPr>
          <p:nvPr/>
        </p:nvPicPr>
        <p:blipFill>
          <a:blip r:embed="rId2"/>
          <a:stretch>
            <a:fillRect/>
          </a:stretch>
        </p:blipFill>
        <p:spPr>
          <a:xfrm>
            <a:off x="611559" y="2636912"/>
            <a:ext cx="7939551" cy="2808312"/>
          </a:xfrm>
          <a:prstGeom prst="rect">
            <a:avLst/>
          </a:prstGeom>
        </p:spPr>
      </p:pic>
    </p:spTree>
    <p:extLst>
      <p:ext uri="{BB962C8B-B14F-4D97-AF65-F5344CB8AC3E}">
        <p14:creationId xmlns:p14="http://schemas.microsoft.com/office/powerpoint/2010/main" val="38004452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eaLnBrk="1" hangingPunct="1"/>
            <a:r>
              <a:rPr lang="en-US" altLang="en-US" smtClean="0"/>
              <a:t>RISC-V Pipelined Datapath</a:t>
            </a:r>
            <a:endParaRPr lang="en-AU" altLang="en-US"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81</a:t>
            </a:fld>
            <a:endParaRPr lang="zh-CN" altLang="en-US"/>
          </a:p>
        </p:txBody>
      </p:sp>
      <p:sp>
        <p:nvSpPr>
          <p:cNvPr id="97284" name="Text Box 3"/>
          <p:cNvSpPr txBox="1">
            <a:spLocks noChangeArrowheads="1"/>
          </p:cNvSpPr>
          <p:nvPr/>
        </p:nvSpPr>
        <p:spPr bwMode="auto">
          <a:xfrm rot="5400000">
            <a:off x="7027069" y="1750219"/>
            <a:ext cx="3867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§4.6 Pipelined Datapath and Control</a:t>
            </a:r>
          </a:p>
        </p:txBody>
      </p:sp>
      <p:sp>
        <p:nvSpPr>
          <p:cNvPr id="97285" name="AutoShape 5"/>
          <p:cNvSpPr>
            <a:spLocks/>
          </p:cNvSpPr>
          <p:nvPr/>
        </p:nvSpPr>
        <p:spPr bwMode="auto">
          <a:xfrm>
            <a:off x="2124075" y="5157788"/>
            <a:ext cx="571500" cy="330200"/>
          </a:xfrm>
          <a:prstGeom prst="borderCallout1">
            <a:avLst>
              <a:gd name="adj1" fmla="val 34616"/>
              <a:gd name="adj2" fmla="val 113333"/>
              <a:gd name="adj3" fmla="val -118750"/>
              <a:gd name="adj4" fmla="val 229722"/>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97286" name="AutoShape 6"/>
          <p:cNvSpPr>
            <a:spLocks/>
          </p:cNvSpPr>
          <p:nvPr/>
        </p:nvSpPr>
        <p:spPr bwMode="auto">
          <a:xfrm>
            <a:off x="395288" y="4292600"/>
            <a:ext cx="650875" cy="330200"/>
          </a:xfrm>
          <a:prstGeom prst="borderCallout1">
            <a:avLst>
              <a:gd name="adj1" fmla="val 34616"/>
              <a:gd name="adj2" fmla="val 111708"/>
              <a:gd name="adj3" fmla="val -68269"/>
              <a:gd name="adj4" fmla="val 153417"/>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dirty="0"/>
              <a:t>MEM</a:t>
            </a:r>
            <a:endParaRPr lang="en-AU" altLang="en-US" sz="1400" dirty="0"/>
          </a:p>
        </p:txBody>
      </p:sp>
      <p:sp>
        <p:nvSpPr>
          <p:cNvPr id="97287" name="Text Box 7"/>
          <p:cNvSpPr txBox="1">
            <a:spLocks noChangeArrowheads="1"/>
          </p:cNvSpPr>
          <p:nvPr/>
        </p:nvSpPr>
        <p:spPr bwMode="auto">
          <a:xfrm>
            <a:off x="179388" y="5013325"/>
            <a:ext cx="1512887" cy="925513"/>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t>Right-to-left flow leads to hazards</a:t>
            </a:r>
            <a:endParaRPr lang="en-AU" altLang="en-US" sz="1800" dirty="0"/>
          </a:p>
        </p:txBody>
      </p:sp>
      <p:pic>
        <p:nvPicPr>
          <p:cNvPr id="972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1125538"/>
            <a:ext cx="7232650" cy="523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3"/>
          <p:cNvSpPr>
            <a:spLocks noGrp="1" noChangeArrowheads="1"/>
          </p:cNvSpPr>
          <p:nvPr>
            <p:ph idx="1"/>
          </p:nvPr>
        </p:nvSpPr>
        <p:spPr>
          <a:xfrm>
            <a:off x="233474" y="1020267"/>
            <a:ext cx="8586997" cy="4351338"/>
          </a:xfrm>
        </p:spPr>
        <p:txBody>
          <a:bodyPr/>
          <a:lstStyle/>
          <a:p>
            <a:pPr eaLnBrk="1" hangingPunct="1"/>
            <a:r>
              <a:rPr lang="en-US" altLang="en-US" dirty="0" smtClean="0"/>
              <a:t>Need registers between stages</a:t>
            </a:r>
          </a:p>
          <a:p>
            <a:pPr lvl="1" eaLnBrk="1" hangingPunct="1"/>
            <a:r>
              <a:rPr lang="en-US" altLang="en-US" dirty="0" smtClean="0"/>
              <a:t>To hold information produced in previous cycle</a:t>
            </a:r>
          </a:p>
          <a:p>
            <a:pPr lvl="1"/>
            <a:r>
              <a:rPr lang="en-US" altLang="zh-CN" dirty="0" smtClean="0"/>
              <a:t>Each </a:t>
            </a:r>
            <a:r>
              <a:rPr lang="en-US" altLang="en-US" dirty="0"/>
              <a:t>Pipeline </a:t>
            </a:r>
            <a:r>
              <a:rPr lang="en-US" altLang="en-US" dirty="0" smtClean="0"/>
              <a:t>register </a:t>
            </a:r>
            <a:r>
              <a:rPr lang="en-US" altLang="zh-CN" dirty="0" smtClean="0"/>
              <a:t>updates at the end of clock cycle</a:t>
            </a:r>
            <a:endParaRPr lang="en-AU" altLang="en-US" dirty="0" smtClean="0"/>
          </a:p>
        </p:txBody>
      </p:sp>
      <p:sp>
        <p:nvSpPr>
          <p:cNvPr id="99331" name="Rectangle 2"/>
          <p:cNvSpPr>
            <a:spLocks noGrp="1" noChangeArrowheads="1"/>
          </p:cNvSpPr>
          <p:nvPr>
            <p:ph type="title"/>
          </p:nvPr>
        </p:nvSpPr>
        <p:spPr>
          <a:xfrm>
            <a:off x="254003" y="188640"/>
            <a:ext cx="7886700" cy="831627"/>
          </a:xfrm>
        </p:spPr>
        <p:txBody>
          <a:bodyPr/>
          <a:lstStyle/>
          <a:p>
            <a:pPr eaLnBrk="1" hangingPunct="1"/>
            <a:r>
              <a:rPr lang="en-US" altLang="en-US" dirty="0" smtClean="0"/>
              <a:t>Pipeline registers</a:t>
            </a:r>
            <a:endParaRPr lang="en-AU" altLang="en-US" dirty="0"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82</a:t>
            </a:fld>
            <a:endParaRPr lang="zh-CN" altLang="en-US"/>
          </a:p>
        </p:txBody>
      </p:sp>
      <p:pic>
        <p:nvPicPr>
          <p:cNvPr id="9933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03" y="2492896"/>
            <a:ext cx="8733207" cy="403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4644008" y="197967"/>
            <a:ext cx="4991274" cy="1323439"/>
          </a:xfrm>
          <a:prstGeom prst="rect">
            <a:avLst/>
          </a:prstGeom>
          <a:noFill/>
        </p:spPr>
        <p:txBody>
          <a:bodyPr wrap="square" rtlCol="0">
            <a:spAutoFit/>
          </a:bodyPr>
          <a:lstStyle/>
          <a:p>
            <a:r>
              <a:rPr lang="en-US" altLang="zh-CN" dirty="0" smtClean="0">
                <a:solidFill>
                  <a:srgbClr val="0000FF"/>
                </a:solidFill>
              </a:rPr>
              <a:t>IF-ID </a:t>
            </a:r>
            <a:r>
              <a:rPr lang="en-US" altLang="zh-CN" dirty="0" err="1" smtClean="0">
                <a:solidFill>
                  <a:srgbClr val="0000FF"/>
                </a:solidFill>
              </a:rPr>
              <a:t>reg</a:t>
            </a:r>
            <a:r>
              <a:rPr lang="en-US" altLang="zh-CN" dirty="0" smtClean="0">
                <a:solidFill>
                  <a:srgbClr val="0000FF"/>
                </a:solidFill>
              </a:rPr>
              <a:t> </a:t>
            </a:r>
            <a:r>
              <a:rPr lang="en-US" altLang="zh-CN" dirty="0">
                <a:solidFill>
                  <a:srgbClr val="0000FF"/>
                </a:solidFill>
              </a:rPr>
              <a:t>bits</a:t>
            </a:r>
            <a:r>
              <a:rPr lang="zh-CN" altLang="en-US" dirty="0" smtClean="0">
                <a:solidFill>
                  <a:srgbClr val="0000FF"/>
                </a:solidFill>
              </a:rPr>
              <a:t>：</a:t>
            </a:r>
            <a:r>
              <a:rPr lang="en-US" altLang="zh-CN" dirty="0" smtClean="0">
                <a:solidFill>
                  <a:srgbClr val="0000FF"/>
                </a:solidFill>
              </a:rPr>
              <a:t>96 =32+64</a:t>
            </a:r>
          </a:p>
          <a:p>
            <a:r>
              <a:rPr lang="en-US" altLang="zh-CN" dirty="0" smtClean="0">
                <a:solidFill>
                  <a:srgbClr val="0000FF"/>
                </a:solidFill>
              </a:rPr>
              <a:t>ID-EX </a:t>
            </a:r>
            <a:r>
              <a:rPr lang="en-US" altLang="zh-CN" dirty="0" err="1" smtClean="0">
                <a:solidFill>
                  <a:srgbClr val="0000FF"/>
                </a:solidFill>
              </a:rPr>
              <a:t>reg</a:t>
            </a:r>
            <a:r>
              <a:rPr lang="en-US" altLang="zh-CN" dirty="0" smtClean="0">
                <a:solidFill>
                  <a:srgbClr val="0000FF"/>
                </a:solidFill>
              </a:rPr>
              <a:t> </a:t>
            </a:r>
            <a:r>
              <a:rPr lang="en-US" altLang="zh-CN" dirty="0">
                <a:solidFill>
                  <a:srgbClr val="0000FF"/>
                </a:solidFill>
              </a:rPr>
              <a:t>bits</a:t>
            </a:r>
            <a:r>
              <a:rPr lang="zh-CN" altLang="en-US" dirty="0" smtClean="0">
                <a:solidFill>
                  <a:srgbClr val="0000FF"/>
                </a:solidFill>
              </a:rPr>
              <a:t>：</a:t>
            </a:r>
            <a:r>
              <a:rPr lang="en-US" altLang="zh-CN" dirty="0" smtClean="0">
                <a:solidFill>
                  <a:srgbClr val="0000FF"/>
                </a:solidFill>
              </a:rPr>
              <a:t>256= 64*4</a:t>
            </a:r>
          </a:p>
          <a:p>
            <a:r>
              <a:rPr lang="en-US" altLang="zh-CN" dirty="0" smtClean="0">
                <a:solidFill>
                  <a:srgbClr val="0000FF"/>
                </a:solidFill>
              </a:rPr>
              <a:t>EX-MEM </a:t>
            </a:r>
            <a:r>
              <a:rPr lang="en-US" altLang="zh-CN" dirty="0" err="1" smtClean="0">
                <a:solidFill>
                  <a:srgbClr val="0000FF"/>
                </a:solidFill>
              </a:rPr>
              <a:t>reg</a:t>
            </a:r>
            <a:r>
              <a:rPr lang="en-US" altLang="zh-CN" dirty="0" smtClean="0">
                <a:solidFill>
                  <a:srgbClr val="0000FF"/>
                </a:solidFill>
              </a:rPr>
              <a:t> </a:t>
            </a:r>
            <a:r>
              <a:rPr lang="en-US" altLang="zh-CN" dirty="0">
                <a:solidFill>
                  <a:srgbClr val="0000FF"/>
                </a:solidFill>
              </a:rPr>
              <a:t>bits</a:t>
            </a:r>
            <a:r>
              <a:rPr lang="zh-CN" altLang="en-US" dirty="0" smtClean="0">
                <a:solidFill>
                  <a:srgbClr val="0000FF"/>
                </a:solidFill>
              </a:rPr>
              <a:t>：</a:t>
            </a:r>
            <a:r>
              <a:rPr lang="en-US" altLang="zh-CN" dirty="0" smtClean="0">
                <a:solidFill>
                  <a:srgbClr val="0000FF"/>
                </a:solidFill>
              </a:rPr>
              <a:t>193=64*3+1, zero flag is 1 bit.</a:t>
            </a:r>
          </a:p>
          <a:p>
            <a:r>
              <a:rPr lang="en-US" altLang="zh-CN" dirty="0" smtClean="0">
                <a:solidFill>
                  <a:srgbClr val="0000FF"/>
                </a:solidFill>
              </a:rPr>
              <a:t>MEM-WB </a:t>
            </a:r>
            <a:r>
              <a:rPr lang="en-US" altLang="zh-CN" dirty="0" err="1" smtClean="0">
                <a:solidFill>
                  <a:srgbClr val="0000FF"/>
                </a:solidFill>
              </a:rPr>
              <a:t>reg</a:t>
            </a:r>
            <a:r>
              <a:rPr lang="en-US" altLang="zh-CN" dirty="0" smtClean="0">
                <a:solidFill>
                  <a:srgbClr val="0000FF"/>
                </a:solidFill>
              </a:rPr>
              <a:t> bits: 128 =64*2</a:t>
            </a:r>
          </a:p>
          <a:p>
            <a:r>
              <a:rPr lang="en-US" altLang="zh-CN" dirty="0">
                <a:solidFill>
                  <a:srgbClr val="0000FF"/>
                </a:solidFill>
              </a:rPr>
              <a:t>We will expand these </a:t>
            </a:r>
            <a:r>
              <a:rPr lang="en-US" altLang="zh-CN" dirty="0" smtClean="0">
                <a:solidFill>
                  <a:srgbClr val="0000FF"/>
                </a:solidFill>
              </a:rPr>
              <a:t>register’s length later.</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3"/>
          <p:cNvSpPr>
            <a:spLocks noGrp="1" noChangeArrowheads="1"/>
          </p:cNvSpPr>
          <p:nvPr>
            <p:ph idx="1"/>
          </p:nvPr>
        </p:nvSpPr>
        <p:spPr/>
        <p:txBody>
          <a:bodyPr/>
          <a:lstStyle/>
          <a:p>
            <a:pPr eaLnBrk="1" hangingPunct="1"/>
            <a:r>
              <a:rPr lang="en-US" altLang="en-US" dirty="0" smtClean="0"/>
              <a:t>Cycle-by-cycle flow of instructions through the pipelined </a:t>
            </a:r>
            <a:r>
              <a:rPr lang="en-US" altLang="en-US" dirty="0" err="1" smtClean="0"/>
              <a:t>datapath</a:t>
            </a:r>
            <a:endParaRPr lang="en-US" altLang="en-US" dirty="0" smtClean="0"/>
          </a:p>
          <a:p>
            <a:pPr lvl="1" eaLnBrk="1" hangingPunct="1"/>
            <a:r>
              <a:rPr lang="en-US" altLang="en-US" dirty="0" smtClean="0"/>
              <a:t>“Single-clock-cycle” pipeline diagram</a:t>
            </a:r>
          </a:p>
          <a:p>
            <a:pPr lvl="2"/>
            <a:r>
              <a:rPr lang="en-US" altLang="en-US" dirty="0" smtClean="0"/>
              <a:t>Shows pipeline usage in a single cycle</a:t>
            </a:r>
            <a:r>
              <a:rPr lang="zh-CN" altLang="en-US" sz="1800" dirty="0" smtClean="0">
                <a:solidFill>
                  <a:srgbClr val="0000FF"/>
                </a:solidFill>
              </a:rPr>
              <a:t>（显示相邻的多条指令在同一个时钟周期的硬件</a:t>
            </a:r>
            <a:r>
              <a:rPr lang="zh-CN" altLang="en-US" sz="1800" dirty="0">
                <a:solidFill>
                  <a:srgbClr val="0000FF"/>
                </a:solidFill>
              </a:rPr>
              <a:t>状况</a:t>
            </a:r>
            <a:r>
              <a:rPr lang="zh-CN" altLang="en-US" sz="1800" dirty="0" smtClean="0">
                <a:solidFill>
                  <a:srgbClr val="0000FF"/>
                </a:solidFill>
              </a:rPr>
              <a:t>，也可看做一条指令在多个周期的硬件状况）</a:t>
            </a:r>
            <a:endParaRPr lang="en-US" altLang="en-US" dirty="0" smtClean="0">
              <a:solidFill>
                <a:srgbClr val="0000FF"/>
              </a:solidFill>
            </a:endParaRPr>
          </a:p>
          <a:p>
            <a:pPr lvl="2" eaLnBrk="1" hangingPunct="1"/>
            <a:r>
              <a:rPr lang="en-US" altLang="en-US" dirty="0" smtClean="0"/>
              <a:t>Highlight resources used</a:t>
            </a:r>
          </a:p>
          <a:p>
            <a:pPr lvl="1" eaLnBrk="1" hangingPunct="1"/>
            <a:r>
              <a:rPr lang="en-US" altLang="en-US" dirty="0" smtClean="0"/>
              <a:t>c.f. “multi-clock-cycle” diagram</a:t>
            </a:r>
          </a:p>
          <a:p>
            <a:pPr lvl="2" eaLnBrk="1" hangingPunct="1"/>
            <a:r>
              <a:rPr lang="en-US" altLang="en-US" dirty="0" smtClean="0"/>
              <a:t>Graph of operation over time </a:t>
            </a:r>
            <a:r>
              <a:rPr lang="zh-CN" altLang="en-US" dirty="0" smtClean="0"/>
              <a:t>（</a:t>
            </a:r>
            <a:r>
              <a:rPr lang="zh-CN" altLang="en-US" dirty="0" smtClean="0">
                <a:solidFill>
                  <a:srgbClr val="0000FF"/>
                </a:solidFill>
              </a:rPr>
              <a:t>随时间前行的操作图</a:t>
            </a:r>
            <a:r>
              <a:rPr lang="zh-CN" altLang="en-US" dirty="0" smtClean="0"/>
              <a:t>）</a:t>
            </a:r>
            <a:endParaRPr lang="en-US" altLang="en-US" dirty="0" smtClean="0"/>
          </a:p>
          <a:p>
            <a:pPr eaLnBrk="1" hangingPunct="1"/>
            <a:r>
              <a:rPr lang="en-US" altLang="en-US" dirty="0" smtClean="0"/>
              <a:t>We’ll look at “single-clock-cycle” diagrams for load &amp; store</a:t>
            </a:r>
            <a:endParaRPr lang="en-AU" altLang="en-US" dirty="0" smtClean="0"/>
          </a:p>
        </p:txBody>
      </p:sp>
      <p:sp>
        <p:nvSpPr>
          <p:cNvPr id="101379" name="Rectangle 2"/>
          <p:cNvSpPr>
            <a:spLocks noGrp="1" noChangeArrowheads="1"/>
          </p:cNvSpPr>
          <p:nvPr>
            <p:ph type="title"/>
          </p:nvPr>
        </p:nvSpPr>
        <p:spPr/>
        <p:txBody>
          <a:bodyPr/>
          <a:lstStyle/>
          <a:p>
            <a:pPr eaLnBrk="1" hangingPunct="1"/>
            <a:r>
              <a:rPr lang="en-US" altLang="en-US" smtClean="0"/>
              <a:t>Pipeline Operation</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83</a:t>
            </a:fld>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p:txBody>
          <a:bodyPr/>
          <a:lstStyle/>
          <a:p>
            <a:pPr eaLnBrk="1" hangingPunct="1"/>
            <a:r>
              <a:rPr lang="en-US" altLang="en-US" smtClean="0"/>
              <a:t>IF for Load, Store, …</a:t>
            </a:r>
            <a:endParaRPr lang="en-AU" altLang="en-US"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84</a:t>
            </a:fld>
            <a:endParaRPr lang="zh-CN" altLang="en-US"/>
          </a:p>
        </p:txBody>
      </p:sp>
      <p:pic>
        <p:nvPicPr>
          <p:cNvPr id="10342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725" y="1439863"/>
            <a:ext cx="8193088" cy="43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292080" y="365125"/>
            <a:ext cx="3528392" cy="1323439"/>
          </a:xfrm>
          <a:prstGeom prst="rect">
            <a:avLst/>
          </a:prstGeom>
          <a:noFill/>
        </p:spPr>
        <p:txBody>
          <a:bodyPr wrap="square" rtlCol="0">
            <a:spAutoFit/>
          </a:bodyPr>
          <a:lstStyle/>
          <a:p>
            <a:r>
              <a:rPr lang="en-US" altLang="zh-CN" sz="2000" dirty="0" smtClean="0">
                <a:solidFill>
                  <a:srgbClr val="FF0000"/>
                </a:solidFill>
              </a:rPr>
              <a:t>Note: PC, register file, both data and instruction memory, every </a:t>
            </a:r>
            <a:r>
              <a:rPr lang="en-US" altLang="en-US" sz="2000" dirty="0">
                <a:solidFill>
                  <a:srgbClr val="FF0000"/>
                </a:solidFill>
              </a:rPr>
              <a:t>Pipeline register, </a:t>
            </a:r>
            <a:r>
              <a:rPr lang="en-US" altLang="zh-CN" sz="2000" dirty="0">
                <a:solidFill>
                  <a:srgbClr val="FF0000"/>
                </a:solidFill>
              </a:rPr>
              <a:t>e</a:t>
            </a:r>
            <a:r>
              <a:rPr lang="en-US" altLang="zh-CN" sz="2000" dirty="0" smtClean="0">
                <a:solidFill>
                  <a:srgbClr val="FF0000"/>
                </a:solidFill>
              </a:rPr>
              <a:t>ach has clock pin, but not drawn.</a:t>
            </a:r>
            <a:endParaRPr lang="zh-CN" altLang="en-US" sz="2000" dirty="0">
              <a:solidFill>
                <a:srgbClr val="FF0000"/>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lstStyle/>
          <a:p>
            <a:pPr eaLnBrk="1" hangingPunct="1"/>
            <a:r>
              <a:rPr lang="en-US" altLang="en-US" smtClean="0"/>
              <a:t>ID for Load, Store, …</a:t>
            </a:r>
            <a:endParaRPr lang="en-AU" altLang="en-US"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85</a:t>
            </a:fld>
            <a:endParaRPr lang="zh-CN" altLang="en-US"/>
          </a:p>
        </p:txBody>
      </p:sp>
      <p:pic>
        <p:nvPicPr>
          <p:cNvPr id="10547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725" y="1439863"/>
            <a:ext cx="8193088"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pPr eaLnBrk="1" hangingPunct="1"/>
            <a:r>
              <a:rPr lang="en-US" altLang="en-US" smtClean="0"/>
              <a:t>EX for Load</a:t>
            </a:r>
            <a:endParaRPr lang="en-AU" altLang="en-US"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86</a:t>
            </a:fld>
            <a:endParaRPr lang="zh-CN" altLang="en-US"/>
          </a:p>
        </p:txBody>
      </p:sp>
      <p:pic>
        <p:nvPicPr>
          <p:cNvPr id="10752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13" y="1143099"/>
            <a:ext cx="8818438" cy="48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lstStyle/>
          <a:p>
            <a:pPr eaLnBrk="1" hangingPunct="1"/>
            <a:r>
              <a:rPr lang="en-US" altLang="en-US" smtClean="0"/>
              <a:t>MEM for Load</a:t>
            </a:r>
            <a:endParaRPr lang="en-AU" altLang="en-US"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87</a:t>
            </a:fld>
            <a:endParaRPr lang="zh-CN" altLang="en-US"/>
          </a:p>
        </p:txBody>
      </p:sp>
      <p:pic>
        <p:nvPicPr>
          <p:cNvPr id="10957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725" y="1439863"/>
            <a:ext cx="8188325"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161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0725" y="1439863"/>
            <a:ext cx="8196263" cy="432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Rectangle 2"/>
          <p:cNvSpPr>
            <a:spLocks noGrp="1" noChangeArrowheads="1"/>
          </p:cNvSpPr>
          <p:nvPr>
            <p:ph type="title"/>
          </p:nvPr>
        </p:nvSpPr>
        <p:spPr/>
        <p:txBody>
          <a:bodyPr/>
          <a:lstStyle/>
          <a:p>
            <a:pPr eaLnBrk="1" hangingPunct="1"/>
            <a:r>
              <a:rPr lang="en-US" altLang="en-US" smtClean="0"/>
              <a:t>WB for Load</a:t>
            </a:r>
            <a:endParaRPr lang="en-AU" altLang="en-US"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88</a:t>
            </a:fld>
            <a:endParaRPr lang="zh-CN" altLang="en-US"/>
          </a:p>
        </p:txBody>
      </p:sp>
      <p:sp>
        <p:nvSpPr>
          <p:cNvPr id="374788" name="Oval 4"/>
          <p:cNvSpPr>
            <a:spLocks noChangeArrowheads="1"/>
          </p:cNvSpPr>
          <p:nvPr/>
        </p:nvSpPr>
        <p:spPr bwMode="auto">
          <a:xfrm>
            <a:off x="3203575" y="4005263"/>
            <a:ext cx="865188"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374789" name="AutoShape 5"/>
          <p:cNvSpPr>
            <a:spLocks/>
          </p:cNvSpPr>
          <p:nvPr/>
        </p:nvSpPr>
        <p:spPr bwMode="auto">
          <a:xfrm>
            <a:off x="1187450" y="5084763"/>
            <a:ext cx="1063625" cy="865187"/>
          </a:xfrm>
          <a:prstGeom prst="borderCallout1">
            <a:avLst>
              <a:gd name="adj1" fmla="val 13213"/>
              <a:gd name="adj2" fmla="val 107162"/>
              <a:gd name="adj3" fmla="val -52292"/>
              <a:gd name="adj4" fmla="val 167912"/>
            </a:avLst>
          </a:prstGeom>
          <a:solidFill>
            <a:schemeClr val="accent1"/>
          </a:solidFill>
          <a:ln w="12700">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Wrong</a:t>
            </a:r>
            <a:br>
              <a:rPr lang="en-US" altLang="en-US" sz="1600"/>
            </a:br>
            <a:r>
              <a:rPr lang="en-US" altLang="en-US" sz="1600"/>
              <a:t>register</a:t>
            </a:r>
            <a:br>
              <a:rPr lang="en-US" altLang="en-US" sz="1600"/>
            </a:br>
            <a:r>
              <a:rPr lang="en-US" altLang="en-US" sz="1600"/>
              <a:t>number</a:t>
            </a:r>
            <a:endParaRPr lang="en-AU" altLang="en-US" sz="160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4789"/>
                                        </p:tgtEl>
                                        <p:attrNameLst>
                                          <p:attrName>style.visibility</p:attrName>
                                        </p:attrNameLst>
                                      </p:cBhvr>
                                      <p:to>
                                        <p:strVal val="visible"/>
                                      </p:to>
                                    </p:set>
                                    <p:animEffect transition="in" filter="fade">
                                      <p:cBhvr>
                                        <p:cTn id="7" dur="1000"/>
                                        <p:tgtEl>
                                          <p:spTgt spid="3747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4788"/>
                                        </p:tgtEl>
                                        <p:attrNameLst>
                                          <p:attrName>style.visibility</p:attrName>
                                        </p:attrNameLst>
                                      </p:cBhvr>
                                      <p:to>
                                        <p:strVal val="visible"/>
                                      </p:to>
                                    </p:set>
                                    <p:animEffect transition="in" filter="fade">
                                      <p:cBhvr>
                                        <p:cTn id="10" dur="1000"/>
                                        <p:tgtEl>
                                          <p:spTgt spid="374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8" grpId="0" animBg="1"/>
      <p:bldP spid="37478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pPr eaLnBrk="1" hangingPunct="1"/>
            <a:r>
              <a:rPr lang="en-US" altLang="en-US" smtClean="0"/>
              <a:t>Corrected Datapath for Load</a:t>
            </a:r>
            <a:endParaRPr lang="en-AU" altLang="en-US"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89</a:t>
            </a:fld>
            <a:endParaRPr lang="zh-CN" altLang="en-US"/>
          </a:p>
        </p:txBody>
      </p:sp>
      <p:pic>
        <p:nvPicPr>
          <p:cNvPr id="11366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28799"/>
            <a:ext cx="8352928" cy="3853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5"/>
          <p:cNvSpPr>
            <a:spLocks noGrp="1" noChangeArrowheads="1"/>
          </p:cNvSpPr>
          <p:nvPr>
            <p:ph type="title"/>
          </p:nvPr>
        </p:nvSpPr>
        <p:spPr/>
        <p:txBody>
          <a:bodyPr/>
          <a:lstStyle/>
          <a:p>
            <a:pPr eaLnBrk="1" hangingPunct="1"/>
            <a:r>
              <a:rPr lang="en-US" altLang="en-US" smtClean="0"/>
              <a:t>Multiplexers</a:t>
            </a:r>
            <a:endParaRPr lang="en-AU" altLang="en-US" smtClean="0"/>
          </a:p>
        </p:txBody>
      </p:sp>
      <p:sp>
        <p:nvSpPr>
          <p:cNvPr id="3" name="灯片编号占位符 2"/>
          <p:cNvSpPr>
            <a:spLocks noGrp="1"/>
          </p:cNvSpPr>
          <p:nvPr>
            <p:ph type="sldNum" sz="quarter" idx="10"/>
          </p:nvPr>
        </p:nvSpPr>
        <p:spPr/>
        <p:txBody>
          <a:bodyPr/>
          <a:lstStyle/>
          <a:p>
            <a:fld id="{450322E1-33AF-46D7-A5AC-266B73D5C552}" type="slidenum">
              <a:rPr lang="zh-CN" altLang="en-US" smtClean="0"/>
              <a:t>9</a:t>
            </a:fld>
            <a:endParaRPr lang="zh-CN" altLang="en-US"/>
          </a:p>
        </p:txBody>
      </p:sp>
      <p:sp>
        <p:nvSpPr>
          <p:cNvPr id="13315" name="Oval 3"/>
          <p:cNvSpPr>
            <a:spLocks noChangeArrowheads="1"/>
          </p:cNvSpPr>
          <p:nvPr/>
        </p:nvSpPr>
        <p:spPr bwMode="auto">
          <a:xfrm>
            <a:off x="6191250" y="2995613"/>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3316" name="Oval 4"/>
          <p:cNvSpPr>
            <a:spLocks noChangeArrowheads="1"/>
          </p:cNvSpPr>
          <p:nvPr/>
        </p:nvSpPr>
        <p:spPr bwMode="auto">
          <a:xfrm>
            <a:off x="3122613" y="1195388"/>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3318" name="Line 6"/>
          <p:cNvSpPr>
            <a:spLocks noChangeShapeType="1"/>
          </p:cNvSpPr>
          <p:nvPr/>
        </p:nvSpPr>
        <p:spPr bwMode="auto">
          <a:xfrm flipH="1">
            <a:off x="3338513" y="1484313"/>
            <a:ext cx="57626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9" name="Arc 7"/>
          <p:cNvSpPr>
            <a:spLocks/>
          </p:cNvSpPr>
          <p:nvPr/>
        </p:nvSpPr>
        <p:spPr bwMode="auto">
          <a:xfrm rot="10800000" flipH="1" flipV="1">
            <a:off x="3338513" y="1700213"/>
            <a:ext cx="287337"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320" name="Line 8"/>
          <p:cNvSpPr>
            <a:spLocks noChangeShapeType="1"/>
          </p:cNvSpPr>
          <p:nvPr/>
        </p:nvSpPr>
        <p:spPr bwMode="auto">
          <a:xfrm flipH="1">
            <a:off x="6372225" y="3284538"/>
            <a:ext cx="576263"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1" name="Arc 9"/>
          <p:cNvSpPr>
            <a:spLocks/>
          </p:cNvSpPr>
          <p:nvPr/>
        </p:nvSpPr>
        <p:spPr bwMode="auto">
          <a:xfrm rot="10800000" flipH="1" flipV="1">
            <a:off x="6372225" y="3500438"/>
            <a:ext cx="287338"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322" name="Oval 10"/>
          <p:cNvSpPr>
            <a:spLocks noChangeArrowheads="1"/>
          </p:cNvSpPr>
          <p:nvPr/>
        </p:nvSpPr>
        <p:spPr bwMode="auto">
          <a:xfrm>
            <a:off x="5362575" y="4651375"/>
            <a:ext cx="936625" cy="86518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3323" name="Line 11"/>
          <p:cNvSpPr>
            <a:spLocks noChangeShapeType="1"/>
          </p:cNvSpPr>
          <p:nvPr/>
        </p:nvSpPr>
        <p:spPr bwMode="auto">
          <a:xfrm>
            <a:off x="5651500" y="4867275"/>
            <a:ext cx="35877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4" name="Arc 12"/>
          <p:cNvSpPr>
            <a:spLocks/>
          </p:cNvSpPr>
          <p:nvPr/>
        </p:nvSpPr>
        <p:spPr bwMode="auto">
          <a:xfrm rot="10800000" flipV="1">
            <a:off x="5899150" y="5083175"/>
            <a:ext cx="144463" cy="28892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325" name="Rectangle 13"/>
          <p:cNvSpPr>
            <a:spLocks noChangeArrowheads="1"/>
          </p:cNvSpPr>
          <p:nvPr/>
        </p:nvSpPr>
        <p:spPr bwMode="auto">
          <a:xfrm>
            <a:off x="5508625" y="1196975"/>
            <a:ext cx="35274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a:t>Can’t just join wires together</a:t>
            </a:r>
          </a:p>
          <a:p>
            <a:pPr lvl="1" eaLnBrk="1" hangingPunct="1"/>
            <a:r>
              <a:rPr lang="en-AU" altLang="en-US" sz="2400"/>
              <a:t>Use multiplexers</a:t>
            </a:r>
          </a:p>
        </p:txBody>
      </p:sp>
      <p:pic>
        <p:nvPicPr>
          <p:cNvPr id="13326"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525588"/>
            <a:ext cx="8027987"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en-US" altLang="en-US" smtClean="0"/>
              <a:t>EX for Store</a:t>
            </a:r>
            <a:endParaRPr lang="en-AU" altLang="en-US"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90</a:t>
            </a:fld>
            <a:endParaRPr lang="zh-CN" altLang="en-US"/>
          </a:p>
        </p:txBody>
      </p:sp>
      <p:pic>
        <p:nvPicPr>
          <p:cNvPr id="11571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227351"/>
            <a:ext cx="8352928" cy="459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type="title"/>
          </p:nvPr>
        </p:nvSpPr>
        <p:spPr/>
        <p:txBody>
          <a:bodyPr/>
          <a:lstStyle/>
          <a:p>
            <a:pPr eaLnBrk="1" hangingPunct="1"/>
            <a:r>
              <a:rPr lang="en-US" altLang="en-US" smtClean="0"/>
              <a:t>MEM for Store</a:t>
            </a:r>
            <a:endParaRPr lang="en-AU" altLang="en-US"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91</a:t>
            </a:fld>
            <a:endParaRPr lang="zh-CN" altLang="en-US"/>
          </a:p>
        </p:txBody>
      </p:sp>
      <p:pic>
        <p:nvPicPr>
          <p:cNvPr id="2" name="图片 1"/>
          <p:cNvPicPr>
            <a:picLocks noChangeAspect="1"/>
          </p:cNvPicPr>
          <p:nvPr/>
        </p:nvPicPr>
        <p:blipFill>
          <a:blip r:embed="rId3"/>
          <a:stretch>
            <a:fillRect/>
          </a:stretch>
        </p:blipFill>
        <p:spPr>
          <a:xfrm>
            <a:off x="10154" y="908720"/>
            <a:ext cx="8993356" cy="4968552"/>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2"/>
          <p:cNvSpPr>
            <a:spLocks noGrp="1" noChangeArrowheads="1"/>
          </p:cNvSpPr>
          <p:nvPr>
            <p:ph type="title"/>
          </p:nvPr>
        </p:nvSpPr>
        <p:spPr/>
        <p:txBody>
          <a:bodyPr/>
          <a:lstStyle/>
          <a:p>
            <a:pPr eaLnBrk="1" hangingPunct="1"/>
            <a:r>
              <a:rPr lang="en-US" altLang="en-US" smtClean="0"/>
              <a:t>WB for Store</a:t>
            </a:r>
            <a:endParaRPr lang="en-AU" altLang="en-US" smtClean="0"/>
          </a:p>
        </p:txBody>
      </p:sp>
      <p:sp>
        <p:nvSpPr>
          <p:cNvPr id="3" name="灯片编号占位符 2"/>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92</a:t>
            </a:fld>
            <a:endParaRPr lang="zh-CN" altLang="en-US"/>
          </a:p>
        </p:txBody>
      </p:sp>
      <p:pic>
        <p:nvPicPr>
          <p:cNvPr id="1198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96752"/>
            <a:ext cx="8640960"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p:cNvSpPr>
            <a:spLocks noGrp="1" noChangeArrowheads="1"/>
          </p:cNvSpPr>
          <p:nvPr>
            <p:ph type="title"/>
          </p:nvPr>
        </p:nvSpPr>
        <p:spPr>
          <a:xfrm>
            <a:off x="628650" y="188640"/>
            <a:ext cx="7886700" cy="831627"/>
          </a:xfrm>
        </p:spPr>
        <p:txBody>
          <a:bodyPr/>
          <a:lstStyle/>
          <a:p>
            <a:pPr eaLnBrk="1" hangingPunct="1"/>
            <a:r>
              <a:rPr lang="en-US" altLang="en-US" dirty="0" smtClean="0"/>
              <a:t>Multi-Cycle Pipeline Diagram</a:t>
            </a:r>
            <a:endParaRPr lang="en-AU" altLang="en-US" dirty="0" smtClean="0"/>
          </a:p>
        </p:txBody>
      </p:sp>
      <p:sp>
        <p:nvSpPr>
          <p:cNvPr id="121860" name="Rectangle 3"/>
          <p:cNvSpPr>
            <a:spLocks noGrp="1" noChangeArrowheads="1"/>
          </p:cNvSpPr>
          <p:nvPr>
            <p:ph idx="4294967295"/>
          </p:nvPr>
        </p:nvSpPr>
        <p:spPr>
          <a:xfrm>
            <a:off x="110719" y="1020267"/>
            <a:ext cx="7886700" cy="968573"/>
          </a:xfrm>
        </p:spPr>
        <p:txBody>
          <a:bodyPr/>
          <a:lstStyle/>
          <a:p>
            <a:pPr eaLnBrk="1" hangingPunct="1"/>
            <a:r>
              <a:rPr lang="en-US" altLang="en-US" dirty="0" smtClean="0"/>
              <a:t>Form showing resource usage</a:t>
            </a:r>
            <a:endParaRPr lang="en-AU" altLang="en-US" dirty="0" smtClean="0"/>
          </a:p>
        </p:txBody>
      </p:sp>
      <p:sp>
        <p:nvSpPr>
          <p:cNvPr id="2" name="灯片编号占位符 1"/>
          <p:cNvSpPr>
            <a:spLocks noGrp="1"/>
          </p:cNvSpPr>
          <p:nvPr>
            <p:ph type="sldNum" sz="quarter" idx="4294967295"/>
          </p:nvPr>
        </p:nvSpPr>
        <p:spPr>
          <a:xfrm>
            <a:off x="7086600" y="6356350"/>
            <a:ext cx="2057400" cy="365125"/>
          </a:xfrm>
        </p:spPr>
        <p:txBody>
          <a:bodyPr/>
          <a:lstStyle/>
          <a:p>
            <a:fld id="{450322E1-33AF-46D7-A5AC-266B73D5C552}" type="slidenum">
              <a:rPr lang="zh-CN" altLang="en-US" smtClean="0"/>
              <a:t>93</a:t>
            </a:fld>
            <a:endParaRPr lang="zh-CN" altLang="en-US"/>
          </a:p>
        </p:txBody>
      </p:sp>
      <p:pic>
        <p:nvPicPr>
          <p:cNvPr id="121861"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556792"/>
            <a:ext cx="7975798" cy="49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3"/>
          <p:cNvSpPr>
            <a:spLocks noGrp="1" noChangeArrowheads="1"/>
          </p:cNvSpPr>
          <p:nvPr>
            <p:ph idx="1"/>
          </p:nvPr>
        </p:nvSpPr>
        <p:spPr>
          <a:xfrm>
            <a:off x="628650" y="1393304"/>
            <a:ext cx="7886700" cy="667271"/>
          </a:xfrm>
        </p:spPr>
        <p:txBody>
          <a:bodyPr/>
          <a:lstStyle/>
          <a:p>
            <a:pPr eaLnBrk="1" hangingPunct="1"/>
            <a:r>
              <a:rPr lang="en-US" altLang="en-US" dirty="0" smtClean="0"/>
              <a:t>Traditional form</a:t>
            </a:r>
            <a:endParaRPr lang="en-AU" altLang="en-US" dirty="0" smtClean="0"/>
          </a:p>
        </p:txBody>
      </p:sp>
      <p:sp>
        <p:nvSpPr>
          <p:cNvPr id="123907" name="Rectangle 2"/>
          <p:cNvSpPr>
            <a:spLocks noGrp="1" noChangeArrowheads="1"/>
          </p:cNvSpPr>
          <p:nvPr>
            <p:ph type="title"/>
          </p:nvPr>
        </p:nvSpPr>
        <p:spPr/>
        <p:txBody>
          <a:bodyPr/>
          <a:lstStyle/>
          <a:p>
            <a:pPr eaLnBrk="1" hangingPunct="1"/>
            <a:r>
              <a:rPr lang="en-US" altLang="en-US" smtClean="0"/>
              <a:t>Multi-Cycle Pipeline Diagram</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94</a:t>
            </a:fld>
            <a:endParaRPr lang="zh-CN" altLang="en-US"/>
          </a:p>
        </p:txBody>
      </p:sp>
      <p:pic>
        <p:nvPicPr>
          <p:cNvPr id="12390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060575"/>
            <a:ext cx="811212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3"/>
          <p:cNvSpPr>
            <a:spLocks noGrp="1" noChangeArrowheads="1"/>
          </p:cNvSpPr>
          <p:nvPr>
            <p:ph idx="1"/>
          </p:nvPr>
        </p:nvSpPr>
        <p:spPr>
          <a:xfrm>
            <a:off x="414642" y="1030245"/>
            <a:ext cx="7886700" cy="4351338"/>
          </a:xfrm>
        </p:spPr>
        <p:txBody>
          <a:bodyPr/>
          <a:lstStyle/>
          <a:p>
            <a:pPr eaLnBrk="1" hangingPunct="1"/>
            <a:r>
              <a:rPr lang="en-AU" altLang="en-US" dirty="0" smtClean="0"/>
              <a:t>State of pipeline in a given cycle</a:t>
            </a:r>
          </a:p>
        </p:txBody>
      </p:sp>
      <p:sp>
        <p:nvSpPr>
          <p:cNvPr id="125955" name="Rectangle 2"/>
          <p:cNvSpPr>
            <a:spLocks noGrp="1" noChangeArrowheads="1"/>
          </p:cNvSpPr>
          <p:nvPr>
            <p:ph type="title"/>
          </p:nvPr>
        </p:nvSpPr>
        <p:spPr>
          <a:xfrm>
            <a:off x="603032" y="188640"/>
            <a:ext cx="7886700" cy="831627"/>
          </a:xfrm>
        </p:spPr>
        <p:txBody>
          <a:bodyPr/>
          <a:lstStyle/>
          <a:p>
            <a:pPr eaLnBrk="1" hangingPunct="1"/>
            <a:r>
              <a:rPr lang="en-AU" altLang="en-US" dirty="0" smtClean="0"/>
              <a:t>Single-Cycle Pipeline Diagram</a:t>
            </a:r>
          </a:p>
        </p:txBody>
      </p:sp>
      <p:sp>
        <p:nvSpPr>
          <p:cNvPr id="2" name="灯片编号占位符 1"/>
          <p:cNvSpPr>
            <a:spLocks noGrp="1"/>
          </p:cNvSpPr>
          <p:nvPr>
            <p:ph type="sldNum" sz="quarter" idx="10"/>
          </p:nvPr>
        </p:nvSpPr>
        <p:spPr/>
        <p:txBody>
          <a:bodyPr/>
          <a:lstStyle/>
          <a:p>
            <a:fld id="{450322E1-33AF-46D7-A5AC-266B73D5C552}" type="slidenum">
              <a:rPr lang="zh-CN" altLang="en-US" smtClean="0"/>
              <a:t>95</a:t>
            </a:fld>
            <a:endParaRPr lang="zh-CN" altLang="en-US"/>
          </a:p>
        </p:txBody>
      </p:sp>
      <p:pic>
        <p:nvPicPr>
          <p:cNvPr id="12595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620763"/>
            <a:ext cx="8568952" cy="452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4"/>
          <p:cNvSpPr>
            <a:spLocks noGrp="1" noChangeArrowheads="1"/>
          </p:cNvSpPr>
          <p:nvPr>
            <p:ph type="title"/>
          </p:nvPr>
        </p:nvSpPr>
        <p:spPr>
          <a:xfrm>
            <a:off x="628650" y="365125"/>
            <a:ext cx="4735438" cy="831627"/>
          </a:xfrm>
        </p:spPr>
        <p:txBody>
          <a:bodyPr>
            <a:normAutofit fontScale="90000"/>
          </a:bodyPr>
          <a:lstStyle/>
          <a:p>
            <a:pPr eaLnBrk="1" hangingPunct="1"/>
            <a:r>
              <a:rPr lang="en-AU" altLang="en-US" dirty="0" smtClean="0"/>
              <a:t>Single cycle </a:t>
            </a:r>
            <a:r>
              <a:rPr lang="en-AU" altLang="en-US" dirty="0" err="1" smtClean="0"/>
              <a:t>Datapath</a:t>
            </a:r>
            <a:r>
              <a:rPr lang="en-AU" altLang="en-US" dirty="0" smtClean="0"/>
              <a:t> With Control</a:t>
            </a:r>
          </a:p>
        </p:txBody>
      </p:sp>
      <p:sp>
        <p:nvSpPr>
          <p:cNvPr id="3" name="灯片编号占位符 2"/>
          <p:cNvSpPr>
            <a:spLocks noGrp="1"/>
          </p:cNvSpPr>
          <p:nvPr>
            <p:ph type="sldNum" sz="quarter" idx="10"/>
          </p:nvPr>
        </p:nvSpPr>
        <p:spPr/>
        <p:txBody>
          <a:bodyPr/>
          <a:lstStyle/>
          <a:p>
            <a:fld id="{450322E1-33AF-46D7-A5AC-266B73D5C552}" type="slidenum">
              <a:rPr lang="zh-CN" altLang="en-US" smtClean="0"/>
              <a:t>96</a:t>
            </a:fld>
            <a:endParaRPr lang="zh-CN" altLang="en-US"/>
          </a:p>
        </p:txBody>
      </p:sp>
      <p:pic>
        <p:nvPicPr>
          <p:cNvPr id="52228"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4138" y="1678622"/>
            <a:ext cx="6435725"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5364088" y="116632"/>
            <a:ext cx="4104456" cy="1323439"/>
          </a:xfrm>
          <a:prstGeom prst="rect">
            <a:avLst/>
          </a:prstGeom>
          <a:noFill/>
        </p:spPr>
        <p:txBody>
          <a:bodyPr wrap="square" rtlCol="0">
            <a:spAutoFit/>
          </a:bodyPr>
          <a:lstStyle/>
          <a:p>
            <a:r>
              <a:rPr lang="en-US" altLang="zh-CN" dirty="0" smtClean="0"/>
              <a:t>ADD X5, X6, X7     SUB </a:t>
            </a:r>
            <a:r>
              <a:rPr lang="en-US" altLang="zh-CN" dirty="0"/>
              <a:t>X5, X6, X7</a:t>
            </a:r>
          </a:p>
          <a:p>
            <a:r>
              <a:rPr lang="en-US" altLang="zh-CN" dirty="0" smtClean="0"/>
              <a:t>AND </a:t>
            </a:r>
            <a:r>
              <a:rPr lang="en-US" altLang="zh-CN" dirty="0"/>
              <a:t>X5, X6, </a:t>
            </a:r>
            <a:r>
              <a:rPr lang="en-US" altLang="zh-CN" dirty="0" smtClean="0"/>
              <a:t>X7     OR </a:t>
            </a:r>
            <a:r>
              <a:rPr lang="en-US" altLang="zh-CN" dirty="0"/>
              <a:t>X5, X6, </a:t>
            </a:r>
            <a:r>
              <a:rPr lang="en-US" altLang="zh-CN" dirty="0" smtClean="0"/>
              <a:t>X7</a:t>
            </a:r>
            <a:endParaRPr lang="en-US" altLang="zh-CN" dirty="0"/>
          </a:p>
          <a:p>
            <a:r>
              <a:rPr lang="en-US" altLang="zh-CN" dirty="0" smtClean="0"/>
              <a:t>LD  X4, -24(X8)</a:t>
            </a:r>
          </a:p>
          <a:p>
            <a:r>
              <a:rPr lang="en-US" altLang="zh-CN" dirty="0" smtClean="0"/>
              <a:t>SD  X4,-24(X9)</a:t>
            </a:r>
          </a:p>
          <a:p>
            <a:r>
              <a:rPr lang="en-US" altLang="zh-CN" dirty="0" smtClean="0"/>
              <a:t>BEQ  X0,X4, exit1</a:t>
            </a:r>
            <a:endParaRPr lang="zh-CN" altLang="en-US" dirty="0"/>
          </a:p>
        </p:txBody>
      </p:sp>
    </p:spTree>
    <p:extLst>
      <p:ext uri="{BB962C8B-B14F-4D97-AF65-F5344CB8AC3E}">
        <p14:creationId xmlns:p14="http://schemas.microsoft.com/office/powerpoint/2010/main" val="536922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450322E1-33AF-46D7-A5AC-266B73D5C552}" type="slidenum">
              <a:rPr lang="zh-CN" altLang="en-US" smtClean="0"/>
              <a:t>97</a:t>
            </a:fld>
            <a:endParaRPr lang="zh-CN" altLang="en-US"/>
          </a:p>
        </p:txBody>
      </p:sp>
      <p:pic>
        <p:nvPicPr>
          <p:cNvPr id="5" name="图片 4"/>
          <p:cNvPicPr>
            <a:picLocks noChangeAspect="1"/>
          </p:cNvPicPr>
          <p:nvPr/>
        </p:nvPicPr>
        <p:blipFill>
          <a:blip r:embed="rId2"/>
          <a:stretch>
            <a:fillRect/>
          </a:stretch>
        </p:blipFill>
        <p:spPr>
          <a:xfrm>
            <a:off x="251520" y="836712"/>
            <a:ext cx="8640957" cy="1944216"/>
          </a:xfrm>
          <a:prstGeom prst="rect">
            <a:avLst/>
          </a:prstGeom>
        </p:spPr>
      </p:pic>
      <p:pic>
        <p:nvPicPr>
          <p:cNvPr id="6" name="图片 5"/>
          <p:cNvPicPr>
            <a:picLocks noChangeAspect="1"/>
          </p:cNvPicPr>
          <p:nvPr/>
        </p:nvPicPr>
        <p:blipFill>
          <a:blip r:embed="rId3"/>
          <a:stretch>
            <a:fillRect/>
          </a:stretch>
        </p:blipFill>
        <p:spPr>
          <a:xfrm>
            <a:off x="539552" y="3356992"/>
            <a:ext cx="8208909" cy="3232852"/>
          </a:xfrm>
          <a:prstGeom prst="rect">
            <a:avLst/>
          </a:prstGeom>
        </p:spPr>
      </p:pic>
      <p:sp>
        <p:nvSpPr>
          <p:cNvPr id="7" name="文本框 6"/>
          <p:cNvSpPr txBox="1"/>
          <p:nvPr/>
        </p:nvSpPr>
        <p:spPr>
          <a:xfrm>
            <a:off x="1259632" y="332656"/>
            <a:ext cx="6552728" cy="461665"/>
          </a:xfrm>
          <a:prstGeom prst="rect">
            <a:avLst/>
          </a:prstGeom>
          <a:noFill/>
        </p:spPr>
        <p:txBody>
          <a:bodyPr wrap="square" rtlCol="0">
            <a:spAutoFit/>
          </a:bodyPr>
          <a:lstStyle/>
          <a:p>
            <a:r>
              <a:rPr lang="en-US" altLang="zh-CN" sz="2400" dirty="0" smtClean="0">
                <a:solidFill>
                  <a:srgbClr val="0000FF"/>
                </a:solidFill>
              </a:rPr>
              <a:t>Control signal for </a:t>
            </a:r>
            <a:r>
              <a:rPr lang="en-AU" altLang="en-US" sz="2400" dirty="0">
                <a:solidFill>
                  <a:srgbClr val="0000FF"/>
                </a:solidFill>
              </a:rPr>
              <a:t>Single </a:t>
            </a:r>
            <a:r>
              <a:rPr lang="en-AU" altLang="en-US" sz="2400" dirty="0" smtClean="0">
                <a:solidFill>
                  <a:srgbClr val="0000FF"/>
                </a:solidFill>
              </a:rPr>
              <a:t>cycle CPU</a:t>
            </a:r>
            <a:r>
              <a:rPr lang="en-US" altLang="zh-CN" sz="2400" dirty="0" smtClean="0">
                <a:solidFill>
                  <a:srgbClr val="0000FF"/>
                </a:solidFill>
              </a:rPr>
              <a:t> </a:t>
            </a:r>
            <a:endParaRPr lang="zh-CN" altLang="en-US" sz="2400" dirty="0">
              <a:solidFill>
                <a:srgbClr val="0000FF"/>
              </a:solidFill>
            </a:endParaRPr>
          </a:p>
        </p:txBody>
      </p:sp>
      <p:sp>
        <p:nvSpPr>
          <p:cNvPr id="9" name="文本框 8"/>
          <p:cNvSpPr txBox="1"/>
          <p:nvPr/>
        </p:nvSpPr>
        <p:spPr>
          <a:xfrm>
            <a:off x="1259632" y="2877463"/>
            <a:ext cx="6552728" cy="461665"/>
          </a:xfrm>
          <a:prstGeom prst="rect">
            <a:avLst/>
          </a:prstGeom>
          <a:noFill/>
        </p:spPr>
        <p:txBody>
          <a:bodyPr wrap="square" rtlCol="0">
            <a:spAutoFit/>
          </a:bodyPr>
          <a:lstStyle/>
          <a:p>
            <a:r>
              <a:rPr lang="en-US" altLang="zh-CN" sz="2400" dirty="0" smtClean="0">
                <a:solidFill>
                  <a:srgbClr val="0000FF"/>
                </a:solidFill>
              </a:rPr>
              <a:t>Control </a:t>
            </a:r>
            <a:r>
              <a:rPr lang="en-US" altLang="zh-CN" sz="2400" dirty="0">
                <a:solidFill>
                  <a:srgbClr val="0000FF"/>
                </a:solidFill>
              </a:rPr>
              <a:t>signal for </a:t>
            </a:r>
            <a:r>
              <a:rPr lang="en-AU" altLang="en-US" sz="2400" dirty="0">
                <a:solidFill>
                  <a:srgbClr val="0000FF"/>
                </a:solidFill>
              </a:rPr>
              <a:t>pipeline CPU</a:t>
            </a:r>
            <a:r>
              <a:rPr lang="en-AU" altLang="en-US" sz="2400" dirty="0" smtClean="0">
                <a:solidFill>
                  <a:srgbClr val="0000FF"/>
                </a:solidFill>
              </a:rPr>
              <a:t>: 3 groups</a:t>
            </a:r>
            <a:r>
              <a:rPr lang="en-US" altLang="zh-CN" sz="2400" dirty="0" smtClean="0">
                <a:solidFill>
                  <a:srgbClr val="0000FF"/>
                </a:solidFill>
              </a:rPr>
              <a:t> </a:t>
            </a:r>
            <a:endParaRPr lang="zh-CN" altLang="en-US" sz="2400" dirty="0">
              <a:solidFill>
                <a:srgbClr val="0000FF"/>
              </a:solidFill>
            </a:endParaRPr>
          </a:p>
        </p:txBody>
      </p:sp>
    </p:spTree>
    <p:extLst>
      <p:ext uri="{BB962C8B-B14F-4D97-AF65-F5344CB8AC3E}">
        <p14:creationId xmlns:p14="http://schemas.microsoft.com/office/powerpoint/2010/main" val="6483249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2"/>
          <p:cNvSpPr>
            <a:spLocks noGrp="1" noChangeArrowheads="1"/>
          </p:cNvSpPr>
          <p:nvPr>
            <p:ph type="title"/>
          </p:nvPr>
        </p:nvSpPr>
        <p:spPr/>
        <p:txBody>
          <a:bodyPr/>
          <a:lstStyle/>
          <a:p>
            <a:pPr eaLnBrk="1" hangingPunct="1"/>
            <a:r>
              <a:rPr lang="en-US" altLang="en-US" smtClean="0"/>
              <a:t>Pipelined Control (Simplified)</a:t>
            </a:r>
            <a:endParaRPr lang="en-AU" altLang="en-US" smtClean="0"/>
          </a:p>
        </p:txBody>
      </p:sp>
      <p:pic>
        <p:nvPicPr>
          <p:cNvPr id="12800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388" y="1461400"/>
            <a:ext cx="8514084" cy="46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450322E1-33AF-46D7-A5AC-266B73D5C552}" type="slidenum">
              <a:rPr lang="zh-CN" altLang="en-US" smtClean="0"/>
              <a:t>98</a:t>
            </a:fld>
            <a:endParaRPr lang="zh-CN" alt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3"/>
          <p:cNvSpPr>
            <a:spLocks noGrp="1" noChangeArrowheads="1"/>
          </p:cNvSpPr>
          <p:nvPr>
            <p:ph idx="1"/>
          </p:nvPr>
        </p:nvSpPr>
        <p:spPr>
          <a:xfrm>
            <a:off x="599700" y="1484784"/>
            <a:ext cx="7886700" cy="4351338"/>
          </a:xfrm>
        </p:spPr>
        <p:txBody>
          <a:bodyPr/>
          <a:lstStyle/>
          <a:p>
            <a:pPr eaLnBrk="1" hangingPunct="1"/>
            <a:r>
              <a:rPr lang="en-US" altLang="en-US" dirty="0" smtClean="0"/>
              <a:t>Control signals derived from instruction</a:t>
            </a:r>
          </a:p>
          <a:p>
            <a:pPr lvl="1" eaLnBrk="1" hangingPunct="1"/>
            <a:r>
              <a:rPr lang="en-AU" altLang="en-US" dirty="0" smtClean="0"/>
              <a:t>As in single-cycle implementation</a:t>
            </a:r>
          </a:p>
        </p:txBody>
      </p:sp>
      <p:sp>
        <p:nvSpPr>
          <p:cNvPr id="130051" name="Rectangle 2"/>
          <p:cNvSpPr>
            <a:spLocks noGrp="1" noChangeArrowheads="1"/>
          </p:cNvSpPr>
          <p:nvPr>
            <p:ph type="title"/>
          </p:nvPr>
        </p:nvSpPr>
        <p:spPr/>
        <p:txBody>
          <a:bodyPr/>
          <a:lstStyle/>
          <a:p>
            <a:pPr eaLnBrk="1" hangingPunct="1"/>
            <a:r>
              <a:rPr lang="en-US" altLang="en-US" smtClean="0"/>
              <a:t>Pipelined Control</a:t>
            </a:r>
            <a:endParaRPr lang="en-AU" altLang="en-US" smtClean="0"/>
          </a:p>
        </p:txBody>
      </p:sp>
      <p:sp>
        <p:nvSpPr>
          <p:cNvPr id="2" name="灯片编号占位符 1"/>
          <p:cNvSpPr>
            <a:spLocks noGrp="1"/>
          </p:cNvSpPr>
          <p:nvPr>
            <p:ph type="sldNum" sz="quarter" idx="10"/>
          </p:nvPr>
        </p:nvSpPr>
        <p:spPr/>
        <p:txBody>
          <a:bodyPr/>
          <a:lstStyle/>
          <a:p>
            <a:fld id="{450322E1-33AF-46D7-A5AC-266B73D5C552}" type="slidenum">
              <a:rPr lang="zh-CN" altLang="en-US" smtClean="0"/>
              <a:t>99</a:t>
            </a:fld>
            <a:endParaRPr lang="zh-CN" altLang="en-US"/>
          </a:p>
        </p:txBody>
      </p:sp>
      <p:pic>
        <p:nvPicPr>
          <p:cNvPr id="130053"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2484438"/>
            <a:ext cx="5903913"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紫红色">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21934</TotalTime>
  <Words>9262</Words>
  <Application>Microsoft Office PowerPoint</Application>
  <PresentationFormat>全屏显示(4:3)</PresentationFormat>
  <Paragraphs>2436</Paragraphs>
  <Slides>181</Slides>
  <Notes>149</Notes>
  <HiddenSlides>0</HiddenSlides>
  <MMClips>0</MMClips>
  <ScaleCrop>false</ScaleCrop>
  <HeadingPairs>
    <vt:vector size="6" baseType="variant">
      <vt:variant>
        <vt:lpstr>已用的字体</vt:lpstr>
      </vt:variant>
      <vt:variant>
        <vt:i4>16</vt:i4>
      </vt:variant>
      <vt:variant>
        <vt:lpstr>主题</vt:lpstr>
      </vt:variant>
      <vt:variant>
        <vt:i4>8</vt:i4>
      </vt:variant>
      <vt:variant>
        <vt:lpstr>幻灯片标题</vt:lpstr>
      </vt:variant>
      <vt:variant>
        <vt:i4>181</vt:i4>
      </vt:variant>
    </vt:vector>
  </HeadingPairs>
  <TitlesOfParts>
    <vt:vector size="205" baseType="lpstr">
      <vt:lpstr>Arial (正文)</vt:lpstr>
      <vt:lpstr>Arial Unicode MS</vt:lpstr>
      <vt:lpstr>黑体</vt:lpstr>
      <vt:lpstr>华文隶书</vt:lpstr>
      <vt:lpstr>宋体</vt:lpstr>
      <vt:lpstr>微软雅黑</vt:lpstr>
      <vt:lpstr>Arial</vt:lpstr>
      <vt:lpstr>Arial Black</vt:lpstr>
      <vt:lpstr>Calibri</vt:lpstr>
      <vt:lpstr>Comic Sans MS</vt:lpstr>
      <vt:lpstr>Corbel</vt:lpstr>
      <vt:lpstr>Courier New</vt:lpstr>
      <vt:lpstr>Lucida Console</vt:lpstr>
      <vt:lpstr>Symbol</vt:lpstr>
      <vt:lpstr>Times New Roman</vt:lpstr>
      <vt:lpstr>Wingdings</vt:lpstr>
      <vt:lpstr>自定义设计方案</vt:lpstr>
      <vt:lpstr>4_Office 主题</vt:lpstr>
      <vt:lpstr>5_Office 主题</vt:lpstr>
      <vt:lpstr>6_Office 主题</vt:lpstr>
      <vt:lpstr>7_Office 主题</vt:lpstr>
      <vt:lpstr>8_Office 主题</vt:lpstr>
      <vt:lpstr>cod4e</vt:lpstr>
      <vt:lpstr>Office 主题</vt:lpstr>
      <vt:lpstr>Chapter 4</vt:lpstr>
      <vt:lpstr>Computer Organization </vt:lpstr>
      <vt:lpstr>4.1 Introduction</vt:lpstr>
      <vt:lpstr>Instruction Execution</vt:lpstr>
      <vt:lpstr>Register Files--Built using D flip-flops</vt:lpstr>
      <vt:lpstr>Register File: Read-Output</vt:lpstr>
      <vt:lpstr>PowerPoint 演示文稿</vt:lpstr>
      <vt:lpstr>CPU Overview</vt:lpstr>
      <vt:lpstr>Multiplexers</vt:lpstr>
      <vt:lpstr>Control</vt:lpstr>
      <vt:lpstr>4.2 Logic Design Conventions</vt:lpstr>
      <vt:lpstr>Sequential Elements</vt:lpstr>
      <vt:lpstr>Sequential Elements</vt:lpstr>
      <vt:lpstr>Clocking Methodology</vt:lpstr>
      <vt:lpstr>4.3 Building a Datapath</vt:lpstr>
      <vt:lpstr>Instruction Fetch</vt:lpstr>
      <vt:lpstr>RISC-V fields (format)</vt:lpstr>
      <vt:lpstr>Instruction execution in RISC-V</vt:lpstr>
      <vt:lpstr>R-Format Instructions</vt:lpstr>
      <vt:lpstr>Load/Store Instructions</vt:lpstr>
      <vt:lpstr>Branch Instructions</vt:lpstr>
      <vt:lpstr>Branch Instructions</vt:lpstr>
      <vt:lpstr>The other elements</vt:lpstr>
      <vt:lpstr>Composing the Elements</vt:lpstr>
      <vt:lpstr>R-Type/Load/Store Datapath</vt:lpstr>
      <vt:lpstr>Full Datapath</vt:lpstr>
      <vt:lpstr>ALU Control</vt:lpstr>
      <vt:lpstr>PowerPoint 演示文稿</vt:lpstr>
      <vt:lpstr>PowerPoint 演示文稿</vt:lpstr>
      <vt:lpstr>PowerPoint 演示文稿</vt:lpstr>
      <vt:lpstr>PowerPoint 演示文稿</vt:lpstr>
      <vt:lpstr>PowerPoint 演示文稿</vt:lpstr>
      <vt:lpstr>ALU Control</vt:lpstr>
      <vt:lpstr>The Main Control Unit</vt:lpstr>
      <vt:lpstr>What should ALU do ?</vt:lpstr>
      <vt:lpstr>asserted-assert-deasserted-deassert详解</vt:lpstr>
      <vt:lpstr>Datapath With Control</vt:lpstr>
      <vt:lpstr>R-Type Instruction</vt:lpstr>
      <vt:lpstr>Load Instruction</vt:lpstr>
      <vt:lpstr>BEQ Instruction</vt:lpstr>
      <vt:lpstr>Jal Instruction</vt:lpstr>
      <vt:lpstr>Scheme of Controller</vt:lpstr>
      <vt:lpstr>Signals for datapath  Defined 7 control signals</vt:lpstr>
      <vt:lpstr>Our Simple Control Structure</vt:lpstr>
      <vt:lpstr>Designing the Main Control Unit                First level</vt:lpstr>
      <vt:lpstr>Truth Table for Main decoder</vt:lpstr>
      <vt:lpstr>Truth tables &amp; Circuitry of main Controller</vt:lpstr>
      <vt:lpstr>Main Controller Code</vt:lpstr>
      <vt:lpstr>Design the ALU Decoder         second level </vt:lpstr>
      <vt:lpstr>ALU Controller Code</vt:lpstr>
      <vt:lpstr>Jal Instruction</vt:lpstr>
      <vt:lpstr>R-Type Instruction</vt:lpstr>
      <vt:lpstr>Load Instruction</vt:lpstr>
      <vt:lpstr>Store Instruction</vt:lpstr>
      <vt:lpstr>BEQ Instruction</vt:lpstr>
      <vt:lpstr>Single Cycle Implementation:performance for ld instruction</vt:lpstr>
      <vt:lpstr>Performance  in Single Cycle Implementation</vt:lpstr>
      <vt:lpstr>Performance Issues</vt:lpstr>
      <vt:lpstr>Pipelining Analogy</vt:lpstr>
      <vt:lpstr>RISC-V Pipeline</vt:lpstr>
      <vt:lpstr>Pipeline Performance</vt:lpstr>
      <vt:lpstr>Pipeline Performance</vt:lpstr>
      <vt:lpstr>Pipeline Speedup</vt:lpstr>
      <vt:lpstr>PowerPoint 演示文稿</vt:lpstr>
      <vt:lpstr>Pipelining and ISA Design</vt:lpstr>
      <vt:lpstr>Hazards (冒险 遇险)</vt:lpstr>
      <vt:lpstr>Structure Hazards</vt:lpstr>
      <vt:lpstr>Data Hazards</vt:lpstr>
      <vt:lpstr>Forwarding (aka Bypassing)</vt:lpstr>
      <vt:lpstr>Load-Use Data Hazard</vt:lpstr>
      <vt:lpstr>Load-Use Data Hazard</vt:lpstr>
      <vt:lpstr>Code Scheduling to Avoid Stalls</vt:lpstr>
      <vt:lpstr>Control Hazards</vt:lpstr>
      <vt:lpstr>Method 1 of Control Hazards ：Stall on Branch</vt:lpstr>
      <vt:lpstr>Method 2 of Control Hazards ： Branch Prediction</vt:lpstr>
      <vt:lpstr>PowerPoint 演示文稿</vt:lpstr>
      <vt:lpstr>More-Realistic Branch Prediction</vt:lpstr>
      <vt:lpstr>Pipeline Summary</vt:lpstr>
      <vt:lpstr>Pipeline Summary</vt:lpstr>
      <vt:lpstr>In the next few sections of this chapter, we cover the concept of pipelining using the RISC-V instruction subset (figure 4.12) from the single-cycle implementation in Section 4.4 and show a simplified version of its pipeline.</vt:lpstr>
      <vt:lpstr>RISC-V Pipelined Datapath</vt:lpstr>
      <vt:lpstr>Pipeline registers</vt:lpstr>
      <vt:lpstr>Pipeline Operation</vt:lpstr>
      <vt:lpstr>IF for Load, Store, …</vt:lpstr>
      <vt:lpstr>ID for Load, Store, …</vt:lpstr>
      <vt:lpstr>EX for Load</vt:lpstr>
      <vt:lpstr>MEM for Load</vt:lpstr>
      <vt:lpstr>WB for Load</vt:lpstr>
      <vt:lpstr>Corrected Datapath for Load</vt:lpstr>
      <vt:lpstr>EX for Store</vt:lpstr>
      <vt:lpstr>MEM for Store</vt:lpstr>
      <vt:lpstr>WB for Store</vt:lpstr>
      <vt:lpstr>Multi-Cycle Pipeline Diagram</vt:lpstr>
      <vt:lpstr>Multi-Cycle Pipeline Diagram</vt:lpstr>
      <vt:lpstr>Single-Cycle Pipeline Diagram</vt:lpstr>
      <vt:lpstr>Single cycle Datapath With Control</vt:lpstr>
      <vt:lpstr>PowerPoint 演示文稿</vt:lpstr>
      <vt:lpstr>Pipelined Control (Simplified)</vt:lpstr>
      <vt:lpstr>Pipelined Control</vt:lpstr>
      <vt:lpstr>Pipelined Control</vt:lpstr>
      <vt:lpstr>Data Hazards in ALU Instructions</vt:lpstr>
      <vt:lpstr>Dependencies &amp; Forwarding</vt:lpstr>
      <vt:lpstr>Detecting the Need to Forward</vt:lpstr>
      <vt:lpstr>PowerPoint 演示文稿</vt:lpstr>
      <vt:lpstr>Detecting the Need to Forward</vt:lpstr>
      <vt:lpstr>PowerPoint 演示文稿</vt:lpstr>
      <vt:lpstr>Forwarding Paths</vt:lpstr>
      <vt:lpstr>Forwarding Conditions</vt:lpstr>
      <vt:lpstr>Double Data Hazard</vt:lpstr>
      <vt:lpstr>Revised Forwarding Condition</vt:lpstr>
      <vt:lpstr>PowerPoint 演示文稿</vt:lpstr>
      <vt:lpstr>Datapath with Forwarding</vt:lpstr>
      <vt:lpstr>PowerPoint 演示文稿</vt:lpstr>
      <vt:lpstr>PowerPoint 演示文稿</vt:lpstr>
      <vt:lpstr>Load-Use Hazard Detection</vt:lpstr>
      <vt:lpstr>How to Stall the Pipeline</vt:lpstr>
      <vt:lpstr>Load-Use Data Hazard</vt:lpstr>
      <vt:lpstr>Datapath with Hazard Detection</vt:lpstr>
      <vt:lpstr>PowerPoint 演示文稿</vt:lpstr>
      <vt:lpstr>Stalls and Performance</vt:lpstr>
      <vt:lpstr>Branch Hazards </vt:lpstr>
      <vt:lpstr>Reducing Branch Delay</vt:lpstr>
      <vt:lpstr>Example: Branch Taken</vt:lpstr>
      <vt:lpstr>Example: Branch Taken</vt:lpstr>
      <vt:lpstr>PowerPoint 演示文稿</vt:lpstr>
      <vt:lpstr>Data Hazards for Branches</vt:lpstr>
      <vt:lpstr>Data Hazards for Branches</vt:lpstr>
      <vt:lpstr>Dynamic Branch Prediction</vt:lpstr>
      <vt:lpstr>1-Bit Predictor: Shortcoming</vt:lpstr>
      <vt:lpstr>2-Bit Predictor</vt:lpstr>
      <vt:lpstr>Calculating the Branch Target</vt:lpstr>
      <vt:lpstr>Exceptions and Interrupts</vt:lpstr>
      <vt:lpstr>Exceptions and Interrupts</vt:lpstr>
      <vt:lpstr>Method 1 in RISC-V: Handling Exceptions</vt:lpstr>
      <vt:lpstr>Method 2 in other ISA: An Alternate Mechanism: Vectored Interrupts </vt:lpstr>
      <vt:lpstr>PowerPoint 演示文稿</vt:lpstr>
      <vt:lpstr>Handler (handing program) Actions</vt:lpstr>
      <vt:lpstr>Exceptions in a Pipeline</vt:lpstr>
      <vt:lpstr>Pipeline with Exceptions</vt:lpstr>
      <vt:lpstr>Exception Properties</vt:lpstr>
      <vt:lpstr>Exception Example</vt:lpstr>
      <vt:lpstr>Exception Example</vt:lpstr>
      <vt:lpstr>Exception Example</vt:lpstr>
      <vt:lpstr>Multiple Exceptions</vt:lpstr>
      <vt:lpstr>PowerPoint 演示文稿</vt:lpstr>
      <vt:lpstr>Exception Example</vt:lpstr>
      <vt:lpstr>PowerPoint 演示文稿</vt:lpstr>
      <vt:lpstr>Imprecise Exceptions</vt:lpstr>
      <vt:lpstr>Exception and its associated instruction</vt:lpstr>
      <vt:lpstr>Instruction-Level Parallelism (ILP)</vt:lpstr>
      <vt:lpstr>Multiple Issue</vt:lpstr>
      <vt:lpstr>Speculation</vt:lpstr>
      <vt:lpstr>Compiler/Hardware Speculation</vt:lpstr>
      <vt:lpstr>Speculation and Exceptions</vt:lpstr>
      <vt:lpstr>Static Multiple Issue</vt:lpstr>
      <vt:lpstr>Scheduling Static Multiple Issue</vt:lpstr>
      <vt:lpstr>RISC-V with Static Dual Issue</vt:lpstr>
      <vt:lpstr>RISC-V with Static Dual Issue</vt:lpstr>
      <vt:lpstr>Hazards in the Dual-Issue RISC-V</vt:lpstr>
      <vt:lpstr>Scheduling Example</vt:lpstr>
      <vt:lpstr>Loop Unrolling</vt:lpstr>
      <vt:lpstr>Loop Unrolling Example</vt:lpstr>
      <vt:lpstr>Dynamic Multiple Issue</vt:lpstr>
      <vt:lpstr>Dynamic Pipeline Scheduling</vt:lpstr>
      <vt:lpstr>Dynamically Scheduled CPU</vt:lpstr>
      <vt:lpstr>Register Renaming</vt:lpstr>
      <vt:lpstr>Speculation</vt:lpstr>
      <vt:lpstr>Why Do Dynamic Scheduling?</vt:lpstr>
      <vt:lpstr>Does Multiple Issue Work?</vt:lpstr>
      <vt:lpstr>Power Efficiency</vt:lpstr>
      <vt:lpstr>Cortex A53 and Intel i7</vt:lpstr>
      <vt:lpstr>ARM Cortex-A53 Pipeline</vt:lpstr>
      <vt:lpstr>ARM Cortex-A53 Performance</vt:lpstr>
      <vt:lpstr>Core i7 Pipeline</vt:lpstr>
      <vt:lpstr>Core i7 Performance</vt:lpstr>
      <vt:lpstr>Matrix Multiply</vt:lpstr>
      <vt:lpstr>Matrix Multiply</vt:lpstr>
      <vt:lpstr>Performance Impact</vt:lpstr>
      <vt:lpstr>Fallacies</vt:lpstr>
      <vt:lpstr>Pitfalls</vt:lpstr>
      <vt:lpstr>Concluding Remarks</vt:lpstr>
    </vt:vector>
  </TitlesOfParts>
  <Company>Ashenden Designs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dc:title>
  <dc:creator>Peter Ashenden</dc:creator>
  <cp:lastModifiedBy>lukj</cp:lastModifiedBy>
  <cp:revision>332</cp:revision>
  <dcterms:created xsi:type="dcterms:W3CDTF">2008-08-18T10:44:28Z</dcterms:created>
  <dcterms:modified xsi:type="dcterms:W3CDTF">2021-05-17T17:34:11Z</dcterms:modified>
</cp:coreProperties>
</file>